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75"/>
  </p:notesMasterIdLst>
  <p:handoutMasterIdLst>
    <p:handoutMasterId r:id="rId76"/>
  </p:handoutMasterIdLst>
  <p:sldIdLst>
    <p:sldId id="723" r:id="rId2"/>
    <p:sldId id="716" r:id="rId3"/>
    <p:sldId id="663" r:id="rId4"/>
    <p:sldId id="531" r:id="rId5"/>
    <p:sldId id="275" r:id="rId6"/>
    <p:sldId id="750" r:id="rId7"/>
    <p:sldId id="282" r:id="rId8"/>
    <p:sldId id="283" r:id="rId9"/>
    <p:sldId id="284" r:id="rId10"/>
    <p:sldId id="721" r:id="rId11"/>
    <p:sldId id="482" r:id="rId12"/>
    <p:sldId id="290" r:id="rId13"/>
    <p:sldId id="738" r:id="rId14"/>
    <p:sldId id="696" r:id="rId15"/>
    <p:sldId id="475" r:id="rId16"/>
    <p:sldId id="709" r:id="rId17"/>
    <p:sldId id="295" r:id="rId18"/>
    <p:sldId id="318" r:id="rId19"/>
    <p:sldId id="328" r:id="rId20"/>
    <p:sldId id="336" r:id="rId21"/>
    <p:sldId id="565" r:id="rId22"/>
    <p:sldId id="744" r:id="rId23"/>
    <p:sldId id="745" r:id="rId24"/>
    <p:sldId id="330" r:id="rId25"/>
    <p:sldId id="737" r:id="rId26"/>
    <p:sldId id="735" r:id="rId27"/>
    <p:sldId id="2799" r:id="rId28"/>
    <p:sldId id="2800" r:id="rId29"/>
    <p:sldId id="734" r:id="rId30"/>
    <p:sldId id="545" r:id="rId31"/>
    <p:sldId id="736" r:id="rId32"/>
    <p:sldId id="729" r:id="rId33"/>
    <p:sldId id="342" r:id="rId34"/>
    <p:sldId id="2801" r:id="rId35"/>
    <p:sldId id="2802" r:id="rId36"/>
    <p:sldId id="730" r:id="rId37"/>
    <p:sldId id="739" r:id="rId38"/>
    <p:sldId id="683" r:id="rId39"/>
    <p:sldId id="731" r:id="rId40"/>
    <p:sldId id="746" r:id="rId41"/>
    <p:sldId id="544" r:id="rId42"/>
    <p:sldId id="740" r:id="rId43"/>
    <p:sldId id="684" r:id="rId44"/>
    <p:sldId id="581" r:id="rId45"/>
    <p:sldId id="660" r:id="rId46"/>
    <p:sldId id="741" r:id="rId47"/>
    <p:sldId id="687" r:id="rId48"/>
    <p:sldId id="463" r:id="rId49"/>
    <p:sldId id="742" r:id="rId50"/>
    <p:sldId id="686" r:id="rId51"/>
    <p:sldId id="343" r:id="rId52"/>
    <p:sldId id="743" r:id="rId53"/>
    <p:sldId id="685" r:id="rId54"/>
    <p:sldId id="560" r:id="rId55"/>
    <p:sldId id="344" r:id="rId56"/>
    <p:sldId id="350" r:id="rId57"/>
    <p:sldId id="351" r:id="rId58"/>
    <p:sldId id="714" r:id="rId59"/>
    <p:sldId id="2808" r:id="rId60"/>
    <p:sldId id="346" r:id="rId61"/>
    <p:sldId id="345" r:id="rId62"/>
    <p:sldId id="732" r:id="rId63"/>
    <p:sldId id="715" r:id="rId64"/>
    <p:sldId id="728" r:id="rId65"/>
    <p:sldId id="679" r:id="rId66"/>
    <p:sldId id="583" r:id="rId67"/>
    <p:sldId id="678" r:id="rId68"/>
    <p:sldId id="562" r:id="rId69"/>
    <p:sldId id="546" r:id="rId70"/>
    <p:sldId id="747" r:id="rId71"/>
    <p:sldId id="722" r:id="rId72"/>
    <p:sldId id="748" r:id="rId73"/>
    <p:sldId id="749" r:id="rId74"/>
  </p:sldIdLst>
  <p:sldSz cx="9144000" cy="7315200"/>
  <p:notesSz cx="6950075" cy="9236075"/>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 uri="{2D200454-40CA-4A62-9FC3-DE9A4176ACB9}">
      <p15:notesGuideLst xmlns:p15="http://schemas.microsoft.com/office/powerpoint/2012/main">
        <p15:guide id="1" orient="horz" pos="2308" userDrawn="1">
          <p15:clr>
            <a:srgbClr val="A4A3A4"/>
          </p15:clr>
        </p15:guide>
        <p15:guide id="2" pos="287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FFFF00"/>
    <a:srgbClr val="A50021"/>
    <a:srgbClr val="FF9999"/>
    <a:srgbClr val="FF7C80"/>
    <a:srgbClr val="CCFFCC"/>
    <a:srgbClr val="99CCFF"/>
    <a:srgbClr val="FF505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0443" autoAdjust="0"/>
  </p:normalViewPr>
  <p:slideViewPr>
    <p:cSldViewPr>
      <p:cViewPr varScale="1">
        <p:scale>
          <a:sx n="73" d="100"/>
          <a:sy n="73" d="100"/>
        </p:scale>
        <p:origin x="1950" y="54"/>
      </p:cViewPr>
      <p:guideLst>
        <p:guide orient="horz" pos="2304"/>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varScale="1">
      <p:scale>
        <a:sx n="100" d="100"/>
        <a:sy n="100" d="100"/>
      </p:scale>
      <p:origin x="0" y="-9714"/>
    </p:cViewPr>
  </p:sorterViewPr>
  <p:notesViewPr>
    <p:cSldViewPr>
      <p:cViewPr>
        <p:scale>
          <a:sx n="100" d="100"/>
          <a:sy n="100" d="100"/>
        </p:scale>
        <p:origin x="-810" y="-72"/>
      </p:cViewPr>
      <p:guideLst>
        <p:guide orient="horz" pos="2308"/>
        <p:guide pos="287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8" Type="http://schemas.openxmlformats.org/officeDocument/2006/relationships/slide" Target="slides/slide36.xml"/><Relationship Id="rId3" Type="http://schemas.openxmlformats.org/officeDocument/2006/relationships/slide" Target="slides/slide16.xml"/><Relationship Id="rId7" Type="http://schemas.openxmlformats.org/officeDocument/2006/relationships/slide" Target="slides/slide35.xml"/><Relationship Id="rId2" Type="http://schemas.openxmlformats.org/officeDocument/2006/relationships/slide" Target="slides/slide15.xml"/><Relationship Id="rId1" Type="http://schemas.openxmlformats.org/officeDocument/2006/relationships/slide" Target="slides/slide9.xml"/><Relationship Id="rId6" Type="http://schemas.openxmlformats.org/officeDocument/2006/relationships/slide" Target="slides/slide33.xml"/><Relationship Id="rId5" Type="http://schemas.openxmlformats.org/officeDocument/2006/relationships/slide" Target="slides/slide22.xml"/><Relationship Id="rId4" Type="http://schemas.openxmlformats.org/officeDocument/2006/relationships/slide" Target="slides/slide21.xml"/><Relationship Id="rId9"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3308" cy="462120"/>
          </a:xfrm>
          <a:prstGeom prst="rect">
            <a:avLst/>
          </a:prstGeom>
          <a:noFill/>
          <a:ln w="9525">
            <a:noFill/>
            <a:miter lim="800000"/>
            <a:headEnd/>
            <a:tailEnd/>
          </a:ln>
          <a:effectLst/>
        </p:spPr>
        <p:txBody>
          <a:bodyPr vert="horz" wrap="square" lIns="19152" tIns="0" rIns="19152" bIns="0" numCol="1" anchor="t" anchorCtr="0" compatLnSpc="1">
            <a:prstTxWarp prst="textNoShape">
              <a:avLst/>
            </a:prstTxWarp>
          </a:bodyPr>
          <a:lstStyle>
            <a:lvl1pPr defTabSz="946446" eaLnBrk="0" hangingPunct="0">
              <a:defRPr sz="1000" i="1">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936772" y="0"/>
            <a:ext cx="3013307" cy="462120"/>
          </a:xfrm>
          <a:prstGeom prst="rect">
            <a:avLst/>
          </a:prstGeom>
          <a:noFill/>
          <a:ln w="9525">
            <a:noFill/>
            <a:miter lim="800000"/>
            <a:headEnd/>
            <a:tailEnd/>
          </a:ln>
          <a:effectLst/>
        </p:spPr>
        <p:txBody>
          <a:bodyPr vert="horz" wrap="square" lIns="19152" tIns="0" rIns="19152" bIns="0" numCol="1" anchor="t" anchorCtr="0" compatLnSpc="1">
            <a:prstTxWarp prst="textNoShape">
              <a:avLst/>
            </a:prstTxWarp>
          </a:bodyPr>
          <a:lstStyle>
            <a:lvl1pPr algn="r" defTabSz="946446" eaLnBrk="0" hangingPunct="0">
              <a:defRPr sz="1000" i="1">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8773967"/>
            <a:ext cx="3013308" cy="462119"/>
          </a:xfrm>
          <a:prstGeom prst="rect">
            <a:avLst/>
          </a:prstGeom>
          <a:noFill/>
          <a:ln w="9525">
            <a:noFill/>
            <a:miter lim="800000"/>
            <a:headEnd/>
            <a:tailEnd/>
          </a:ln>
          <a:effectLst/>
        </p:spPr>
        <p:txBody>
          <a:bodyPr vert="horz" wrap="square" lIns="19152" tIns="0" rIns="19152" bIns="0" numCol="1" anchor="b" anchorCtr="0" compatLnSpc="1">
            <a:prstTxWarp prst="textNoShape">
              <a:avLst/>
            </a:prstTxWarp>
          </a:bodyPr>
          <a:lstStyle>
            <a:lvl1pPr defTabSz="946446" eaLnBrk="0" hangingPunct="0">
              <a:defRPr sz="1000" i="1">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936772" y="8773967"/>
            <a:ext cx="3013307" cy="462119"/>
          </a:xfrm>
          <a:prstGeom prst="rect">
            <a:avLst/>
          </a:prstGeom>
          <a:noFill/>
          <a:ln w="9525">
            <a:noFill/>
            <a:miter lim="800000"/>
            <a:headEnd/>
            <a:tailEnd/>
          </a:ln>
          <a:effectLst/>
        </p:spPr>
        <p:txBody>
          <a:bodyPr vert="horz" wrap="square" lIns="19152" tIns="0" rIns="19152" bIns="0" numCol="1" anchor="b" anchorCtr="0" compatLnSpc="1">
            <a:prstTxWarp prst="textNoShape">
              <a:avLst/>
            </a:prstTxWarp>
          </a:bodyPr>
          <a:lstStyle>
            <a:lvl1pPr algn="r" defTabSz="946446" eaLnBrk="0" hangingPunct="0">
              <a:defRPr sz="1000" i="1">
                <a:latin typeface="Times New Roman" pitchFamily="18" charset="0"/>
              </a:defRPr>
            </a:lvl1pPr>
          </a:lstStyle>
          <a:p>
            <a:pPr>
              <a:defRPr/>
            </a:pPr>
            <a:fld id="{7AA941D6-0125-4612-BE39-0C72ADC04CFD}" type="slidenum">
              <a:rPr lang="en-US"/>
              <a:pPr>
                <a:defRPr/>
              </a:pPr>
              <a:t>‹#›</a:t>
            </a:fld>
            <a:endParaRPr lang="en-US"/>
          </a:p>
        </p:txBody>
      </p:sp>
    </p:spTree>
    <p:extLst>
      <p:ext uri="{BB962C8B-B14F-4D97-AF65-F5344CB8AC3E}">
        <p14:creationId xmlns:p14="http://schemas.microsoft.com/office/powerpoint/2010/main" val="2003479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3308" cy="462120"/>
          </a:xfrm>
          <a:prstGeom prst="rect">
            <a:avLst/>
          </a:prstGeom>
          <a:noFill/>
          <a:ln w="9525">
            <a:noFill/>
            <a:miter lim="800000"/>
            <a:headEnd/>
            <a:tailEnd/>
          </a:ln>
          <a:effectLst/>
        </p:spPr>
        <p:txBody>
          <a:bodyPr vert="horz" wrap="square" lIns="19152" tIns="0" rIns="19152" bIns="0" numCol="1" anchor="t" anchorCtr="0" compatLnSpc="1">
            <a:prstTxWarp prst="textNoShape">
              <a:avLst/>
            </a:prstTxWarp>
          </a:bodyPr>
          <a:lstStyle>
            <a:lvl1pPr defTabSz="946446" eaLnBrk="0" hangingPunct="0">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36772" y="0"/>
            <a:ext cx="3013307" cy="462120"/>
          </a:xfrm>
          <a:prstGeom prst="rect">
            <a:avLst/>
          </a:prstGeom>
          <a:noFill/>
          <a:ln w="9525">
            <a:noFill/>
            <a:miter lim="800000"/>
            <a:headEnd/>
            <a:tailEnd/>
          </a:ln>
          <a:effectLst/>
        </p:spPr>
        <p:txBody>
          <a:bodyPr vert="horz" wrap="square" lIns="19152" tIns="0" rIns="19152" bIns="0" numCol="1" anchor="t" anchorCtr="0" compatLnSpc="1">
            <a:prstTxWarp prst="textNoShape">
              <a:avLst/>
            </a:prstTxWarp>
          </a:bodyPr>
          <a:lstStyle>
            <a:lvl1pPr algn="r" defTabSz="946446" eaLnBrk="0" hangingPunct="0">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8773967"/>
            <a:ext cx="3013308" cy="462119"/>
          </a:xfrm>
          <a:prstGeom prst="rect">
            <a:avLst/>
          </a:prstGeom>
          <a:noFill/>
          <a:ln w="9525">
            <a:noFill/>
            <a:miter lim="800000"/>
            <a:headEnd/>
            <a:tailEnd/>
          </a:ln>
          <a:effectLst/>
        </p:spPr>
        <p:txBody>
          <a:bodyPr vert="horz" wrap="square" lIns="19152" tIns="0" rIns="19152" bIns="0" numCol="1" anchor="b" anchorCtr="0" compatLnSpc="1">
            <a:prstTxWarp prst="textNoShape">
              <a:avLst/>
            </a:prstTxWarp>
          </a:bodyPr>
          <a:lstStyle>
            <a:lvl1pPr defTabSz="946446" eaLnBrk="0" hangingPunct="0">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36772" y="8773967"/>
            <a:ext cx="3013307" cy="462119"/>
          </a:xfrm>
          <a:prstGeom prst="rect">
            <a:avLst/>
          </a:prstGeom>
          <a:noFill/>
          <a:ln w="9525">
            <a:noFill/>
            <a:miter lim="800000"/>
            <a:headEnd/>
            <a:tailEnd/>
          </a:ln>
          <a:effectLst/>
        </p:spPr>
        <p:txBody>
          <a:bodyPr vert="horz" wrap="square" lIns="19152" tIns="0" rIns="19152" bIns="0" numCol="1" anchor="b" anchorCtr="0" compatLnSpc="1">
            <a:prstTxWarp prst="textNoShape">
              <a:avLst/>
            </a:prstTxWarp>
          </a:bodyPr>
          <a:lstStyle>
            <a:lvl1pPr algn="r" defTabSz="946446" eaLnBrk="0" hangingPunct="0">
              <a:defRPr sz="1000" i="1">
                <a:latin typeface="Times New Roman" pitchFamily="18" charset="0"/>
              </a:defRPr>
            </a:lvl1pPr>
          </a:lstStyle>
          <a:p>
            <a:pPr>
              <a:defRPr/>
            </a:pPr>
            <a:fld id="{17AA6FF8-8F74-485B-A962-8536DA8A9508}" type="slidenum">
              <a:rPr lang="en-US"/>
              <a:pPr>
                <a:defRPr/>
              </a:pPr>
              <a:t>‹#›</a:t>
            </a:fld>
            <a:endParaRPr lang="en-US"/>
          </a:p>
        </p:txBody>
      </p:sp>
      <p:sp>
        <p:nvSpPr>
          <p:cNvPr id="2054" name="Rectangle 6"/>
          <p:cNvSpPr>
            <a:spLocks noGrp="1" noChangeArrowheads="1"/>
          </p:cNvSpPr>
          <p:nvPr>
            <p:ph type="body" sz="quarter" idx="3"/>
          </p:nvPr>
        </p:nvSpPr>
        <p:spPr bwMode="auto">
          <a:xfrm>
            <a:off x="926681" y="4387773"/>
            <a:ext cx="5096722" cy="4155919"/>
          </a:xfrm>
          <a:prstGeom prst="rect">
            <a:avLst/>
          </a:prstGeom>
          <a:noFill/>
          <a:ln w="9525">
            <a:noFill/>
            <a:miter lim="800000"/>
            <a:headEnd/>
            <a:tailEnd/>
          </a:ln>
          <a:effectLst/>
        </p:spPr>
        <p:txBody>
          <a:bodyPr vert="horz" wrap="square" lIns="94166" tIns="47882" rIns="94166" bIns="47882"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1" name="Rectangle 8"/>
          <p:cNvSpPr>
            <a:spLocks noGrp="1" noRot="1" noChangeAspect="1" noChangeArrowheads="1" noTextEdit="1"/>
          </p:cNvSpPr>
          <p:nvPr>
            <p:ph type="sldImg" idx="2"/>
          </p:nvPr>
        </p:nvSpPr>
        <p:spPr bwMode="auto">
          <a:xfrm>
            <a:off x="1174750" y="581025"/>
            <a:ext cx="4611688" cy="36893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030963175"/>
      </p:ext>
    </p:extLst>
  </p:cSld>
  <p:clrMap bg1="lt1" tx1="dk1" bg2="lt2" tx2="dk2" accent1="accent1" accent2="accent2" accent3="accent3" accent4="accent4" accent5="accent5" accent6="accent6" hlink="hlink" folHlink="folHlink"/>
  <p:notesStyle>
    <a:lvl1pPr algn="l" defTabSz="939800"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61963" algn="l" defTabSz="939800"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27100" algn="l" defTabSz="939800"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89063" algn="l" defTabSz="939800"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52613" algn="l" defTabSz="939800"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sldNum" sz="quarter" idx="5"/>
          </p:nvPr>
        </p:nvSpPr>
        <p:spPr>
          <a:noFill/>
        </p:spPr>
        <p:txBody>
          <a:bodyPr/>
          <a:lstStyle/>
          <a:p>
            <a:pPr defTabSz="946150"/>
            <a:fld id="{FF0AF664-7331-457C-9C57-7720F7AA6F20}" type="slidenum">
              <a:rPr lang="en-US" smtClean="0"/>
              <a:pPr defTabSz="946150"/>
              <a:t>1</a:t>
            </a:fld>
            <a:endParaRPr lang="en-US"/>
          </a:p>
        </p:txBody>
      </p:sp>
      <p:sp>
        <p:nvSpPr>
          <p:cNvPr id="109571" name="Rectangle 2050"/>
          <p:cNvSpPr>
            <a:spLocks noGrp="1" noRot="1" noChangeAspect="1" noChangeArrowheads="1" noTextEdit="1"/>
          </p:cNvSpPr>
          <p:nvPr>
            <p:ph type="sldImg"/>
          </p:nvPr>
        </p:nvSpPr>
        <p:spPr>
          <a:ln/>
        </p:spPr>
      </p:sp>
      <p:sp>
        <p:nvSpPr>
          <p:cNvPr id="109572" name="Rectangle 205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789253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p:cNvSpPr>
            <a:spLocks noGrp="1" noChangeArrowheads="1"/>
          </p:cNvSpPr>
          <p:nvPr>
            <p:ph type="sldNum" sz="quarter" idx="5"/>
          </p:nvPr>
        </p:nvSpPr>
        <p:spPr>
          <a:noFill/>
        </p:spPr>
        <p:txBody>
          <a:bodyPr/>
          <a:lstStyle/>
          <a:p>
            <a:pPr defTabSz="946150"/>
            <a:fld id="{01DCABA8-5BE7-4804-BD23-9CBBD156C331}" type="slidenum">
              <a:rPr lang="en-US" smtClean="0"/>
              <a:pPr defTabSz="946150"/>
              <a:t>10</a:t>
            </a:fld>
            <a:endParaRPr lang="en-US"/>
          </a:p>
        </p:txBody>
      </p:sp>
      <p:sp>
        <p:nvSpPr>
          <p:cNvPr id="152579" name="Rectangle 2"/>
          <p:cNvSpPr>
            <a:spLocks noGrp="1" noChangeArrowheads="1"/>
          </p:cNvSpPr>
          <p:nvPr>
            <p:ph type="body" idx="1"/>
          </p:nvPr>
        </p:nvSpPr>
        <p:spPr>
          <a:noFill/>
          <a:ln/>
        </p:spPr>
        <p:txBody>
          <a:bodyPr lIns="95762" tIns="49478" rIns="95762" bIns="49478"/>
          <a:lstStyle/>
          <a:p>
            <a:endParaRPr lang="en-US" dirty="0"/>
          </a:p>
        </p:txBody>
      </p:sp>
      <p:sp>
        <p:nvSpPr>
          <p:cNvPr id="152580"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893490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a:spLocks noGrp="1" noChangeArrowheads="1"/>
          </p:cNvSpPr>
          <p:nvPr>
            <p:ph type="sldNum" sz="quarter" idx="5"/>
          </p:nvPr>
        </p:nvSpPr>
        <p:spPr>
          <a:noFill/>
        </p:spPr>
        <p:txBody>
          <a:bodyPr/>
          <a:lstStyle/>
          <a:p>
            <a:pPr defTabSz="946150"/>
            <a:fld id="{C4BB62FE-B0F5-424C-A61A-878CFFD016B3}" type="slidenum">
              <a:rPr lang="en-US" smtClean="0"/>
              <a:pPr defTabSz="946150"/>
              <a:t>11</a:t>
            </a:fld>
            <a:endParaRPr lang="en-US"/>
          </a:p>
        </p:txBody>
      </p:sp>
      <p:sp>
        <p:nvSpPr>
          <p:cNvPr id="153603" name="Rectangle 2"/>
          <p:cNvSpPr>
            <a:spLocks noGrp="1" noChangeArrowheads="1"/>
          </p:cNvSpPr>
          <p:nvPr>
            <p:ph type="body" idx="1"/>
          </p:nvPr>
        </p:nvSpPr>
        <p:spPr>
          <a:xfrm>
            <a:off x="841414" y="4436660"/>
            <a:ext cx="5091895" cy="4157496"/>
          </a:xfrm>
          <a:noFill/>
          <a:ln/>
        </p:spPr>
        <p:txBody>
          <a:bodyPr lIns="95762" tIns="49478" rIns="95762" bIns="49478"/>
          <a:lstStyle/>
          <a:p>
            <a:endParaRPr lang="en-US" dirty="0"/>
          </a:p>
        </p:txBody>
      </p:sp>
      <p:sp>
        <p:nvSpPr>
          <p:cNvPr id="15360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491362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5"/>
          <p:cNvSpPr>
            <a:spLocks noGrp="1" noChangeArrowheads="1"/>
          </p:cNvSpPr>
          <p:nvPr>
            <p:ph type="sldNum" sz="quarter" idx="5"/>
          </p:nvPr>
        </p:nvSpPr>
        <p:spPr>
          <a:noFill/>
        </p:spPr>
        <p:txBody>
          <a:bodyPr/>
          <a:lstStyle/>
          <a:p>
            <a:pPr defTabSz="946150"/>
            <a:fld id="{2AF7CB33-0CE9-41AB-B822-46AD90CE2355}" type="slidenum">
              <a:rPr lang="en-US" smtClean="0"/>
              <a:pPr defTabSz="946150"/>
              <a:t>12</a:t>
            </a:fld>
            <a:endParaRPr lang="en-US"/>
          </a:p>
        </p:txBody>
      </p:sp>
      <p:sp>
        <p:nvSpPr>
          <p:cNvPr id="154627" name="Rectangle 1026"/>
          <p:cNvSpPr>
            <a:spLocks noGrp="1" noChangeArrowheads="1"/>
          </p:cNvSpPr>
          <p:nvPr>
            <p:ph type="body" idx="1"/>
          </p:nvPr>
        </p:nvSpPr>
        <p:spPr>
          <a:noFill/>
          <a:ln/>
        </p:spPr>
        <p:txBody>
          <a:bodyPr lIns="95762" tIns="49478" rIns="95762" bIns="49478"/>
          <a:lstStyle/>
          <a:p>
            <a:endParaRPr lang="en-US"/>
          </a:p>
        </p:txBody>
      </p:sp>
      <p:sp>
        <p:nvSpPr>
          <p:cNvPr id="154628" name="Rectangle 1027"/>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57839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5"/>
          <p:cNvSpPr>
            <a:spLocks noGrp="1" noChangeArrowheads="1"/>
          </p:cNvSpPr>
          <p:nvPr>
            <p:ph type="sldNum" sz="quarter" idx="5"/>
          </p:nvPr>
        </p:nvSpPr>
        <p:spPr>
          <a:noFill/>
        </p:spPr>
        <p:txBody>
          <a:bodyPr/>
          <a:lstStyle/>
          <a:p>
            <a:pPr defTabSz="946150"/>
            <a:fld id="{8082E9D8-68D5-4395-8324-B75D462DC9ED}" type="slidenum">
              <a:rPr lang="en-US" smtClean="0"/>
              <a:pPr defTabSz="946150"/>
              <a:t>13</a:t>
            </a:fld>
            <a:endParaRPr lang="en-US"/>
          </a:p>
        </p:txBody>
      </p:sp>
      <p:sp>
        <p:nvSpPr>
          <p:cNvPr id="141315" name="Rectangle 2"/>
          <p:cNvSpPr>
            <a:spLocks noGrp="1" noRot="1" noChangeAspect="1" noChangeArrowheads="1" noTextEdit="1"/>
          </p:cNvSpPr>
          <p:nvPr>
            <p:ph type="sldImg"/>
          </p:nvPr>
        </p:nvSpPr>
        <p:spPr>
          <a:xfrm>
            <a:off x="1311275" y="692150"/>
            <a:ext cx="4330700" cy="3463925"/>
          </a:xfrm>
          <a:ln/>
        </p:spPr>
      </p:sp>
      <p:sp>
        <p:nvSpPr>
          <p:cNvPr id="141316" name="Rectangle 3"/>
          <p:cNvSpPr>
            <a:spLocks noGrp="1" noChangeArrowheads="1"/>
          </p:cNvSpPr>
          <p:nvPr>
            <p:ph type="body" idx="1"/>
          </p:nvPr>
        </p:nvSpPr>
        <p:spPr>
          <a:xfrm>
            <a:off x="926681" y="4386190"/>
            <a:ext cx="5096722" cy="4157496"/>
          </a:xfrm>
          <a:noFill/>
          <a:ln/>
        </p:spPr>
        <p:txBody>
          <a:bodyPr/>
          <a:lstStyle/>
          <a:p>
            <a:endParaRPr lang="en-US" dirty="0"/>
          </a:p>
        </p:txBody>
      </p:sp>
    </p:spTree>
    <p:extLst>
      <p:ext uri="{BB962C8B-B14F-4D97-AF65-F5344CB8AC3E}">
        <p14:creationId xmlns:p14="http://schemas.microsoft.com/office/powerpoint/2010/main" val="3109509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5"/>
          <p:cNvSpPr>
            <a:spLocks noGrp="1" noChangeArrowheads="1"/>
          </p:cNvSpPr>
          <p:nvPr>
            <p:ph type="sldNum" sz="quarter" idx="5"/>
          </p:nvPr>
        </p:nvSpPr>
        <p:spPr>
          <a:noFill/>
        </p:spPr>
        <p:txBody>
          <a:bodyPr/>
          <a:lstStyle/>
          <a:p>
            <a:pPr defTabSz="946150"/>
            <a:fld id="{29D5EBB5-A31B-4BE3-871C-2992BEF1C1AA}" type="slidenum">
              <a:rPr lang="en-US" smtClean="0"/>
              <a:pPr defTabSz="946150"/>
              <a:t>14</a:t>
            </a:fld>
            <a:endParaRPr lang="en-US"/>
          </a:p>
        </p:txBody>
      </p:sp>
      <p:sp>
        <p:nvSpPr>
          <p:cNvPr id="157699" name="Rectangle 2"/>
          <p:cNvSpPr>
            <a:spLocks noGrp="1" noRot="1" noChangeAspect="1" noChangeArrowheads="1" noTextEdit="1"/>
          </p:cNvSpPr>
          <p:nvPr>
            <p:ph type="sldImg"/>
          </p:nvPr>
        </p:nvSpPr>
        <p:spPr>
          <a:xfrm>
            <a:off x="1311275" y="692150"/>
            <a:ext cx="4330700" cy="3463925"/>
          </a:xfrm>
          <a:ln/>
        </p:spPr>
      </p:sp>
      <p:sp>
        <p:nvSpPr>
          <p:cNvPr id="157700" name="Rectangle 3"/>
          <p:cNvSpPr>
            <a:spLocks noGrp="1" noChangeArrowheads="1"/>
          </p:cNvSpPr>
          <p:nvPr>
            <p:ph type="body" idx="1"/>
          </p:nvPr>
        </p:nvSpPr>
        <p:spPr>
          <a:xfrm>
            <a:off x="926681" y="4386190"/>
            <a:ext cx="5096722" cy="4157496"/>
          </a:xfrm>
          <a:noFill/>
          <a:ln/>
        </p:spPr>
        <p:txBody>
          <a:bodyPr/>
          <a:lstStyle/>
          <a:p>
            <a:endParaRPr lang="en-US"/>
          </a:p>
        </p:txBody>
      </p:sp>
    </p:spTree>
    <p:extLst>
      <p:ext uri="{BB962C8B-B14F-4D97-AF65-F5344CB8AC3E}">
        <p14:creationId xmlns:p14="http://schemas.microsoft.com/office/powerpoint/2010/main" val="537734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5"/>
          <p:cNvSpPr>
            <a:spLocks noGrp="1" noChangeArrowheads="1"/>
          </p:cNvSpPr>
          <p:nvPr>
            <p:ph type="sldNum" sz="quarter" idx="5"/>
          </p:nvPr>
        </p:nvSpPr>
        <p:spPr>
          <a:noFill/>
        </p:spPr>
        <p:txBody>
          <a:bodyPr/>
          <a:lstStyle/>
          <a:p>
            <a:pPr defTabSz="946150"/>
            <a:fld id="{165C16B8-F68D-4EE0-85A5-FBCC75969C93}" type="slidenum">
              <a:rPr lang="en-US" smtClean="0"/>
              <a:pPr defTabSz="946150"/>
              <a:t>15</a:t>
            </a:fld>
            <a:endParaRPr lang="en-US"/>
          </a:p>
        </p:txBody>
      </p:sp>
      <p:sp>
        <p:nvSpPr>
          <p:cNvPr id="158723" name="Rectangle 2"/>
          <p:cNvSpPr>
            <a:spLocks noGrp="1" noRot="1" noChangeAspect="1" noChangeArrowheads="1" noTextEdit="1"/>
          </p:cNvSpPr>
          <p:nvPr>
            <p:ph type="sldImg"/>
          </p:nvPr>
        </p:nvSpPr>
        <p:spPr>
          <a:ln cap="flat"/>
        </p:spPr>
      </p:sp>
      <p:sp>
        <p:nvSpPr>
          <p:cNvPr id="1587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19319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5"/>
          <p:cNvSpPr>
            <a:spLocks noGrp="1" noChangeArrowheads="1"/>
          </p:cNvSpPr>
          <p:nvPr>
            <p:ph type="sldNum" sz="quarter" idx="5"/>
          </p:nvPr>
        </p:nvSpPr>
        <p:spPr>
          <a:noFill/>
        </p:spPr>
        <p:txBody>
          <a:bodyPr/>
          <a:lstStyle/>
          <a:p>
            <a:pPr defTabSz="946150"/>
            <a:fld id="{1B44664B-3328-478F-B274-7B73D71DF43F}" type="slidenum">
              <a:rPr lang="en-US" smtClean="0"/>
              <a:pPr defTabSz="946150"/>
              <a:t>16</a:t>
            </a:fld>
            <a:endParaRPr lang="en-US"/>
          </a:p>
        </p:txBody>
      </p:sp>
      <p:sp>
        <p:nvSpPr>
          <p:cNvPr id="160771" name="Rectangle 2"/>
          <p:cNvSpPr>
            <a:spLocks noGrp="1" noChangeArrowheads="1"/>
          </p:cNvSpPr>
          <p:nvPr>
            <p:ph type="body" idx="1"/>
          </p:nvPr>
        </p:nvSpPr>
        <p:spPr>
          <a:noFill/>
          <a:ln/>
        </p:spPr>
        <p:txBody>
          <a:bodyPr lIns="95762" tIns="49478" rIns="95762" bIns="49478"/>
          <a:lstStyle/>
          <a:p>
            <a:endParaRPr lang="en-US"/>
          </a:p>
        </p:txBody>
      </p:sp>
      <p:sp>
        <p:nvSpPr>
          <p:cNvPr id="16077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938797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5"/>
          <p:cNvSpPr>
            <a:spLocks noGrp="1" noChangeArrowheads="1"/>
          </p:cNvSpPr>
          <p:nvPr>
            <p:ph type="sldNum" sz="quarter" idx="5"/>
          </p:nvPr>
        </p:nvSpPr>
        <p:spPr>
          <a:noFill/>
        </p:spPr>
        <p:txBody>
          <a:bodyPr/>
          <a:lstStyle/>
          <a:p>
            <a:pPr defTabSz="946150"/>
            <a:fld id="{3A8475A8-D43A-430C-995D-EA63E6B26159}" type="slidenum">
              <a:rPr lang="en-US" smtClean="0"/>
              <a:pPr defTabSz="946150"/>
              <a:t>17</a:t>
            </a:fld>
            <a:endParaRPr lang="en-US"/>
          </a:p>
        </p:txBody>
      </p:sp>
      <p:sp>
        <p:nvSpPr>
          <p:cNvPr id="159747" name="Rectangle 2"/>
          <p:cNvSpPr>
            <a:spLocks noGrp="1" noChangeArrowheads="1"/>
          </p:cNvSpPr>
          <p:nvPr>
            <p:ph type="body" idx="1"/>
          </p:nvPr>
        </p:nvSpPr>
        <p:spPr>
          <a:noFill/>
          <a:ln/>
        </p:spPr>
        <p:txBody>
          <a:bodyPr lIns="95762" tIns="49478" rIns="95762" bIns="49478"/>
          <a:lstStyle/>
          <a:p>
            <a:endParaRPr lang="en-US"/>
          </a:p>
        </p:txBody>
      </p:sp>
      <p:sp>
        <p:nvSpPr>
          <p:cNvPr id="15974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39138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5"/>
          <p:cNvSpPr>
            <a:spLocks noGrp="1" noChangeArrowheads="1"/>
          </p:cNvSpPr>
          <p:nvPr>
            <p:ph type="sldNum" sz="quarter" idx="5"/>
          </p:nvPr>
        </p:nvSpPr>
        <p:spPr>
          <a:noFill/>
        </p:spPr>
        <p:txBody>
          <a:bodyPr/>
          <a:lstStyle/>
          <a:p>
            <a:pPr defTabSz="946150"/>
            <a:fld id="{5B12024C-DD40-41A4-8253-2C758D723332}" type="slidenum">
              <a:rPr lang="en-US" smtClean="0"/>
              <a:pPr defTabSz="946150"/>
              <a:t>18</a:t>
            </a:fld>
            <a:endParaRPr lang="en-US"/>
          </a:p>
        </p:txBody>
      </p:sp>
      <p:sp>
        <p:nvSpPr>
          <p:cNvPr id="163843" name="Rectangle 2"/>
          <p:cNvSpPr>
            <a:spLocks noGrp="1" noChangeArrowheads="1"/>
          </p:cNvSpPr>
          <p:nvPr>
            <p:ph type="body" idx="1"/>
          </p:nvPr>
        </p:nvSpPr>
        <p:spPr>
          <a:xfrm>
            <a:off x="904157" y="4450861"/>
            <a:ext cx="5096722" cy="4159073"/>
          </a:xfrm>
          <a:noFill/>
          <a:ln/>
        </p:spPr>
        <p:txBody>
          <a:bodyPr lIns="95762" tIns="49478" rIns="95762" bIns="49478"/>
          <a:lstStyle/>
          <a:p>
            <a:endParaRPr lang="en-US"/>
          </a:p>
        </p:txBody>
      </p:sp>
      <p:sp>
        <p:nvSpPr>
          <p:cNvPr id="16384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142487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5"/>
          <p:cNvSpPr>
            <a:spLocks noGrp="1" noChangeArrowheads="1"/>
          </p:cNvSpPr>
          <p:nvPr>
            <p:ph type="sldNum" sz="quarter" idx="5"/>
          </p:nvPr>
        </p:nvSpPr>
        <p:spPr>
          <a:noFill/>
        </p:spPr>
        <p:txBody>
          <a:bodyPr/>
          <a:lstStyle/>
          <a:p>
            <a:pPr defTabSz="946150"/>
            <a:fld id="{E7563F1B-FC99-4396-97CE-82B805DC7CEE}" type="slidenum">
              <a:rPr lang="en-US" smtClean="0"/>
              <a:pPr defTabSz="946150"/>
              <a:t>19</a:t>
            </a:fld>
            <a:endParaRPr lang="en-US"/>
          </a:p>
        </p:txBody>
      </p:sp>
      <p:sp>
        <p:nvSpPr>
          <p:cNvPr id="164867" name="Rectangle 2"/>
          <p:cNvSpPr>
            <a:spLocks noGrp="1" noChangeArrowheads="1"/>
          </p:cNvSpPr>
          <p:nvPr>
            <p:ph type="body" idx="1"/>
          </p:nvPr>
        </p:nvSpPr>
        <p:spPr>
          <a:noFill/>
          <a:ln/>
        </p:spPr>
        <p:txBody>
          <a:bodyPr lIns="95762" tIns="49478" rIns="95762" bIns="49478"/>
          <a:lstStyle/>
          <a:p>
            <a:pPr>
              <a:spcBef>
                <a:spcPct val="0"/>
              </a:spcBef>
            </a:pPr>
            <a:endParaRPr lang="en-US">
              <a:solidFill>
                <a:schemeClr val="tx2"/>
              </a:solidFill>
            </a:endParaRPr>
          </a:p>
        </p:txBody>
      </p:sp>
      <p:sp>
        <p:nvSpPr>
          <p:cNvPr id="16486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93474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p:cNvSpPr>
            <a:spLocks noGrp="1" noChangeArrowheads="1"/>
          </p:cNvSpPr>
          <p:nvPr>
            <p:ph type="sldNum" sz="quarter" idx="5"/>
          </p:nvPr>
        </p:nvSpPr>
        <p:spPr>
          <a:noFill/>
        </p:spPr>
        <p:txBody>
          <a:bodyPr/>
          <a:lstStyle/>
          <a:p>
            <a:pPr defTabSz="946150"/>
            <a:fld id="{4888A5B3-D0A7-4B88-8C2C-D39055A76207}" type="slidenum">
              <a:rPr lang="en-US" smtClean="0"/>
              <a:pPr defTabSz="946150"/>
              <a:t>2</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484812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
          <p:cNvSpPr>
            <a:spLocks noGrp="1" noChangeArrowheads="1"/>
          </p:cNvSpPr>
          <p:nvPr>
            <p:ph type="sldNum" sz="quarter" idx="5"/>
          </p:nvPr>
        </p:nvSpPr>
        <p:spPr>
          <a:noFill/>
        </p:spPr>
        <p:txBody>
          <a:bodyPr/>
          <a:lstStyle/>
          <a:p>
            <a:pPr defTabSz="946150"/>
            <a:fld id="{593AED47-B902-4E76-A84F-34833F48A8E5}" type="slidenum">
              <a:rPr lang="en-US" smtClean="0"/>
              <a:pPr defTabSz="946150"/>
              <a:t>20</a:t>
            </a:fld>
            <a:endParaRPr lang="en-US"/>
          </a:p>
        </p:txBody>
      </p:sp>
      <p:sp>
        <p:nvSpPr>
          <p:cNvPr id="168963" name="Rectangle 2"/>
          <p:cNvSpPr>
            <a:spLocks noGrp="1" noChangeArrowheads="1"/>
          </p:cNvSpPr>
          <p:nvPr>
            <p:ph type="body" idx="1"/>
          </p:nvPr>
        </p:nvSpPr>
        <p:spPr>
          <a:noFill/>
          <a:ln/>
        </p:spPr>
        <p:txBody>
          <a:bodyPr lIns="95762" tIns="49478" rIns="95762" bIns="49478"/>
          <a:lstStyle/>
          <a:p>
            <a:endParaRPr lang="en-US"/>
          </a:p>
        </p:txBody>
      </p:sp>
      <p:sp>
        <p:nvSpPr>
          <p:cNvPr id="16896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19388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5"/>
          <p:cNvSpPr>
            <a:spLocks noGrp="1" noChangeArrowheads="1"/>
          </p:cNvSpPr>
          <p:nvPr>
            <p:ph type="sldNum" sz="quarter" idx="5"/>
          </p:nvPr>
        </p:nvSpPr>
        <p:spPr>
          <a:noFill/>
        </p:spPr>
        <p:txBody>
          <a:bodyPr/>
          <a:lstStyle/>
          <a:p>
            <a:pPr defTabSz="946150"/>
            <a:fld id="{7EE7ED06-69C7-43A6-9ED0-D4A0664CDE4E}" type="slidenum">
              <a:rPr lang="en-US" smtClean="0"/>
              <a:pPr defTabSz="946150"/>
              <a:t>21</a:t>
            </a:fld>
            <a:endParaRPr lang="en-US"/>
          </a:p>
        </p:txBody>
      </p:sp>
      <p:sp>
        <p:nvSpPr>
          <p:cNvPr id="165891" name="Rectangle 2"/>
          <p:cNvSpPr>
            <a:spLocks noGrp="1" noRot="1" noChangeAspect="1" noChangeArrowheads="1" noTextEdit="1"/>
          </p:cNvSpPr>
          <p:nvPr>
            <p:ph type="sldImg"/>
          </p:nvPr>
        </p:nvSpPr>
        <p:spPr>
          <a:ln/>
        </p:spPr>
      </p:sp>
      <p:sp>
        <p:nvSpPr>
          <p:cNvPr id="165892" name="Rectangle 1024"/>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02670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5"/>
          <p:cNvSpPr>
            <a:spLocks noGrp="1" noChangeArrowheads="1"/>
          </p:cNvSpPr>
          <p:nvPr>
            <p:ph type="sldNum" sz="quarter" idx="5"/>
          </p:nvPr>
        </p:nvSpPr>
        <p:spPr>
          <a:noFill/>
        </p:spPr>
        <p:txBody>
          <a:bodyPr/>
          <a:lstStyle/>
          <a:p>
            <a:pPr defTabSz="946150"/>
            <a:fld id="{CB517538-E2F8-4B66-843C-3C95E23A8834}" type="slidenum">
              <a:rPr lang="en-US" smtClean="0"/>
              <a:pPr defTabSz="946150"/>
              <a:t>22</a:t>
            </a:fld>
            <a:endParaRPr lang="en-US"/>
          </a:p>
        </p:txBody>
      </p:sp>
      <p:sp>
        <p:nvSpPr>
          <p:cNvPr id="200707" name="Rectangle 2"/>
          <p:cNvSpPr>
            <a:spLocks noGrp="1" noChangeArrowheads="1"/>
          </p:cNvSpPr>
          <p:nvPr>
            <p:ph type="body" idx="1"/>
          </p:nvPr>
        </p:nvSpPr>
        <p:spPr>
          <a:xfrm>
            <a:off x="849458" y="4542332"/>
            <a:ext cx="5091896" cy="4157496"/>
          </a:xfrm>
          <a:noFill/>
          <a:ln/>
        </p:spPr>
        <p:txBody>
          <a:bodyPr lIns="95762" tIns="49478" rIns="95762" bIns="49478"/>
          <a:lstStyle/>
          <a:p>
            <a:endParaRPr lang="en-US">
              <a:solidFill>
                <a:schemeClr val="tx2"/>
              </a:solidFill>
            </a:endParaRPr>
          </a:p>
        </p:txBody>
      </p:sp>
      <p:sp>
        <p:nvSpPr>
          <p:cNvPr id="20070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925867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p:spPr>
        <p:txBody>
          <a:bodyPr/>
          <a:lstStyle/>
          <a:p>
            <a:fld id="{49DA0377-7416-4404-BF62-E93E67724830}" type="slidenum">
              <a:rPr lang="en-US" smtClean="0"/>
              <a:pPr/>
              <a:t>23</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baseline="0" dirty="0"/>
          </a:p>
        </p:txBody>
      </p:sp>
    </p:spTree>
    <p:extLst>
      <p:ext uri="{BB962C8B-B14F-4D97-AF65-F5344CB8AC3E}">
        <p14:creationId xmlns:p14="http://schemas.microsoft.com/office/powerpoint/2010/main" val="1003584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p:cNvSpPr>
            <a:spLocks noGrp="1" noChangeArrowheads="1"/>
          </p:cNvSpPr>
          <p:nvPr>
            <p:ph type="sldNum" sz="quarter" idx="5"/>
          </p:nvPr>
        </p:nvSpPr>
        <p:spPr>
          <a:noFill/>
        </p:spPr>
        <p:txBody>
          <a:bodyPr/>
          <a:lstStyle/>
          <a:p>
            <a:pPr defTabSz="946150"/>
            <a:fld id="{9A37B105-D068-46CD-AAE3-763249C120FA}" type="slidenum">
              <a:rPr lang="en-US" smtClean="0"/>
              <a:pPr defTabSz="946150"/>
              <a:t>24</a:t>
            </a:fld>
            <a:endParaRPr lang="en-US"/>
          </a:p>
        </p:txBody>
      </p:sp>
      <p:sp>
        <p:nvSpPr>
          <p:cNvPr id="166915" name="Rectangle 2"/>
          <p:cNvSpPr>
            <a:spLocks noGrp="1" noChangeArrowheads="1"/>
          </p:cNvSpPr>
          <p:nvPr>
            <p:ph type="body" idx="1"/>
          </p:nvPr>
        </p:nvSpPr>
        <p:spPr>
          <a:noFill/>
          <a:ln/>
        </p:spPr>
        <p:txBody>
          <a:bodyPr lIns="95762" tIns="49478" rIns="95762" bIns="49478"/>
          <a:lstStyle/>
          <a:p>
            <a:endParaRPr lang="en-US"/>
          </a:p>
        </p:txBody>
      </p:sp>
      <p:sp>
        <p:nvSpPr>
          <p:cNvPr id="16691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420565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p:txBody>
          <a:bodyPr/>
          <a:lstStyle/>
          <a:p>
            <a:pPr defTabSz="957642" eaLnBrk="0" fontAlgn="base" hangingPunct="0">
              <a:spcBef>
                <a:spcPct val="0"/>
              </a:spcBef>
              <a:spcAft>
                <a:spcPct val="0"/>
              </a:spcAft>
              <a:defRPr/>
            </a:pPr>
            <a:fld id="{41BA3A03-1611-4F7A-8E31-B0B6B95EFB56}" type="slidenum">
              <a:rPr lang="en-US">
                <a:solidFill>
                  <a:srgbClr val="000000"/>
                </a:solidFill>
                <a:latin typeface="Times New Roman" pitchFamily="18" charset="0"/>
              </a:rPr>
              <a:pPr defTabSz="957642" eaLnBrk="0" fontAlgn="base" hangingPunct="0">
                <a:spcBef>
                  <a:spcPct val="0"/>
                </a:spcBef>
                <a:spcAft>
                  <a:spcPct val="0"/>
                </a:spcAft>
                <a:defRPr/>
              </a:pPr>
              <a:t>27</a:t>
            </a:fld>
            <a:endParaRPr lang="en-US" dirty="0">
              <a:solidFill>
                <a:srgbClr val="000000"/>
              </a:solidFill>
              <a:latin typeface="Times New Roman" pitchFamily="18" charset="0"/>
            </a:endParaRPr>
          </a:p>
        </p:txBody>
      </p:sp>
      <p:sp>
        <p:nvSpPr>
          <p:cNvPr id="231427" name="Rectangle 2"/>
          <p:cNvSpPr>
            <a:spLocks noGrp="1" noRot="1" noChangeAspect="1" noChangeArrowheads="1" noTextEdit="1"/>
          </p:cNvSpPr>
          <p:nvPr>
            <p:ph type="sldImg"/>
          </p:nvPr>
        </p:nvSpPr>
        <p:spPr>
          <a:xfrm>
            <a:off x="1543050" y="1162050"/>
            <a:ext cx="3924300" cy="3138488"/>
          </a:xfrm>
          <a:ln/>
        </p:spPr>
      </p:sp>
      <p:sp>
        <p:nvSpPr>
          <p:cNvPr id="231428"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4240487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4249D-1411-407C-0A48-6CDCA18484DF}"/>
            </a:ext>
          </a:extLst>
        </p:cNvPr>
        <p:cNvGrpSpPr/>
        <p:nvPr/>
      </p:nvGrpSpPr>
      <p:grpSpPr>
        <a:xfrm>
          <a:off x="0" y="0"/>
          <a:ext cx="0" cy="0"/>
          <a:chOff x="0" y="0"/>
          <a:chExt cx="0" cy="0"/>
        </a:xfrm>
      </p:grpSpPr>
      <p:sp>
        <p:nvSpPr>
          <p:cNvPr id="182274" name="Rectangle 7">
            <a:extLst>
              <a:ext uri="{FF2B5EF4-FFF2-40B4-BE49-F238E27FC236}">
                <a16:creationId xmlns:a16="http://schemas.microsoft.com/office/drawing/2014/main" id="{332AF31F-B2F3-537A-8E71-0BE1FB6AC146}"/>
              </a:ext>
            </a:extLst>
          </p:cNvPr>
          <p:cNvSpPr>
            <a:spLocks noGrp="1" noChangeArrowheads="1"/>
          </p:cNvSpPr>
          <p:nvPr>
            <p:ph type="sldNum" sz="quarter" idx="5"/>
          </p:nvPr>
        </p:nvSpPr>
        <p:spPr/>
        <p:txBody>
          <a:bodyPr/>
          <a:lstStyle/>
          <a:p>
            <a:pPr defTabSz="957642" eaLnBrk="0" fontAlgn="base" hangingPunct="0">
              <a:spcBef>
                <a:spcPct val="0"/>
              </a:spcBef>
              <a:spcAft>
                <a:spcPct val="0"/>
              </a:spcAft>
              <a:defRPr/>
            </a:pPr>
            <a:fld id="{41BA3A03-1611-4F7A-8E31-B0B6B95EFB56}" type="slidenum">
              <a:rPr lang="en-US">
                <a:solidFill>
                  <a:srgbClr val="000000"/>
                </a:solidFill>
                <a:latin typeface="Times New Roman" pitchFamily="18" charset="0"/>
              </a:rPr>
              <a:pPr defTabSz="957642" eaLnBrk="0" fontAlgn="base" hangingPunct="0">
                <a:spcBef>
                  <a:spcPct val="0"/>
                </a:spcBef>
                <a:spcAft>
                  <a:spcPct val="0"/>
                </a:spcAft>
                <a:defRPr/>
              </a:pPr>
              <a:t>28</a:t>
            </a:fld>
            <a:endParaRPr lang="en-US" dirty="0">
              <a:solidFill>
                <a:srgbClr val="000000"/>
              </a:solidFill>
              <a:latin typeface="Times New Roman" pitchFamily="18" charset="0"/>
            </a:endParaRPr>
          </a:p>
        </p:txBody>
      </p:sp>
      <p:sp>
        <p:nvSpPr>
          <p:cNvPr id="231427" name="Rectangle 2">
            <a:extLst>
              <a:ext uri="{FF2B5EF4-FFF2-40B4-BE49-F238E27FC236}">
                <a16:creationId xmlns:a16="http://schemas.microsoft.com/office/drawing/2014/main" id="{A89F68B4-991C-ECDD-939C-4245209DDFB5}"/>
              </a:ext>
            </a:extLst>
          </p:cNvPr>
          <p:cNvSpPr>
            <a:spLocks noGrp="1" noRot="1" noChangeAspect="1" noChangeArrowheads="1" noTextEdit="1"/>
          </p:cNvSpPr>
          <p:nvPr>
            <p:ph type="sldImg"/>
          </p:nvPr>
        </p:nvSpPr>
        <p:spPr>
          <a:xfrm>
            <a:off x="1543050" y="1162050"/>
            <a:ext cx="3924300" cy="3138488"/>
          </a:xfrm>
          <a:ln/>
        </p:spPr>
      </p:sp>
      <p:sp>
        <p:nvSpPr>
          <p:cNvPr id="231428" name="Rectangle 3">
            <a:extLst>
              <a:ext uri="{FF2B5EF4-FFF2-40B4-BE49-F238E27FC236}">
                <a16:creationId xmlns:a16="http://schemas.microsoft.com/office/drawing/2014/main" id="{4F894D3E-0846-46E8-CC70-6B5E7709B4F0}"/>
              </a:ext>
            </a:extLst>
          </p:cNvPr>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4055348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5"/>
          <p:cNvSpPr>
            <a:spLocks noGrp="1" noChangeArrowheads="1"/>
          </p:cNvSpPr>
          <p:nvPr>
            <p:ph type="sldNum" sz="quarter" idx="5"/>
          </p:nvPr>
        </p:nvSpPr>
        <p:spPr>
          <a:noFill/>
        </p:spPr>
        <p:txBody>
          <a:bodyPr/>
          <a:lstStyle/>
          <a:p>
            <a:pPr defTabSz="946150"/>
            <a:fld id="{4BAF184C-42EC-4542-8D66-D0A8B61635B4}" type="slidenum">
              <a:rPr lang="en-US" smtClean="0"/>
              <a:pPr defTabSz="946150"/>
              <a:t>30</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14770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5"/>
          <p:cNvSpPr>
            <a:spLocks noGrp="1" noChangeArrowheads="1"/>
          </p:cNvSpPr>
          <p:nvPr>
            <p:ph type="sldNum" sz="quarter" idx="5"/>
          </p:nvPr>
        </p:nvSpPr>
        <p:spPr>
          <a:noFill/>
        </p:spPr>
        <p:txBody>
          <a:bodyPr/>
          <a:lstStyle/>
          <a:p>
            <a:pPr defTabSz="946150"/>
            <a:fld id="{D5032493-E86C-418A-AA6C-8C3B11C5C9FD}" type="slidenum">
              <a:rPr lang="en-US" smtClean="0"/>
              <a:pPr defTabSz="946150"/>
              <a:t>31</a:t>
            </a:fld>
            <a:endParaRPr lang="en-US"/>
          </a:p>
        </p:txBody>
      </p:sp>
      <p:sp>
        <p:nvSpPr>
          <p:cNvPr id="171011" name="Rectangle 2"/>
          <p:cNvSpPr>
            <a:spLocks noGrp="1" noChangeArrowheads="1"/>
          </p:cNvSpPr>
          <p:nvPr>
            <p:ph type="body" idx="1"/>
          </p:nvPr>
        </p:nvSpPr>
        <p:spPr>
          <a:xfrm>
            <a:off x="849457" y="4315226"/>
            <a:ext cx="5096722" cy="4155919"/>
          </a:xfrm>
          <a:noFill/>
          <a:ln/>
        </p:spPr>
        <p:txBody>
          <a:bodyPr lIns="95762" tIns="49478" rIns="95762" bIns="49478"/>
          <a:lstStyle/>
          <a:p>
            <a:endParaRPr lang="en-US"/>
          </a:p>
        </p:txBody>
      </p:sp>
      <p:sp>
        <p:nvSpPr>
          <p:cNvPr id="17101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553701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5"/>
          <p:cNvSpPr>
            <a:spLocks noGrp="1" noChangeArrowheads="1"/>
          </p:cNvSpPr>
          <p:nvPr>
            <p:ph type="sldNum" sz="quarter" idx="5"/>
          </p:nvPr>
        </p:nvSpPr>
        <p:spPr>
          <a:noFill/>
        </p:spPr>
        <p:txBody>
          <a:bodyPr/>
          <a:lstStyle/>
          <a:p>
            <a:pPr defTabSz="946150"/>
            <a:fld id="{D5032493-E86C-418A-AA6C-8C3B11C5C9FD}" type="slidenum">
              <a:rPr lang="en-US" smtClean="0"/>
              <a:pPr defTabSz="946150"/>
              <a:t>32</a:t>
            </a:fld>
            <a:endParaRPr lang="en-US"/>
          </a:p>
        </p:txBody>
      </p:sp>
      <p:sp>
        <p:nvSpPr>
          <p:cNvPr id="171011" name="Rectangle 2"/>
          <p:cNvSpPr>
            <a:spLocks noGrp="1" noChangeArrowheads="1"/>
          </p:cNvSpPr>
          <p:nvPr>
            <p:ph type="body" idx="1"/>
          </p:nvPr>
        </p:nvSpPr>
        <p:spPr>
          <a:xfrm>
            <a:off x="849457" y="4315226"/>
            <a:ext cx="5096722" cy="4155919"/>
          </a:xfrm>
          <a:noFill/>
          <a:ln/>
        </p:spPr>
        <p:txBody>
          <a:bodyPr lIns="95762" tIns="49478" rIns="95762" bIns="49478"/>
          <a:lstStyle/>
          <a:p>
            <a:endParaRPr lang="en-US"/>
          </a:p>
        </p:txBody>
      </p:sp>
      <p:sp>
        <p:nvSpPr>
          <p:cNvPr id="17101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9112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5"/>
          <p:cNvSpPr>
            <a:spLocks noGrp="1" noChangeArrowheads="1"/>
          </p:cNvSpPr>
          <p:nvPr>
            <p:ph type="sldNum" sz="quarter" idx="5"/>
          </p:nvPr>
        </p:nvSpPr>
        <p:spPr>
          <a:noFill/>
        </p:spPr>
        <p:txBody>
          <a:bodyPr/>
          <a:lstStyle/>
          <a:p>
            <a:pPr defTabSz="946150"/>
            <a:fld id="{8082E9D8-68D5-4395-8324-B75D462DC9ED}" type="slidenum">
              <a:rPr lang="en-US" smtClean="0"/>
              <a:pPr defTabSz="946150"/>
              <a:t>3</a:t>
            </a:fld>
            <a:endParaRPr lang="en-US"/>
          </a:p>
        </p:txBody>
      </p:sp>
      <p:sp>
        <p:nvSpPr>
          <p:cNvPr id="141315" name="Rectangle 2"/>
          <p:cNvSpPr>
            <a:spLocks noGrp="1" noRot="1" noChangeAspect="1" noChangeArrowheads="1" noTextEdit="1"/>
          </p:cNvSpPr>
          <p:nvPr>
            <p:ph type="sldImg"/>
          </p:nvPr>
        </p:nvSpPr>
        <p:spPr>
          <a:xfrm>
            <a:off x="1311275" y="692150"/>
            <a:ext cx="4330700" cy="3463925"/>
          </a:xfrm>
          <a:ln/>
        </p:spPr>
      </p:sp>
      <p:sp>
        <p:nvSpPr>
          <p:cNvPr id="141316" name="Rectangle 3"/>
          <p:cNvSpPr>
            <a:spLocks noGrp="1" noChangeArrowheads="1"/>
          </p:cNvSpPr>
          <p:nvPr>
            <p:ph type="body" idx="1"/>
          </p:nvPr>
        </p:nvSpPr>
        <p:spPr>
          <a:xfrm>
            <a:off x="926681" y="4386190"/>
            <a:ext cx="5096722" cy="4157496"/>
          </a:xfrm>
          <a:noFill/>
          <a:ln/>
        </p:spPr>
        <p:txBody>
          <a:bodyPr/>
          <a:lstStyle/>
          <a:p>
            <a:endParaRPr lang="en-US" dirty="0"/>
          </a:p>
        </p:txBody>
      </p:sp>
    </p:spTree>
    <p:extLst>
      <p:ext uri="{BB962C8B-B14F-4D97-AF65-F5344CB8AC3E}">
        <p14:creationId xmlns:p14="http://schemas.microsoft.com/office/powerpoint/2010/main" val="1359401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5"/>
          <p:cNvSpPr>
            <a:spLocks noGrp="1" noChangeArrowheads="1"/>
          </p:cNvSpPr>
          <p:nvPr>
            <p:ph type="sldNum" sz="quarter" idx="5"/>
          </p:nvPr>
        </p:nvSpPr>
        <p:spPr>
          <a:noFill/>
        </p:spPr>
        <p:txBody>
          <a:bodyPr/>
          <a:lstStyle/>
          <a:p>
            <a:pPr defTabSz="946150"/>
            <a:fld id="{C2421972-6B45-4119-8F22-AF9259D93865}" type="slidenum">
              <a:rPr lang="en-US" smtClean="0"/>
              <a:pPr defTabSz="946150"/>
              <a:t>33</a:t>
            </a:fld>
            <a:endParaRPr lang="en-US"/>
          </a:p>
        </p:txBody>
      </p:sp>
      <p:sp>
        <p:nvSpPr>
          <p:cNvPr id="172035" name="Rectangle 2"/>
          <p:cNvSpPr>
            <a:spLocks noGrp="1" noChangeArrowheads="1"/>
          </p:cNvSpPr>
          <p:nvPr>
            <p:ph type="body" idx="1"/>
          </p:nvPr>
        </p:nvSpPr>
        <p:spPr>
          <a:noFill/>
          <a:ln/>
        </p:spPr>
        <p:txBody>
          <a:bodyPr lIns="95762" tIns="49478" rIns="95762" bIns="49478"/>
          <a:lstStyle/>
          <a:p>
            <a:endParaRPr lang="en-US"/>
          </a:p>
        </p:txBody>
      </p:sp>
      <p:sp>
        <p:nvSpPr>
          <p:cNvPr id="172036" name="Rectangle 3"/>
          <p:cNvSpPr>
            <a:spLocks noGrp="1" noRot="1" noChangeAspect="1" noChangeArrowheads="1" noTextEdit="1"/>
          </p:cNvSpPr>
          <p:nvPr>
            <p:ph type="sldImg"/>
          </p:nvPr>
        </p:nvSpPr>
        <p:spPr>
          <a:ln cap="flat"/>
        </p:spPr>
      </p:sp>
      <p:sp>
        <p:nvSpPr>
          <p:cNvPr id="172037" name="Rectangle 4"/>
          <p:cNvSpPr>
            <a:spLocks noChangeArrowheads="1"/>
          </p:cNvSpPr>
          <p:nvPr/>
        </p:nvSpPr>
        <p:spPr bwMode="auto">
          <a:xfrm>
            <a:off x="2773595" y="777559"/>
            <a:ext cx="189840" cy="428998"/>
          </a:xfrm>
          <a:prstGeom prst="rect">
            <a:avLst/>
          </a:prstGeom>
          <a:noFill/>
          <a:ln w="9525">
            <a:noFill/>
            <a:miter lim="800000"/>
            <a:headEnd/>
            <a:tailEnd/>
          </a:ln>
        </p:spPr>
        <p:txBody>
          <a:bodyPr wrap="none" lIns="92573" tIns="46285" rIns="92573" bIns="46285">
            <a:spAutoFit/>
          </a:bodyPr>
          <a:lstStyle/>
          <a:p>
            <a:pPr defTabSz="920750" eaLnBrk="0" hangingPunct="0"/>
            <a:endParaRPr lang="en-US" sz="2200" b="1">
              <a:latin typeface="Times New Roman" pitchFamily="18" charset="0"/>
            </a:endParaRPr>
          </a:p>
        </p:txBody>
      </p:sp>
    </p:spTree>
    <p:extLst>
      <p:ext uri="{BB962C8B-B14F-4D97-AF65-F5344CB8AC3E}">
        <p14:creationId xmlns:p14="http://schemas.microsoft.com/office/powerpoint/2010/main" val="505435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613B2-D439-F5AB-3431-9871C091DA41}"/>
            </a:ext>
          </a:extLst>
        </p:cNvPr>
        <p:cNvGrpSpPr/>
        <p:nvPr/>
      </p:nvGrpSpPr>
      <p:grpSpPr>
        <a:xfrm>
          <a:off x="0" y="0"/>
          <a:ext cx="0" cy="0"/>
          <a:chOff x="0" y="0"/>
          <a:chExt cx="0" cy="0"/>
        </a:xfrm>
      </p:grpSpPr>
      <p:sp>
        <p:nvSpPr>
          <p:cNvPr id="171010" name="Rectangle 5">
            <a:extLst>
              <a:ext uri="{FF2B5EF4-FFF2-40B4-BE49-F238E27FC236}">
                <a16:creationId xmlns:a16="http://schemas.microsoft.com/office/drawing/2014/main" id="{B6B3FE32-82B9-FF3F-96F1-6A1340866E43}"/>
              </a:ext>
            </a:extLst>
          </p:cNvPr>
          <p:cNvSpPr>
            <a:spLocks noGrp="1" noChangeArrowheads="1"/>
          </p:cNvSpPr>
          <p:nvPr>
            <p:ph type="sldNum" sz="quarter" idx="5"/>
          </p:nvPr>
        </p:nvSpPr>
        <p:spPr>
          <a:noFill/>
        </p:spPr>
        <p:txBody>
          <a:bodyPr/>
          <a:lstStyle/>
          <a:p>
            <a:pPr defTabSz="946150"/>
            <a:fld id="{D5032493-E86C-418A-AA6C-8C3B11C5C9FD}" type="slidenum">
              <a:rPr lang="en-US" smtClean="0"/>
              <a:pPr defTabSz="946150"/>
              <a:t>34</a:t>
            </a:fld>
            <a:endParaRPr lang="en-US"/>
          </a:p>
        </p:txBody>
      </p:sp>
      <p:sp>
        <p:nvSpPr>
          <p:cNvPr id="171011" name="Rectangle 2">
            <a:extLst>
              <a:ext uri="{FF2B5EF4-FFF2-40B4-BE49-F238E27FC236}">
                <a16:creationId xmlns:a16="http://schemas.microsoft.com/office/drawing/2014/main" id="{19C37127-1D49-8322-9CEB-0A2906814417}"/>
              </a:ext>
            </a:extLst>
          </p:cNvPr>
          <p:cNvSpPr>
            <a:spLocks noGrp="1" noChangeArrowheads="1"/>
          </p:cNvSpPr>
          <p:nvPr>
            <p:ph type="body" idx="1"/>
          </p:nvPr>
        </p:nvSpPr>
        <p:spPr>
          <a:xfrm>
            <a:off x="849457" y="4315226"/>
            <a:ext cx="5096722" cy="4155919"/>
          </a:xfrm>
          <a:noFill/>
          <a:ln/>
        </p:spPr>
        <p:txBody>
          <a:bodyPr lIns="95762" tIns="49478" rIns="95762" bIns="49478"/>
          <a:lstStyle/>
          <a:p>
            <a:endParaRPr lang="en-US"/>
          </a:p>
        </p:txBody>
      </p:sp>
      <p:sp>
        <p:nvSpPr>
          <p:cNvPr id="171012" name="Rectangle 3">
            <a:extLst>
              <a:ext uri="{FF2B5EF4-FFF2-40B4-BE49-F238E27FC236}">
                <a16:creationId xmlns:a16="http://schemas.microsoft.com/office/drawing/2014/main" id="{91C8C4FC-C3ED-043A-C26B-C2C7AEDBC788}"/>
              </a:ext>
            </a:extLst>
          </p:cNvPr>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10025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1018-CFBE-5BAE-6CB2-FBCFD1AA0A85}"/>
            </a:ext>
          </a:extLst>
        </p:cNvPr>
        <p:cNvGrpSpPr/>
        <p:nvPr/>
      </p:nvGrpSpPr>
      <p:grpSpPr>
        <a:xfrm>
          <a:off x="0" y="0"/>
          <a:ext cx="0" cy="0"/>
          <a:chOff x="0" y="0"/>
          <a:chExt cx="0" cy="0"/>
        </a:xfrm>
      </p:grpSpPr>
      <p:sp>
        <p:nvSpPr>
          <p:cNvPr id="173058" name="Rectangle 5">
            <a:extLst>
              <a:ext uri="{FF2B5EF4-FFF2-40B4-BE49-F238E27FC236}">
                <a16:creationId xmlns:a16="http://schemas.microsoft.com/office/drawing/2014/main" id="{8551754F-868C-ED1C-6639-1292E3BC2E69}"/>
              </a:ext>
            </a:extLst>
          </p:cNvPr>
          <p:cNvSpPr>
            <a:spLocks noGrp="1" noChangeArrowheads="1"/>
          </p:cNvSpPr>
          <p:nvPr>
            <p:ph type="sldNum" sz="quarter" idx="5"/>
          </p:nvPr>
        </p:nvSpPr>
        <p:spPr>
          <a:noFill/>
        </p:spPr>
        <p:txBody>
          <a:bodyPr/>
          <a:lstStyle/>
          <a:p>
            <a:pPr defTabSz="946150"/>
            <a:fld id="{D4F53289-8DA5-4D63-B35B-69DA86F221D0}" type="slidenum">
              <a:rPr lang="en-US" smtClean="0"/>
              <a:pPr defTabSz="946150"/>
              <a:t>35</a:t>
            </a:fld>
            <a:endParaRPr lang="en-US"/>
          </a:p>
        </p:txBody>
      </p:sp>
      <p:sp>
        <p:nvSpPr>
          <p:cNvPr id="173059" name="Rectangle 2">
            <a:extLst>
              <a:ext uri="{FF2B5EF4-FFF2-40B4-BE49-F238E27FC236}">
                <a16:creationId xmlns:a16="http://schemas.microsoft.com/office/drawing/2014/main" id="{61C83986-8DAC-1064-7C50-90906D24722C}"/>
              </a:ext>
            </a:extLst>
          </p:cNvPr>
          <p:cNvSpPr>
            <a:spLocks noGrp="1" noChangeArrowheads="1"/>
          </p:cNvSpPr>
          <p:nvPr>
            <p:ph type="body" idx="1"/>
          </p:nvPr>
        </p:nvSpPr>
        <p:spPr>
          <a:noFill/>
          <a:ln/>
        </p:spPr>
        <p:txBody>
          <a:bodyPr lIns="95762" tIns="49478" rIns="95762" bIns="49478"/>
          <a:lstStyle/>
          <a:p>
            <a:endParaRPr lang="en-US"/>
          </a:p>
        </p:txBody>
      </p:sp>
      <p:sp>
        <p:nvSpPr>
          <p:cNvPr id="173060" name="Rectangle 3">
            <a:extLst>
              <a:ext uri="{FF2B5EF4-FFF2-40B4-BE49-F238E27FC236}">
                <a16:creationId xmlns:a16="http://schemas.microsoft.com/office/drawing/2014/main" id="{7C3A495B-9557-0A7C-9D10-5FBC5401F886}"/>
              </a:ext>
            </a:extLst>
          </p:cNvPr>
          <p:cNvSpPr>
            <a:spLocks noGrp="1" noRot="1" noChangeAspect="1" noChangeArrowheads="1" noTextEdit="1"/>
          </p:cNvSpPr>
          <p:nvPr>
            <p:ph type="sldImg"/>
          </p:nvPr>
        </p:nvSpPr>
        <p:spPr>
          <a:ln cap="flat"/>
        </p:spPr>
      </p:sp>
      <p:sp>
        <p:nvSpPr>
          <p:cNvPr id="173061" name="Rectangle 4">
            <a:extLst>
              <a:ext uri="{FF2B5EF4-FFF2-40B4-BE49-F238E27FC236}">
                <a16:creationId xmlns:a16="http://schemas.microsoft.com/office/drawing/2014/main" id="{D8F6E4AE-3566-9574-DC70-852261AE84FD}"/>
              </a:ext>
            </a:extLst>
          </p:cNvPr>
          <p:cNvSpPr>
            <a:spLocks noChangeArrowheads="1"/>
          </p:cNvSpPr>
          <p:nvPr/>
        </p:nvSpPr>
        <p:spPr bwMode="auto">
          <a:xfrm>
            <a:off x="2773595" y="777559"/>
            <a:ext cx="189840" cy="428998"/>
          </a:xfrm>
          <a:prstGeom prst="rect">
            <a:avLst/>
          </a:prstGeom>
          <a:noFill/>
          <a:ln w="9525">
            <a:noFill/>
            <a:miter lim="800000"/>
            <a:headEnd/>
            <a:tailEnd/>
          </a:ln>
        </p:spPr>
        <p:txBody>
          <a:bodyPr wrap="none" lIns="92573" tIns="46285" rIns="92573" bIns="46285">
            <a:spAutoFit/>
          </a:bodyPr>
          <a:lstStyle/>
          <a:p>
            <a:pPr defTabSz="920750" eaLnBrk="0" hangingPunct="0"/>
            <a:endParaRPr lang="en-US" sz="2200" b="1">
              <a:latin typeface="Times New Roman" pitchFamily="18" charset="0"/>
            </a:endParaRPr>
          </a:p>
        </p:txBody>
      </p:sp>
    </p:spTree>
    <p:extLst>
      <p:ext uri="{BB962C8B-B14F-4D97-AF65-F5344CB8AC3E}">
        <p14:creationId xmlns:p14="http://schemas.microsoft.com/office/powerpoint/2010/main" val="63259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5"/>
          <p:cNvSpPr>
            <a:spLocks noGrp="1" noChangeArrowheads="1"/>
          </p:cNvSpPr>
          <p:nvPr>
            <p:ph type="sldNum" sz="quarter" idx="5"/>
          </p:nvPr>
        </p:nvSpPr>
        <p:spPr>
          <a:noFill/>
        </p:spPr>
        <p:txBody>
          <a:bodyPr/>
          <a:lstStyle/>
          <a:p>
            <a:pPr defTabSz="946150"/>
            <a:fld id="{D4F53289-8DA5-4D63-B35B-69DA86F221D0}" type="slidenum">
              <a:rPr lang="en-US" smtClean="0"/>
              <a:pPr defTabSz="946150"/>
              <a:t>36</a:t>
            </a:fld>
            <a:endParaRPr lang="en-US"/>
          </a:p>
        </p:txBody>
      </p:sp>
      <p:sp>
        <p:nvSpPr>
          <p:cNvPr id="173059" name="Rectangle 2"/>
          <p:cNvSpPr>
            <a:spLocks noGrp="1" noChangeArrowheads="1"/>
          </p:cNvSpPr>
          <p:nvPr>
            <p:ph type="body" idx="1"/>
          </p:nvPr>
        </p:nvSpPr>
        <p:spPr>
          <a:noFill/>
          <a:ln/>
        </p:spPr>
        <p:txBody>
          <a:bodyPr lIns="95762" tIns="49478" rIns="95762" bIns="49478"/>
          <a:lstStyle/>
          <a:p>
            <a:endParaRPr lang="en-US"/>
          </a:p>
        </p:txBody>
      </p:sp>
      <p:sp>
        <p:nvSpPr>
          <p:cNvPr id="173060" name="Rectangle 3"/>
          <p:cNvSpPr>
            <a:spLocks noGrp="1" noRot="1" noChangeAspect="1" noChangeArrowheads="1" noTextEdit="1"/>
          </p:cNvSpPr>
          <p:nvPr>
            <p:ph type="sldImg"/>
          </p:nvPr>
        </p:nvSpPr>
        <p:spPr>
          <a:ln cap="flat"/>
        </p:spPr>
      </p:sp>
      <p:sp>
        <p:nvSpPr>
          <p:cNvPr id="173061" name="Rectangle 4"/>
          <p:cNvSpPr>
            <a:spLocks noChangeArrowheads="1"/>
          </p:cNvSpPr>
          <p:nvPr/>
        </p:nvSpPr>
        <p:spPr bwMode="auto">
          <a:xfrm>
            <a:off x="2773595" y="777559"/>
            <a:ext cx="189840" cy="428998"/>
          </a:xfrm>
          <a:prstGeom prst="rect">
            <a:avLst/>
          </a:prstGeom>
          <a:noFill/>
          <a:ln w="9525">
            <a:noFill/>
            <a:miter lim="800000"/>
            <a:headEnd/>
            <a:tailEnd/>
          </a:ln>
        </p:spPr>
        <p:txBody>
          <a:bodyPr wrap="none" lIns="92573" tIns="46285" rIns="92573" bIns="46285">
            <a:spAutoFit/>
          </a:bodyPr>
          <a:lstStyle/>
          <a:p>
            <a:pPr defTabSz="920750" eaLnBrk="0" hangingPunct="0"/>
            <a:endParaRPr lang="en-US" sz="2200" b="1">
              <a:latin typeface="Times New Roman" pitchFamily="18" charset="0"/>
            </a:endParaRPr>
          </a:p>
        </p:txBody>
      </p:sp>
    </p:spTree>
    <p:extLst>
      <p:ext uri="{BB962C8B-B14F-4D97-AF65-F5344CB8AC3E}">
        <p14:creationId xmlns:p14="http://schemas.microsoft.com/office/powerpoint/2010/main" val="3486361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5"/>
          <p:cNvSpPr>
            <a:spLocks noGrp="1" noChangeArrowheads="1"/>
          </p:cNvSpPr>
          <p:nvPr>
            <p:ph type="sldNum" sz="quarter" idx="5"/>
          </p:nvPr>
        </p:nvSpPr>
        <p:spPr>
          <a:noFill/>
        </p:spPr>
        <p:txBody>
          <a:bodyPr/>
          <a:lstStyle/>
          <a:p>
            <a:pPr defTabSz="946150"/>
            <a:fld id="{29D5EBB5-A31B-4BE3-871C-2992BEF1C1AA}" type="slidenum">
              <a:rPr lang="en-US" smtClean="0"/>
              <a:pPr defTabSz="946150"/>
              <a:t>37</a:t>
            </a:fld>
            <a:endParaRPr lang="en-US"/>
          </a:p>
        </p:txBody>
      </p:sp>
      <p:sp>
        <p:nvSpPr>
          <p:cNvPr id="157699" name="Rectangle 2"/>
          <p:cNvSpPr>
            <a:spLocks noGrp="1" noRot="1" noChangeAspect="1" noChangeArrowheads="1" noTextEdit="1"/>
          </p:cNvSpPr>
          <p:nvPr>
            <p:ph type="sldImg"/>
          </p:nvPr>
        </p:nvSpPr>
        <p:spPr>
          <a:xfrm>
            <a:off x="1311275" y="692150"/>
            <a:ext cx="4330700" cy="3463925"/>
          </a:xfrm>
          <a:ln/>
        </p:spPr>
      </p:sp>
      <p:sp>
        <p:nvSpPr>
          <p:cNvPr id="157700" name="Rectangle 3"/>
          <p:cNvSpPr>
            <a:spLocks noGrp="1" noChangeArrowheads="1"/>
          </p:cNvSpPr>
          <p:nvPr>
            <p:ph type="body" idx="1"/>
          </p:nvPr>
        </p:nvSpPr>
        <p:spPr>
          <a:xfrm>
            <a:off x="926681" y="4386190"/>
            <a:ext cx="5096722" cy="4157496"/>
          </a:xfrm>
          <a:noFill/>
          <a:ln/>
        </p:spPr>
        <p:txBody>
          <a:bodyPr/>
          <a:lstStyle/>
          <a:p>
            <a:endParaRPr lang="en-US"/>
          </a:p>
        </p:txBody>
      </p:sp>
    </p:spTree>
    <p:extLst>
      <p:ext uri="{BB962C8B-B14F-4D97-AF65-F5344CB8AC3E}">
        <p14:creationId xmlns:p14="http://schemas.microsoft.com/office/powerpoint/2010/main" val="2434640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5"/>
          <p:cNvSpPr>
            <a:spLocks noGrp="1" noChangeArrowheads="1"/>
          </p:cNvSpPr>
          <p:nvPr>
            <p:ph type="sldNum" sz="quarter" idx="5"/>
          </p:nvPr>
        </p:nvSpPr>
        <p:spPr>
          <a:noFill/>
        </p:spPr>
        <p:txBody>
          <a:bodyPr/>
          <a:lstStyle/>
          <a:p>
            <a:pPr defTabSz="946150"/>
            <a:fld id="{1CE11F93-5F10-4065-A7D1-8B98A74A07E3}" type="slidenum">
              <a:rPr lang="en-US" smtClean="0"/>
              <a:pPr defTabSz="946150"/>
              <a:t>38</a:t>
            </a:fld>
            <a:endParaRPr lang="en-US"/>
          </a:p>
        </p:txBody>
      </p:sp>
      <p:sp>
        <p:nvSpPr>
          <p:cNvPr id="177155" name="Rectangle 2"/>
          <p:cNvSpPr>
            <a:spLocks noGrp="1" noRot="1" noChangeAspect="1" noChangeArrowheads="1" noTextEdit="1"/>
          </p:cNvSpPr>
          <p:nvPr>
            <p:ph type="sldImg"/>
          </p:nvPr>
        </p:nvSpPr>
        <p:spPr>
          <a:xfrm>
            <a:off x="1311275" y="692150"/>
            <a:ext cx="4330700" cy="3463925"/>
          </a:xfrm>
          <a:ln/>
        </p:spPr>
      </p:sp>
      <p:sp>
        <p:nvSpPr>
          <p:cNvPr id="177156" name="Rectangle 3"/>
          <p:cNvSpPr>
            <a:spLocks noGrp="1" noChangeArrowheads="1"/>
          </p:cNvSpPr>
          <p:nvPr>
            <p:ph type="body" idx="1"/>
          </p:nvPr>
        </p:nvSpPr>
        <p:spPr>
          <a:xfrm>
            <a:off x="926681" y="4386190"/>
            <a:ext cx="5096722" cy="4157496"/>
          </a:xfrm>
          <a:noFill/>
          <a:ln/>
        </p:spPr>
        <p:txBody>
          <a:bodyPr/>
          <a:lstStyle/>
          <a:p>
            <a:endParaRPr lang="en-US"/>
          </a:p>
        </p:txBody>
      </p:sp>
    </p:spTree>
    <p:extLst>
      <p:ext uri="{BB962C8B-B14F-4D97-AF65-F5344CB8AC3E}">
        <p14:creationId xmlns:p14="http://schemas.microsoft.com/office/powerpoint/2010/main" val="420769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5"/>
          <p:cNvSpPr>
            <a:spLocks noGrp="1" noChangeArrowheads="1"/>
          </p:cNvSpPr>
          <p:nvPr>
            <p:ph type="sldNum" sz="quarter" idx="5"/>
          </p:nvPr>
        </p:nvSpPr>
        <p:spPr>
          <a:noFill/>
        </p:spPr>
        <p:txBody>
          <a:bodyPr/>
          <a:lstStyle/>
          <a:p>
            <a:pPr defTabSz="946150"/>
            <a:fld id="{6FE4F901-5F31-4EBE-9DAC-4B465D90E590}" type="slidenum">
              <a:rPr lang="en-US" smtClean="0"/>
              <a:pPr defTabSz="946150"/>
              <a:t>39</a:t>
            </a:fld>
            <a:endParaRPr lang="en-US"/>
          </a:p>
        </p:txBody>
      </p:sp>
      <p:sp>
        <p:nvSpPr>
          <p:cNvPr id="178179" name="Rectangle 2"/>
          <p:cNvSpPr>
            <a:spLocks noGrp="1" noChangeArrowheads="1"/>
          </p:cNvSpPr>
          <p:nvPr>
            <p:ph type="body" idx="1"/>
          </p:nvPr>
        </p:nvSpPr>
        <p:spPr>
          <a:xfrm>
            <a:off x="904157" y="4521829"/>
            <a:ext cx="5096722" cy="4157496"/>
          </a:xfrm>
          <a:noFill/>
          <a:ln/>
        </p:spPr>
        <p:txBody>
          <a:bodyPr lIns="95762" tIns="49478" rIns="95762" bIns="49478"/>
          <a:lstStyle/>
          <a:p>
            <a:endParaRPr lang="en-US"/>
          </a:p>
        </p:txBody>
      </p:sp>
      <p:sp>
        <p:nvSpPr>
          <p:cNvPr id="178180"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615989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5"/>
          <p:cNvSpPr>
            <a:spLocks noGrp="1" noChangeArrowheads="1"/>
          </p:cNvSpPr>
          <p:nvPr>
            <p:ph type="sldNum" sz="quarter" idx="5"/>
          </p:nvPr>
        </p:nvSpPr>
        <p:spPr>
          <a:noFill/>
        </p:spPr>
        <p:txBody>
          <a:bodyPr/>
          <a:lstStyle/>
          <a:p>
            <a:pPr defTabSz="946150"/>
            <a:fld id="{6FE4F901-5F31-4EBE-9DAC-4B465D90E590}" type="slidenum">
              <a:rPr lang="en-US" smtClean="0"/>
              <a:pPr defTabSz="946150"/>
              <a:t>40</a:t>
            </a:fld>
            <a:endParaRPr lang="en-US"/>
          </a:p>
        </p:txBody>
      </p:sp>
      <p:sp>
        <p:nvSpPr>
          <p:cNvPr id="178179" name="Rectangle 2"/>
          <p:cNvSpPr>
            <a:spLocks noGrp="1" noChangeArrowheads="1"/>
          </p:cNvSpPr>
          <p:nvPr>
            <p:ph type="body" idx="1"/>
          </p:nvPr>
        </p:nvSpPr>
        <p:spPr>
          <a:xfrm>
            <a:off x="904157" y="4521829"/>
            <a:ext cx="5096722" cy="4157496"/>
          </a:xfrm>
          <a:noFill/>
          <a:ln/>
        </p:spPr>
        <p:txBody>
          <a:bodyPr lIns="95762" tIns="49478" rIns="95762" bIns="49478"/>
          <a:lstStyle/>
          <a:p>
            <a:endParaRPr lang="en-US"/>
          </a:p>
        </p:txBody>
      </p:sp>
      <p:sp>
        <p:nvSpPr>
          <p:cNvPr id="178180"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8325276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5"/>
          <p:cNvSpPr>
            <a:spLocks noGrp="1" noChangeArrowheads="1"/>
          </p:cNvSpPr>
          <p:nvPr>
            <p:ph type="sldNum" sz="quarter" idx="5"/>
          </p:nvPr>
        </p:nvSpPr>
        <p:spPr>
          <a:noFill/>
        </p:spPr>
        <p:txBody>
          <a:bodyPr/>
          <a:lstStyle/>
          <a:p>
            <a:pPr defTabSz="946150"/>
            <a:fld id="{FB6307A1-B83E-4A1E-ACF1-40BD1427BDCA}" type="slidenum">
              <a:rPr lang="en-US" smtClean="0"/>
              <a:pPr defTabSz="946150"/>
              <a:t>41</a:t>
            </a:fld>
            <a:endParaRPr lang="en-US"/>
          </a:p>
        </p:txBody>
      </p:sp>
      <p:sp>
        <p:nvSpPr>
          <p:cNvPr id="179203" name="Rectangle 2"/>
          <p:cNvSpPr>
            <a:spLocks noGrp="1" noRot="1" noChangeAspect="1" noChangeArrowheads="1" noTextEdit="1"/>
          </p:cNvSpPr>
          <p:nvPr>
            <p:ph type="sldImg"/>
          </p:nvPr>
        </p:nvSpPr>
        <p:spPr>
          <a:ln/>
        </p:spPr>
      </p:sp>
      <p:sp>
        <p:nvSpPr>
          <p:cNvPr id="179204" name="Rectangle 2"/>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11131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5"/>
          <p:cNvSpPr>
            <a:spLocks noGrp="1" noChangeArrowheads="1"/>
          </p:cNvSpPr>
          <p:nvPr>
            <p:ph type="sldNum" sz="quarter" idx="5"/>
          </p:nvPr>
        </p:nvSpPr>
        <p:spPr>
          <a:noFill/>
        </p:spPr>
        <p:txBody>
          <a:bodyPr/>
          <a:lstStyle/>
          <a:p>
            <a:pPr defTabSz="946150"/>
            <a:fld id="{1CE11F93-5F10-4065-A7D1-8B98A74A07E3}" type="slidenum">
              <a:rPr lang="en-US" smtClean="0"/>
              <a:pPr defTabSz="946150"/>
              <a:t>42</a:t>
            </a:fld>
            <a:endParaRPr lang="en-US"/>
          </a:p>
        </p:txBody>
      </p:sp>
      <p:sp>
        <p:nvSpPr>
          <p:cNvPr id="177155" name="Rectangle 2"/>
          <p:cNvSpPr>
            <a:spLocks noGrp="1" noRot="1" noChangeAspect="1" noChangeArrowheads="1" noTextEdit="1"/>
          </p:cNvSpPr>
          <p:nvPr>
            <p:ph type="sldImg"/>
          </p:nvPr>
        </p:nvSpPr>
        <p:spPr>
          <a:xfrm>
            <a:off x="1311275" y="692150"/>
            <a:ext cx="4330700" cy="3463925"/>
          </a:xfrm>
          <a:ln/>
        </p:spPr>
      </p:sp>
      <p:sp>
        <p:nvSpPr>
          <p:cNvPr id="177156" name="Rectangle 3"/>
          <p:cNvSpPr>
            <a:spLocks noGrp="1" noChangeArrowheads="1"/>
          </p:cNvSpPr>
          <p:nvPr>
            <p:ph type="body" idx="1"/>
          </p:nvPr>
        </p:nvSpPr>
        <p:spPr>
          <a:xfrm>
            <a:off x="926681" y="4386190"/>
            <a:ext cx="5096722" cy="4157496"/>
          </a:xfrm>
          <a:noFill/>
          <a:ln/>
        </p:spPr>
        <p:txBody>
          <a:bodyPr/>
          <a:lstStyle/>
          <a:p>
            <a:endParaRPr lang="en-US"/>
          </a:p>
        </p:txBody>
      </p:sp>
    </p:spTree>
    <p:extLst>
      <p:ext uri="{BB962C8B-B14F-4D97-AF65-F5344CB8AC3E}">
        <p14:creationId xmlns:p14="http://schemas.microsoft.com/office/powerpoint/2010/main" val="157566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p:cNvSpPr>
            <a:spLocks noGrp="1" noChangeArrowheads="1"/>
          </p:cNvSpPr>
          <p:nvPr>
            <p:ph type="sldNum" sz="quarter" idx="5"/>
          </p:nvPr>
        </p:nvSpPr>
        <p:spPr>
          <a:noFill/>
        </p:spPr>
        <p:txBody>
          <a:bodyPr/>
          <a:lstStyle/>
          <a:p>
            <a:pPr defTabSz="946150"/>
            <a:fld id="{D2034025-8AB2-4D15-BC8D-8B6A02F9AB28}" type="slidenum">
              <a:rPr lang="en-US" smtClean="0"/>
              <a:pPr defTabSz="946150"/>
              <a:t>4</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404752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p:cNvSpPr>
            <a:spLocks noGrp="1" noChangeArrowheads="1"/>
          </p:cNvSpPr>
          <p:nvPr>
            <p:ph type="sldNum" sz="quarter" idx="5"/>
          </p:nvPr>
        </p:nvSpPr>
        <p:spPr>
          <a:noFill/>
        </p:spPr>
        <p:txBody>
          <a:bodyPr/>
          <a:lstStyle/>
          <a:p>
            <a:pPr defTabSz="946150"/>
            <a:fld id="{B7D53BEE-73FF-439D-B17C-968C8DE8F163}" type="slidenum">
              <a:rPr lang="en-US" smtClean="0"/>
              <a:pPr defTabSz="946150"/>
              <a:t>43</a:t>
            </a:fld>
            <a:endParaRPr lang="en-US"/>
          </a:p>
        </p:txBody>
      </p:sp>
      <p:sp>
        <p:nvSpPr>
          <p:cNvPr id="182275" name="Rectangle 2"/>
          <p:cNvSpPr>
            <a:spLocks noGrp="1" noRot="1" noChangeAspect="1" noChangeArrowheads="1" noTextEdit="1"/>
          </p:cNvSpPr>
          <p:nvPr>
            <p:ph type="sldImg"/>
          </p:nvPr>
        </p:nvSpPr>
        <p:spPr>
          <a:xfrm>
            <a:off x="1311275" y="692150"/>
            <a:ext cx="4330700" cy="3463925"/>
          </a:xfrm>
          <a:ln/>
        </p:spPr>
      </p:sp>
      <p:sp>
        <p:nvSpPr>
          <p:cNvPr id="182276" name="Rectangle 3"/>
          <p:cNvSpPr>
            <a:spLocks noGrp="1" noChangeArrowheads="1"/>
          </p:cNvSpPr>
          <p:nvPr>
            <p:ph type="body" idx="1"/>
          </p:nvPr>
        </p:nvSpPr>
        <p:spPr>
          <a:xfrm>
            <a:off x="926681" y="4386190"/>
            <a:ext cx="5096722" cy="4157496"/>
          </a:xfrm>
          <a:noFill/>
          <a:ln/>
        </p:spPr>
        <p:txBody>
          <a:bodyPr/>
          <a:lstStyle/>
          <a:p>
            <a:endParaRPr lang="en-US"/>
          </a:p>
        </p:txBody>
      </p:sp>
    </p:spTree>
    <p:extLst>
      <p:ext uri="{BB962C8B-B14F-4D97-AF65-F5344CB8AC3E}">
        <p14:creationId xmlns:p14="http://schemas.microsoft.com/office/powerpoint/2010/main" val="706488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5"/>
          <p:cNvSpPr>
            <a:spLocks noGrp="1" noChangeArrowheads="1"/>
          </p:cNvSpPr>
          <p:nvPr>
            <p:ph type="sldNum" sz="quarter" idx="5"/>
          </p:nvPr>
        </p:nvSpPr>
        <p:spPr>
          <a:noFill/>
        </p:spPr>
        <p:txBody>
          <a:bodyPr/>
          <a:lstStyle/>
          <a:p>
            <a:pPr defTabSz="946150"/>
            <a:fld id="{3CD1BBBB-6B83-4B4E-A0DC-591854087423}" type="slidenum">
              <a:rPr lang="en-US" smtClean="0"/>
              <a:pPr defTabSz="946150"/>
              <a:t>44</a:t>
            </a:fld>
            <a:endParaRPr lang="en-US"/>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28124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a:noFill/>
        </p:spPr>
        <p:txBody>
          <a:bodyPr/>
          <a:lstStyle/>
          <a:p>
            <a:pPr defTabSz="946150"/>
            <a:fld id="{EDE9431F-7317-489E-9C9D-AD7DA0914EDA}" type="slidenum">
              <a:rPr lang="en-US" smtClean="0"/>
              <a:pPr defTabSz="946150"/>
              <a:t>45</a:t>
            </a:fld>
            <a:endParaRPr lang="en-US"/>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67771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p:cNvSpPr>
            <a:spLocks noGrp="1" noChangeArrowheads="1"/>
          </p:cNvSpPr>
          <p:nvPr>
            <p:ph type="sldNum" sz="quarter" idx="5"/>
          </p:nvPr>
        </p:nvSpPr>
        <p:spPr>
          <a:noFill/>
        </p:spPr>
        <p:txBody>
          <a:bodyPr/>
          <a:lstStyle/>
          <a:p>
            <a:pPr defTabSz="946150"/>
            <a:fld id="{B7D53BEE-73FF-439D-B17C-968C8DE8F163}" type="slidenum">
              <a:rPr lang="en-US" smtClean="0"/>
              <a:pPr defTabSz="946150"/>
              <a:t>46</a:t>
            </a:fld>
            <a:endParaRPr lang="en-US"/>
          </a:p>
        </p:txBody>
      </p:sp>
      <p:sp>
        <p:nvSpPr>
          <p:cNvPr id="182275" name="Rectangle 2"/>
          <p:cNvSpPr>
            <a:spLocks noGrp="1" noRot="1" noChangeAspect="1" noChangeArrowheads="1" noTextEdit="1"/>
          </p:cNvSpPr>
          <p:nvPr>
            <p:ph type="sldImg"/>
          </p:nvPr>
        </p:nvSpPr>
        <p:spPr>
          <a:xfrm>
            <a:off x="1311275" y="692150"/>
            <a:ext cx="4330700" cy="3463925"/>
          </a:xfrm>
          <a:ln/>
        </p:spPr>
      </p:sp>
      <p:sp>
        <p:nvSpPr>
          <p:cNvPr id="182276" name="Rectangle 3"/>
          <p:cNvSpPr>
            <a:spLocks noGrp="1" noChangeArrowheads="1"/>
          </p:cNvSpPr>
          <p:nvPr>
            <p:ph type="body" idx="1"/>
          </p:nvPr>
        </p:nvSpPr>
        <p:spPr>
          <a:xfrm>
            <a:off x="926681" y="4386190"/>
            <a:ext cx="5096722" cy="4157496"/>
          </a:xfrm>
          <a:noFill/>
          <a:ln/>
        </p:spPr>
        <p:txBody>
          <a:bodyPr/>
          <a:lstStyle/>
          <a:p>
            <a:endParaRPr lang="en-US"/>
          </a:p>
        </p:txBody>
      </p:sp>
    </p:spTree>
    <p:extLst>
      <p:ext uri="{BB962C8B-B14F-4D97-AF65-F5344CB8AC3E}">
        <p14:creationId xmlns:p14="http://schemas.microsoft.com/office/powerpoint/2010/main" val="12453040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5"/>
          <p:cNvSpPr>
            <a:spLocks noGrp="1" noChangeArrowheads="1"/>
          </p:cNvSpPr>
          <p:nvPr>
            <p:ph type="sldNum" sz="quarter" idx="5"/>
          </p:nvPr>
        </p:nvSpPr>
        <p:spPr>
          <a:noFill/>
        </p:spPr>
        <p:txBody>
          <a:bodyPr/>
          <a:lstStyle/>
          <a:p>
            <a:pPr defTabSz="946150"/>
            <a:fld id="{8B9EA1E4-92A7-46D7-B128-34032882D6BF}" type="slidenum">
              <a:rPr lang="en-US" smtClean="0"/>
              <a:pPr defTabSz="946150"/>
              <a:t>47</a:t>
            </a:fld>
            <a:endParaRPr lang="en-US"/>
          </a:p>
        </p:txBody>
      </p:sp>
      <p:sp>
        <p:nvSpPr>
          <p:cNvPr id="187395" name="Rectangle 2"/>
          <p:cNvSpPr>
            <a:spLocks noGrp="1" noRot="1" noChangeAspect="1" noChangeArrowheads="1" noTextEdit="1"/>
          </p:cNvSpPr>
          <p:nvPr>
            <p:ph type="sldImg"/>
          </p:nvPr>
        </p:nvSpPr>
        <p:spPr>
          <a:xfrm>
            <a:off x="1311275" y="692150"/>
            <a:ext cx="4330700" cy="3463925"/>
          </a:xfrm>
          <a:ln/>
        </p:spPr>
      </p:sp>
      <p:sp>
        <p:nvSpPr>
          <p:cNvPr id="187396" name="Rectangle 3"/>
          <p:cNvSpPr>
            <a:spLocks noGrp="1" noChangeArrowheads="1"/>
          </p:cNvSpPr>
          <p:nvPr>
            <p:ph type="body" idx="1"/>
          </p:nvPr>
        </p:nvSpPr>
        <p:spPr>
          <a:xfrm>
            <a:off x="926681" y="4386190"/>
            <a:ext cx="5096722" cy="4157496"/>
          </a:xfrm>
          <a:noFill/>
          <a:ln/>
        </p:spPr>
        <p:txBody>
          <a:bodyPr/>
          <a:lstStyle/>
          <a:p>
            <a:endParaRPr lang="en-US" dirty="0"/>
          </a:p>
        </p:txBody>
      </p:sp>
    </p:spTree>
    <p:extLst>
      <p:ext uri="{BB962C8B-B14F-4D97-AF65-F5344CB8AC3E}">
        <p14:creationId xmlns:p14="http://schemas.microsoft.com/office/powerpoint/2010/main" val="1844917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5"/>
          <p:cNvSpPr>
            <a:spLocks noGrp="1" noChangeArrowheads="1"/>
          </p:cNvSpPr>
          <p:nvPr>
            <p:ph type="sldNum" sz="quarter" idx="5"/>
          </p:nvPr>
        </p:nvSpPr>
        <p:spPr>
          <a:noFill/>
        </p:spPr>
        <p:txBody>
          <a:bodyPr/>
          <a:lstStyle/>
          <a:p>
            <a:pPr defTabSz="946150"/>
            <a:fld id="{E858A232-9F56-43D5-90EC-77A57BC4DEE9}" type="slidenum">
              <a:rPr lang="en-US" smtClean="0"/>
              <a:pPr defTabSz="946150"/>
              <a:t>48</a:t>
            </a:fld>
            <a:endParaRPr lang="en-US"/>
          </a:p>
        </p:txBody>
      </p:sp>
      <p:sp>
        <p:nvSpPr>
          <p:cNvPr id="188419" name="Rectangle 2"/>
          <p:cNvSpPr>
            <a:spLocks noGrp="1" noRot="1" noChangeAspect="1" noChangeArrowheads="1" noTextEdit="1"/>
          </p:cNvSpPr>
          <p:nvPr>
            <p:ph type="sldImg"/>
          </p:nvPr>
        </p:nvSpPr>
        <p:spPr>
          <a:ln cap="flat"/>
        </p:spPr>
      </p:sp>
      <p:sp>
        <p:nvSpPr>
          <p:cNvPr id="1884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44499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5"/>
          <p:cNvSpPr>
            <a:spLocks noGrp="1" noChangeArrowheads="1"/>
          </p:cNvSpPr>
          <p:nvPr>
            <p:ph type="sldNum" sz="quarter" idx="5"/>
          </p:nvPr>
        </p:nvSpPr>
        <p:spPr>
          <a:noFill/>
        </p:spPr>
        <p:txBody>
          <a:bodyPr/>
          <a:lstStyle/>
          <a:p>
            <a:pPr defTabSz="946150"/>
            <a:fld id="{8B9EA1E4-92A7-46D7-B128-34032882D6BF}" type="slidenum">
              <a:rPr lang="en-US" smtClean="0"/>
              <a:pPr defTabSz="946150"/>
              <a:t>49</a:t>
            </a:fld>
            <a:endParaRPr lang="en-US"/>
          </a:p>
        </p:txBody>
      </p:sp>
      <p:sp>
        <p:nvSpPr>
          <p:cNvPr id="187395" name="Rectangle 2"/>
          <p:cNvSpPr>
            <a:spLocks noGrp="1" noRot="1" noChangeAspect="1" noChangeArrowheads="1" noTextEdit="1"/>
          </p:cNvSpPr>
          <p:nvPr>
            <p:ph type="sldImg"/>
          </p:nvPr>
        </p:nvSpPr>
        <p:spPr>
          <a:xfrm>
            <a:off x="1311275" y="692150"/>
            <a:ext cx="4330700" cy="3463925"/>
          </a:xfrm>
          <a:ln/>
        </p:spPr>
      </p:sp>
      <p:sp>
        <p:nvSpPr>
          <p:cNvPr id="187396" name="Rectangle 3"/>
          <p:cNvSpPr>
            <a:spLocks noGrp="1" noChangeArrowheads="1"/>
          </p:cNvSpPr>
          <p:nvPr>
            <p:ph type="body" idx="1"/>
          </p:nvPr>
        </p:nvSpPr>
        <p:spPr>
          <a:xfrm>
            <a:off x="926681" y="4386190"/>
            <a:ext cx="5096722" cy="4157496"/>
          </a:xfrm>
          <a:noFill/>
          <a:ln/>
        </p:spPr>
        <p:txBody>
          <a:bodyPr/>
          <a:lstStyle/>
          <a:p>
            <a:endParaRPr lang="en-US" dirty="0"/>
          </a:p>
        </p:txBody>
      </p:sp>
    </p:spTree>
    <p:extLst>
      <p:ext uri="{BB962C8B-B14F-4D97-AF65-F5344CB8AC3E}">
        <p14:creationId xmlns:p14="http://schemas.microsoft.com/office/powerpoint/2010/main" val="3784274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5"/>
          <p:cNvSpPr>
            <a:spLocks noGrp="1" noChangeArrowheads="1"/>
          </p:cNvSpPr>
          <p:nvPr>
            <p:ph type="sldNum" sz="quarter" idx="5"/>
          </p:nvPr>
        </p:nvSpPr>
        <p:spPr>
          <a:noFill/>
        </p:spPr>
        <p:txBody>
          <a:bodyPr/>
          <a:lstStyle/>
          <a:p>
            <a:pPr defTabSz="946150"/>
            <a:fld id="{42DA3010-A549-4EB7-A71D-9AD0672D9E98}" type="slidenum">
              <a:rPr lang="en-US" smtClean="0"/>
              <a:pPr defTabSz="946150"/>
              <a:t>50</a:t>
            </a:fld>
            <a:endParaRPr lang="en-US"/>
          </a:p>
        </p:txBody>
      </p:sp>
      <p:sp>
        <p:nvSpPr>
          <p:cNvPr id="191491" name="Rectangle 2"/>
          <p:cNvSpPr>
            <a:spLocks noGrp="1" noRot="1" noChangeAspect="1" noChangeArrowheads="1" noTextEdit="1"/>
          </p:cNvSpPr>
          <p:nvPr>
            <p:ph type="sldImg"/>
          </p:nvPr>
        </p:nvSpPr>
        <p:spPr>
          <a:xfrm>
            <a:off x="1311275" y="692150"/>
            <a:ext cx="4330700" cy="3463925"/>
          </a:xfrm>
          <a:ln/>
        </p:spPr>
      </p:sp>
      <p:sp>
        <p:nvSpPr>
          <p:cNvPr id="191492" name="Rectangle 3"/>
          <p:cNvSpPr>
            <a:spLocks noGrp="1" noChangeArrowheads="1"/>
          </p:cNvSpPr>
          <p:nvPr>
            <p:ph type="body" idx="1"/>
          </p:nvPr>
        </p:nvSpPr>
        <p:spPr>
          <a:xfrm>
            <a:off x="926681" y="4386190"/>
            <a:ext cx="5096722" cy="4157496"/>
          </a:xfrm>
          <a:noFill/>
          <a:ln/>
        </p:spPr>
        <p:txBody>
          <a:bodyPr/>
          <a:lstStyle/>
          <a:p>
            <a:endParaRPr lang="en-US"/>
          </a:p>
        </p:txBody>
      </p:sp>
    </p:spTree>
    <p:extLst>
      <p:ext uri="{BB962C8B-B14F-4D97-AF65-F5344CB8AC3E}">
        <p14:creationId xmlns:p14="http://schemas.microsoft.com/office/powerpoint/2010/main" val="38211017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5"/>
          <p:cNvSpPr>
            <a:spLocks noGrp="1" noChangeArrowheads="1"/>
          </p:cNvSpPr>
          <p:nvPr>
            <p:ph type="sldNum" sz="quarter" idx="5"/>
          </p:nvPr>
        </p:nvSpPr>
        <p:spPr>
          <a:noFill/>
        </p:spPr>
        <p:txBody>
          <a:bodyPr/>
          <a:lstStyle/>
          <a:p>
            <a:pPr defTabSz="946150"/>
            <a:fld id="{2DFE00DD-D56A-40E3-8DC9-BE9B60D4A6D6}" type="slidenum">
              <a:rPr lang="en-US" smtClean="0"/>
              <a:pPr defTabSz="946150"/>
              <a:t>51</a:t>
            </a:fld>
            <a:endParaRPr lang="en-US"/>
          </a:p>
        </p:txBody>
      </p:sp>
      <p:sp>
        <p:nvSpPr>
          <p:cNvPr id="192515" name="Rectangle 2"/>
          <p:cNvSpPr>
            <a:spLocks noGrp="1" noChangeArrowheads="1"/>
          </p:cNvSpPr>
          <p:nvPr>
            <p:ph type="body" idx="1"/>
          </p:nvPr>
        </p:nvSpPr>
        <p:spPr>
          <a:noFill/>
          <a:ln/>
        </p:spPr>
        <p:txBody>
          <a:bodyPr lIns="95762" tIns="49478" rIns="95762" bIns="49478"/>
          <a:lstStyle/>
          <a:p>
            <a:endParaRPr lang="en-US"/>
          </a:p>
        </p:txBody>
      </p:sp>
      <p:sp>
        <p:nvSpPr>
          <p:cNvPr id="19251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9251180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5"/>
          <p:cNvSpPr>
            <a:spLocks noGrp="1" noChangeArrowheads="1"/>
          </p:cNvSpPr>
          <p:nvPr>
            <p:ph type="sldNum" sz="quarter" idx="5"/>
          </p:nvPr>
        </p:nvSpPr>
        <p:spPr>
          <a:noFill/>
        </p:spPr>
        <p:txBody>
          <a:bodyPr/>
          <a:lstStyle/>
          <a:p>
            <a:pPr defTabSz="946150"/>
            <a:fld id="{42DA3010-A549-4EB7-A71D-9AD0672D9E98}" type="slidenum">
              <a:rPr lang="en-US" smtClean="0"/>
              <a:pPr defTabSz="946150"/>
              <a:t>52</a:t>
            </a:fld>
            <a:endParaRPr lang="en-US"/>
          </a:p>
        </p:txBody>
      </p:sp>
      <p:sp>
        <p:nvSpPr>
          <p:cNvPr id="191491" name="Rectangle 2"/>
          <p:cNvSpPr>
            <a:spLocks noGrp="1" noRot="1" noChangeAspect="1" noChangeArrowheads="1" noTextEdit="1"/>
          </p:cNvSpPr>
          <p:nvPr>
            <p:ph type="sldImg"/>
          </p:nvPr>
        </p:nvSpPr>
        <p:spPr>
          <a:xfrm>
            <a:off x="1311275" y="692150"/>
            <a:ext cx="4330700" cy="3463925"/>
          </a:xfrm>
          <a:ln/>
        </p:spPr>
      </p:sp>
      <p:sp>
        <p:nvSpPr>
          <p:cNvPr id="191492" name="Rectangle 3"/>
          <p:cNvSpPr>
            <a:spLocks noGrp="1" noChangeArrowheads="1"/>
          </p:cNvSpPr>
          <p:nvPr>
            <p:ph type="body" idx="1"/>
          </p:nvPr>
        </p:nvSpPr>
        <p:spPr>
          <a:xfrm>
            <a:off x="926681" y="4386190"/>
            <a:ext cx="5096722" cy="4157496"/>
          </a:xfrm>
          <a:noFill/>
          <a:ln/>
        </p:spPr>
        <p:txBody>
          <a:bodyPr/>
          <a:lstStyle/>
          <a:p>
            <a:endParaRPr lang="en-US"/>
          </a:p>
        </p:txBody>
      </p:sp>
    </p:spTree>
    <p:extLst>
      <p:ext uri="{BB962C8B-B14F-4D97-AF65-F5344CB8AC3E}">
        <p14:creationId xmlns:p14="http://schemas.microsoft.com/office/powerpoint/2010/main" val="225625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5"/>
          <p:cNvSpPr>
            <a:spLocks noGrp="1" noChangeArrowheads="1"/>
          </p:cNvSpPr>
          <p:nvPr>
            <p:ph type="sldNum" sz="quarter" idx="5"/>
          </p:nvPr>
        </p:nvSpPr>
        <p:spPr>
          <a:noFill/>
        </p:spPr>
        <p:txBody>
          <a:bodyPr/>
          <a:lstStyle/>
          <a:p>
            <a:pPr defTabSz="946150"/>
            <a:fld id="{139E02D7-E884-41A9-8970-FC5B17A43E8B}" type="slidenum">
              <a:rPr lang="en-US" smtClean="0"/>
              <a:pPr defTabSz="946150"/>
              <a:t>5</a:t>
            </a:fld>
            <a:endParaRPr lang="en-US"/>
          </a:p>
        </p:txBody>
      </p:sp>
      <p:sp>
        <p:nvSpPr>
          <p:cNvPr id="143363" name="Rectangle 2"/>
          <p:cNvSpPr>
            <a:spLocks noGrp="1" noChangeArrowheads="1"/>
          </p:cNvSpPr>
          <p:nvPr>
            <p:ph type="body" idx="1"/>
          </p:nvPr>
        </p:nvSpPr>
        <p:spPr>
          <a:noFill/>
          <a:ln/>
        </p:spPr>
        <p:txBody>
          <a:bodyPr lIns="95762" tIns="49478" rIns="95762" bIns="49478"/>
          <a:lstStyle/>
          <a:p>
            <a:endParaRPr lang="en-US" dirty="0"/>
          </a:p>
        </p:txBody>
      </p:sp>
      <p:sp>
        <p:nvSpPr>
          <p:cNvPr id="14336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542220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5"/>
          <p:cNvSpPr>
            <a:spLocks noGrp="1" noChangeArrowheads="1"/>
          </p:cNvSpPr>
          <p:nvPr>
            <p:ph type="sldNum" sz="quarter" idx="5"/>
          </p:nvPr>
        </p:nvSpPr>
        <p:spPr>
          <a:noFill/>
        </p:spPr>
        <p:txBody>
          <a:bodyPr/>
          <a:lstStyle/>
          <a:p>
            <a:pPr defTabSz="946150"/>
            <a:fld id="{D0B34AC3-C89E-4F58-8E11-B364E9B4A4A7}" type="slidenum">
              <a:rPr lang="en-US" smtClean="0"/>
              <a:pPr defTabSz="946150"/>
              <a:t>53</a:t>
            </a:fld>
            <a:endParaRPr lang="en-US"/>
          </a:p>
        </p:txBody>
      </p:sp>
      <p:sp>
        <p:nvSpPr>
          <p:cNvPr id="195587" name="Rectangle 2"/>
          <p:cNvSpPr>
            <a:spLocks noGrp="1" noRot="1" noChangeAspect="1" noChangeArrowheads="1" noTextEdit="1"/>
          </p:cNvSpPr>
          <p:nvPr>
            <p:ph type="sldImg"/>
          </p:nvPr>
        </p:nvSpPr>
        <p:spPr>
          <a:xfrm>
            <a:off x="1311275" y="692150"/>
            <a:ext cx="4330700" cy="3463925"/>
          </a:xfrm>
          <a:ln/>
        </p:spPr>
      </p:sp>
      <p:sp>
        <p:nvSpPr>
          <p:cNvPr id="195588" name="Rectangle 3"/>
          <p:cNvSpPr>
            <a:spLocks noGrp="1" noChangeArrowheads="1"/>
          </p:cNvSpPr>
          <p:nvPr>
            <p:ph type="body" idx="1"/>
          </p:nvPr>
        </p:nvSpPr>
        <p:spPr>
          <a:xfrm>
            <a:off x="926681" y="4386190"/>
            <a:ext cx="5096722" cy="4157496"/>
          </a:xfrm>
          <a:noFill/>
          <a:ln/>
        </p:spPr>
        <p:txBody>
          <a:bodyPr/>
          <a:lstStyle/>
          <a:p>
            <a:endParaRPr lang="en-US"/>
          </a:p>
        </p:txBody>
      </p:sp>
    </p:spTree>
    <p:extLst>
      <p:ext uri="{BB962C8B-B14F-4D97-AF65-F5344CB8AC3E}">
        <p14:creationId xmlns:p14="http://schemas.microsoft.com/office/powerpoint/2010/main" val="8385236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5"/>
          <p:cNvSpPr>
            <a:spLocks noGrp="1" noChangeArrowheads="1"/>
          </p:cNvSpPr>
          <p:nvPr>
            <p:ph type="sldNum" sz="quarter" idx="5"/>
          </p:nvPr>
        </p:nvSpPr>
        <p:spPr>
          <a:noFill/>
        </p:spPr>
        <p:txBody>
          <a:bodyPr/>
          <a:lstStyle/>
          <a:p>
            <a:pPr defTabSz="946150"/>
            <a:fld id="{7EB6F921-434D-459B-9DC7-ADD9A8F17D77}" type="slidenum">
              <a:rPr lang="en-US" smtClean="0"/>
              <a:pPr defTabSz="946150"/>
              <a:t>54</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634708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5"/>
          <p:cNvSpPr>
            <a:spLocks noGrp="1" noChangeArrowheads="1"/>
          </p:cNvSpPr>
          <p:nvPr>
            <p:ph type="sldNum" sz="quarter" idx="5"/>
          </p:nvPr>
        </p:nvSpPr>
        <p:spPr>
          <a:noFill/>
        </p:spPr>
        <p:txBody>
          <a:bodyPr/>
          <a:lstStyle/>
          <a:p>
            <a:pPr defTabSz="946150"/>
            <a:fld id="{90E5D538-71B3-4C90-BFB4-F47464DC5458}" type="slidenum">
              <a:rPr lang="en-US" smtClean="0"/>
              <a:pPr defTabSz="946150"/>
              <a:t>55</a:t>
            </a:fld>
            <a:endParaRPr lang="en-US"/>
          </a:p>
        </p:txBody>
      </p:sp>
      <p:sp>
        <p:nvSpPr>
          <p:cNvPr id="197635" name="Rectangle 2"/>
          <p:cNvSpPr>
            <a:spLocks noGrp="1" noChangeArrowheads="1"/>
          </p:cNvSpPr>
          <p:nvPr>
            <p:ph type="body" idx="1"/>
          </p:nvPr>
        </p:nvSpPr>
        <p:spPr>
          <a:noFill/>
          <a:ln/>
        </p:spPr>
        <p:txBody>
          <a:bodyPr lIns="95762" tIns="49478" rIns="95762" bIns="49478"/>
          <a:lstStyle/>
          <a:p>
            <a:endParaRPr lang="en-US"/>
          </a:p>
        </p:txBody>
      </p:sp>
      <p:sp>
        <p:nvSpPr>
          <p:cNvPr id="19763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487691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a:spLocks noGrp="1" noChangeArrowheads="1"/>
          </p:cNvSpPr>
          <p:nvPr>
            <p:ph type="sldNum" sz="quarter" idx="5"/>
          </p:nvPr>
        </p:nvSpPr>
        <p:spPr>
          <a:noFill/>
        </p:spPr>
        <p:txBody>
          <a:bodyPr/>
          <a:lstStyle/>
          <a:p>
            <a:pPr defTabSz="946150"/>
            <a:fld id="{D0458CA7-4428-42FD-BCA7-54C0FF0F560E}" type="slidenum">
              <a:rPr lang="en-US" smtClean="0"/>
              <a:pPr defTabSz="946150"/>
              <a:t>56</a:t>
            </a:fld>
            <a:endParaRPr lang="en-US"/>
          </a:p>
        </p:txBody>
      </p:sp>
      <p:sp>
        <p:nvSpPr>
          <p:cNvPr id="198659" name="Rectangle 2"/>
          <p:cNvSpPr>
            <a:spLocks noGrp="1" noChangeArrowheads="1"/>
          </p:cNvSpPr>
          <p:nvPr>
            <p:ph type="body" idx="1"/>
          </p:nvPr>
        </p:nvSpPr>
        <p:spPr>
          <a:noFill/>
          <a:ln/>
        </p:spPr>
        <p:txBody>
          <a:bodyPr lIns="95762" tIns="49478" rIns="95762" bIns="49478"/>
          <a:lstStyle/>
          <a:p>
            <a:endParaRPr lang="en-US"/>
          </a:p>
        </p:txBody>
      </p:sp>
      <p:sp>
        <p:nvSpPr>
          <p:cNvPr id="198660"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676145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5"/>
          <p:cNvSpPr>
            <a:spLocks noGrp="1" noChangeArrowheads="1"/>
          </p:cNvSpPr>
          <p:nvPr>
            <p:ph type="sldNum" sz="quarter" idx="5"/>
          </p:nvPr>
        </p:nvSpPr>
        <p:spPr>
          <a:noFill/>
        </p:spPr>
        <p:txBody>
          <a:bodyPr/>
          <a:lstStyle/>
          <a:p>
            <a:pPr defTabSz="946150"/>
            <a:fld id="{CA2FA27B-85C7-465F-B202-AC85EE89DB2B}" type="slidenum">
              <a:rPr lang="en-US" smtClean="0"/>
              <a:pPr defTabSz="946150"/>
              <a:t>57</a:t>
            </a:fld>
            <a:endParaRPr lang="en-US"/>
          </a:p>
        </p:txBody>
      </p:sp>
      <p:sp>
        <p:nvSpPr>
          <p:cNvPr id="208899" name="Rectangle 2"/>
          <p:cNvSpPr>
            <a:spLocks noGrp="1" noChangeArrowheads="1"/>
          </p:cNvSpPr>
          <p:nvPr>
            <p:ph type="body" idx="1"/>
          </p:nvPr>
        </p:nvSpPr>
        <p:spPr>
          <a:noFill/>
          <a:ln/>
        </p:spPr>
        <p:txBody>
          <a:bodyPr lIns="95762" tIns="49478" rIns="95762" bIns="49478"/>
          <a:lstStyle/>
          <a:p>
            <a:endParaRPr lang="en-US"/>
          </a:p>
        </p:txBody>
      </p:sp>
      <p:sp>
        <p:nvSpPr>
          <p:cNvPr id="208900"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71431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5"/>
          <p:cNvSpPr>
            <a:spLocks noGrp="1" noChangeArrowheads="1"/>
          </p:cNvSpPr>
          <p:nvPr>
            <p:ph type="sldNum" sz="quarter" idx="5"/>
          </p:nvPr>
        </p:nvSpPr>
        <p:spPr>
          <a:noFill/>
        </p:spPr>
        <p:txBody>
          <a:bodyPr/>
          <a:lstStyle/>
          <a:p>
            <a:pPr defTabSz="946150"/>
            <a:fld id="{F715D386-68B1-4952-BB01-65B45EEFDF59}" type="slidenum">
              <a:rPr lang="en-US" smtClean="0"/>
              <a:pPr defTabSz="946150"/>
              <a:t>58</a:t>
            </a:fld>
            <a:endParaRPr lang="en-US"/>
          </a:p>
        </p:txBody>
      </p:sp>
      <p:sp>
        <p:nvSpPr>
          <p:cNvPr id="199683" name="Rectangle 2"/>
          <p:cNvSpPr>
            <a:spLocks noGrp="1" noChangeArrowheads="1"/>
          </p:cNvSpPr>
          <p:nvPr>
            <p:ph type="body" idx="1"/>
          </p:nvPr>
        </p:nvSpPr>
        <p:spPr>
          <a:noFill/>
          <a:ln/>
        </p:spPr>
        <p:txBody>
          <a:bodyPr lIns="95762" tIns="49478" rIns="95762" bIns="49478"/>
          <a:lstStyle/>
          <a:p>
            <a:endParaRPr lang="en-US"/>
          </a:p>
        </p:txBody>
      </p:sp>
      <p:sp>
        <p:nvSpPr>
          <p:cNvPr id="19968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3534486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Telephonically notify of results and explain rationale.</a:t>
            </a:r>
          </a:p>
          <a:p>
            <a:endParaRPr lang="en-US" dirty="0"/>
          </a:p>
        </p:txBody>
      </p:sp>
      <p:sp>
        <p:nvSpPr>
          <p:cNvPr id="4" name="Slide Number Placeholder 3"/>
          <p:cNvSpPr>
            <a:spLocks noGrp="1"/>
          </p:cNvSpPr>
          <p:nvPr>
            <p:ph type="sldNum" sz="quarter" idx="5"/>
          </p:nvPr>
        </p:nvSpPr>
        <p:spPr/>
        <p:txBody>
          <a:bodyPr/>
          <a:lstStyle/>
          <a:p>
            <a:pPr>
              <a:defRPr/>
            </a:pPr>
            <a:fld id="{2A3B03EA-8156-4573-A23D-0E4D0BB00875}" type="slidenum">
              <a:rPr lang="en-US" altLang="en-US" smtClean="0"/>
              <a:pPr>
                <a:defRPr/>
              </a:pPr>
              <a:t>59</a:t>
            </a:fld>
            <a:endParaRPr lang="en-US" altLang="en-US" dirty="0"/>
          </a:p>
        </p:txBody>
      </p:sp>
    </p:spTree>
    <p:extLst>
      <p:ext uri="{BB962C8B-B14F-4D97-AF65-F5344CB8AC3E}">
        <p14:creationId xmlns:p14="http://schemas.microsoft.com/office/powerpoint/2010/main" val="25825591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5"/>
          <p:cNvSpPr>
            <a:spLocks noGrp="1" noChangeArrowheads="1"/>
          </p:cNvSpPr>
          <p:nvPr>
            <p:ph type="sldNum" sz="quarter" idx="5"/>
          </p:nvPr>
        </p:nvSpPr>
        <p:spPr>
          <a:noFill/>
        </p:spPr>
        <p:txBody>
          <a:bodyPr/>
          <a:lstStyle/>
          <a:p>
            <a:pPr defTabSz="946150"/>
            <a:fld id="{BEAF4EFC-C8CF-468E-80CE-9AFD7021FA40}" type="slidenum">
              <a:rPr lang="en-US" smtClean="0"/>
              <a:pPr defTabSz="946150"/>
              <a:t>60</a:t>
            </a:fld>
            <a:endParaRPr lang="en-US"/>
          </a:p>
        </p:txBody>
      </p:sp>
      <p:sp>
        <p:nvSpPr>
          <p:cNvPr id="201731" name="Rectangle 3074"/>
          <p:cNvSpPr>
            <a:spLocks noGrp="1" noChangeArrowheads="1"/>
          </p:cNvSpPr>
          <p:nvPr>
            <p:ph type="body" idx="1"/>
          </p:nvPr>
        </p:nvSpPr>
        <p:spPr>
          <a:xfrm>
            <a:off x="831760" y="4482398"/>
            <a:ext cx="5096722" cy="4157496"/>
          </a:xfrm>
          <a:noFill/>
          <a:ln/>
        </p:spPr>
        <p:txBody>
          <a:bodyPr lIns="95762" tIns="49478" rIns="95762" bIns="49478"/>
          <a:lstStyle/>
          <a:p>
            <a:endParaRPr lang="en-US"/>
          </a:p>
        </p:txBody>
      </p:sp>
      <p:sp>
        <p:nvSpPr>
          <p:cNvPr id="201732" name="Rectangle 3075"/>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494955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5"/>
          <p:cNvSpPr>
            <a:spLocks noGrp="1" noChangeArrowheads="1"/>
          </p:cNvSpPr>
          <p:nvPr>
            <p:ph type="sldNum" sz="quarter" idx="5"/>
          </p:nvPr>
        </p:nvSpPr>
        <p:spPr>
          <a:noFill/>
        </p:spPr>
        <p:txBody>
          <a:bodyPr/>
          <a:lstStyle/>
          <a:p>
            <a:pPr defTabSz="946150"/>
            <a:fld id="{824F7A73-B1B5-4B55-90BF-869973C3676D}" type="slidenum">
              <a:rPr lang="en-US" smtClean="0"/>
              <a:pPr defTabSz="946150"/>
              <a:t>61</a:t>
            </a:fld>
            <a:endParaRPr lang="en-US"/>
          </a:p>
        </p:txBody>
      </p:sp>
      <p:sp>
        <p:nvSpPr>
          <p:cNvPr id="202755" name="Rectangle 2"/>
          <p:cNvSpPr>
            <a:spLocks noGrp="1" noChangeArrowheads="1"/>
          </p:cNvSpPr>
          <p:nvPr>
            <p:ph type="body" idx="1"/>
          </p:nvPr>
        </p:nvSpPr>
        <p:spPr>
          <a:xfrm>
            <a:off x="884847" y="4466633"/>
            <a:ext cx="5091896" cy="4160650"/>
          </a:xfrm>
          <a:noFill/>
          <a:ln/>
        </p:spPr>
        <p:txBody>
          <a:bodyPr lIns="95762" tIns="49478" rIns="95762" bIns="49478"/>
          <a:lstStyle/>
          <a:p>
            <a:endParaRPr lang="en-US"/>
          </a:p>
        </p:txBody>
      </p:sp>
      <p:sp>
        <p:nvSpPr>
          <p:cNvPr id="20275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2271974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p:spPr>
        <p:txBody>
          <a:bodyPr/>
          <a:lstStyle/>
          <a:p>
            <a:fld id="{49DA0377-7416-4404-BF62-E93E67724830}" type="slidenum">
              <a:rPr lang="en-US" smtClean="0"/>
              <a:pPr/>
              <a:t>62</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baseline="0" dirty="0"/>
          </a:p>
        </p:txBody>
      </p:sp>
    </p:spTree>
    <p:extLst>
      <p:ext uri="{BB962C8B-B14F-4D97-AF65-F5344CB8AC3E}">
        <p14:creationId xmlns:p14="http://schemas.microsoft.com/office/powerpoint/2010/main" val="345812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p:cNvSpPr>
            <a:spLocks noGrp="1" noChangeArrowheads="1"/>
          </p:cNvSpPr>
          <p:nvPr>
            <p:ph type="sldNum" sz="quarter" idx="5"/>
          </p:nvPr>
        </p:nvSpPr>
        <p:spPr>
          <a:noFill/>
        </p:spPr>
        <p:txBody>
          <a:bodyPr/>
          <a:lstStyle/>
          <a:p>
            <a:pPr defTabSz="946150"/>
            <a:fld id="{42391CAA-BEA3-409D-82A1-59DC9EAA8FF7}" type="slidenum">
              <a:rPr lang="en-US" smtClean="0"/>
              <a:pPr defTabSz="946150"/>
              <a:t>6</a:t>
            </a:fld>
            <a:endParaRPr lang="en-US"/>
          </a:p>
        </p:txBody>
      </p:sp>
      <p:sp>
        <p:nvSpPr>
          <p:cNvPr id="144387" name="Rectangle 2"/>
          <p:cNvSpPr>
            <a:spLocks noGrp="1" noChangeArrowheads="1"/>
          </p:cNvSpPr>
          <p:nvPr>
            <p:ph type="body" idx="1"/>
          </p:nvPr>
        </p:nvSpPr>
        <p:spPr>
          <a:noFill/>
          <a:ln/>
        </p:spPr>
        <p:txBody>
          <a:bodyPr lIns="95762" tIns="49478" rIns="95762" bIns="49478"/>
          <a:lstStyle/>
          <a:p>
            <a:endParaRPr lang="en-US" dirty="0"/>
          </a:p>
        </p:txBody>
      </p:sp>
      <p:sp>
        <p:nvSpPr>
          <p:cNvPr id="14438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923446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5"/>
          <p:cNvSpPr>
            <a:spLocks noGrp="1" noChangeArrowheads="1"/>
          </p:cNvSpPr>
          <p:nvPr>
            <p:ph type="sldNum" sz="quarter" idx="5"/>
          </p:nvPr>
        </p:nvSpPr>
        <p:spPr>
          <a:noFill/>
        </p:spPr>
        <p:txBody>
          <a:bodyPr/>
          <a:lstStyle/>
          <a:p>
            <a:pPr defTabSz="946150"/>
            <a:fld id="{824F7A73-B1B5-4B55-90BF-869973C3676D}" type="slidenum">
              <a:rPr lang="en-US" smtClean="0"/>
              <a:pPr defTabSz="946150"/>
              <a:t>63</a:t>
            </a:fld>
            <a:endParaRPr lang="en-US"/>
          </a:p>
        </p:txBody>
      </p:sp>
      <p:sp>
        <p:nvSpPr>
          <p:cNvPr id="202755" name="Rectangle 2"/>
          <p:cNvSpPr>
            <a:spLocks noGrp="1" noChangeArrowheads="1"/>
          </p:cNvSpPr>
          <p:nvPr>
            <p:ph type="body" idx="1"/>
          </p:nvPr>
        </p:nvSpPr>
        <p:spPr>
          <a:xfrm>
            <a:off x="884847" y="4466633"/>
            <a:ext cx="5091896" cy="4160650"/>
          </a:xfrm>
          <a:noFill/>
          <a:ln/>
        </p:spPr>
        <p:txBody>
          <a:bodyPr lIns="95762" tIns="49478" rIns="95762" bIns="49478"/>
          <a:lstStyle/>
          <a:p>
            <a:endParaRPr lang="en-US"/>
          </a:p>
        </p:txBody>
      </p:sp>
      <p:sp>
        <p:nvSpPr>
          <p:cNvPr id="20275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8714937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5"/>
          <p:cNvSpPr>
            <a:spLocks noGrp="1" noChangeArrowheads="1"/>
          </p:cNvSpPr>
          <p:nvPr>
            <p:ph type="sldNum" sz="quarter" idx="5"/>
          </p:nvPr>
        </p:nvSpPr>
        <p:spPr>
          <a:noFill/>
        </p:spPr>
        <p:txBody>
          <a:bodyPr/>
          <a:lstStyle/>
          <a:p>
            <a:pPr defTabSz="946150"/>
            <a:fld id="{824F7A73-B1B5-4B55-90BF-869973C3676D}" type="slidenum">
              <a:rPr lang="en-US" smtClean="0"/>
              <a:pPr defTabSz="946150"/>
              <a:t>64</a:t>
            </a:fld>
            <a:endParaRPr lang="en-US"/>
          </a:p>
        </p:txBody>
      </p:sp>
      <p:sp>
        <p:nvSpPr>
          <p:cNvPr id="202755" name="Rectangle 2"/>
          <p:cNvSpPr>
            <a:spLocks noGrp="1" noChangeArrowheads="1"/>
          </p:cNvSpPr>
          <p:nvPr>
            <p:ph type="body" idx="1"/>
          </p:nvPr>
        </p:nvSpPr>
        <p:spPr>
          <a:xfrm>
            <a:off x="884847" y="4466633"/>
            <a:ext cx="5091896" cy="4160650"/>
          </a:xfrm>
          <a:noFill/>
          <a:ln/>
        </p:spPr>
        <p:txBody>
          <a:bodyPr lIns="95762" tIns="49478" rIns="95762" bIns="49478"/>
          <a:lstStyle/>
          <a:p>
            <a:endParaRPr lang="en-US"/>
          </a:p>
        </p:txBody>
      </p:sp>
      <p:sp>
        <p:nvSpPr>
          <p:cNvPr id="20275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118148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5"/>
          <p:cNvSpPr>
            <a:spLocks noGrp="1" noChangeArrowheads="1"/>
          </p:cNvSpPr>
          <p:nvPr>
            <p:ph type="sldNum" sz="quarter" idx="5"/>
          </p:nvPr>
        </p:nvSpPr>
        <p:spPr>
          <a:noFill/>
        </p:spPr>
        <p:txBody>
          <a:bodyPr/>
          <a:lstStyle/>
          <a:p>
            <a:pPr defTabSz="946150"/>
            <a:fld id="{90F948D6-03DF-479E-90A9-161971DE10A8}" type="slidenum">
              <a:rPr lang="en-US" smtClean="0"/>
              <a:pPr defTabSz="946150"/>
              <a:t>65</a:t>
            </a:fld>
            <a:endParaRPr lang="en-US"/>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140348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5"/>
          <p:cNvSpPr>
            <a:spLocks noGrp="1" noChangeArrowheads="1"/>
          </p:cNvSpPr>
          <p:nvPr>
            <p:ph type="sldNum" sz="quarter" idx="5"/>
          </p:nvPr>
        </p:nvSpPr>
        <p:spPr>
          <a:noFill/>
        </p:spPr>
        <p:txBody>
          <a:bodyPr/>
          <a:lstStyle/>
          <a:p>
            <a:pPr defTabSz="946150"/>
            <a:fld id="{F6D68335-3F0E-4A64-B682-F74C7277F2C5}" type="slidenum">
              <a:rPr lang="en-US" smtClean="0"/>
              <a:pPr defTabSz="946150"/>
              <a:t>66</a:t>
            </a:fld>
            <a:endParaRPr lang="en-US"/>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709254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5"/>
          <p:cNvSpPr>
            <a:spLocks noGrp="1" noChangeArrowheads="1"/>
          </p:cNvSpPr>
          <p:nvPr>
            <p:ph type="sldNum" sz="quarter" idx="5"/>
          </p:nvPr>
        </p:nvSpPr>
        <p:spPr>
          <a:noFill/>
        </p:spPr>
        <p:txBody>
          <a:bodyPr/>
          <a:lstStyle/>
          <a:p>
            <a:pPr defTabSz="946150"/>
            <a:fld id="{3B7B93F9-7B42-47C9-A2C4-3F252597ABE3}" type="slidenum">
              <a:rPr lang="en-US" smtClean="0"/>
              <a:pPr defTabSz="946150"/>
              <a:t>67</a:t>
            </a:fld>
            <a:endParaRPr lang="en-US"/>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343485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5"/>
          <p:cNvSpPr>
            <a:spLocks noGrp="1" noChangeArrowheads="1"/>
          </p:cNvSpPr>
          <p:nvPr>
            <p:ph type="sldNum" sz="quarter" idx="5"/>
          </p:nvPr>
        </p:nvSpPr>
        <p:spPr>
          <a:noFill/>
        </p:spPr>
        <p:txBody>
          <a:bodyPr/>
          <a:lstStyle/>
          <a:p>
            <a:pPr defTabSz="946150"/>
            <a:fld id="{CA4F29DE-AF0C-4B6A-B148-17A617E32A4F}" type="slidenum">
              <a:rPr lang="en-US" smtClean="0"/>
              <a:pPr defTabSz="946150"/>
              <a:t>68</a:t>
            </a:fld>
            <a:endParaRPr lang="en-US"/>
          </a:p>
        </p:txBody>
      </p:sp>
      <p:sp>
        <p:nvSpPr>
          <p:cNvPr id="206851" name="Rectangle 3"/>
          <p:cNvSpPr>
            <a:spLocks noGrp="1" noChangeArrowheads="1"/>
          </p:cNvSpPr>
          <p:nvPr>
            <p:ph type="body" idx="1"/>
          </p:nvPr>
        </p:nvSpPr>
        <p:spPr>
          <a:noFill/>
          <a:ln/>
        </p:spPr>
        <p:txBody>
          <a:bodyPr/>
          <a:lstStyle/>
          <a:p>
            <a:endParaRPr lang="en-US"/>
          </a:p>
        </p:txBody>
      </p:sp>
      <p:sp>
        <p:nvSpPr>
          <p:cNvPr id="206852" name="Rectangle 4"/>
          <p:cNvSpPr>
            <a:spLocks noGrp="1" noRot="1" noChangeAspect="1" noChangeArrowheads="1" noTextEdit="1"/>
          </p:cNvSpPr>
          <p:nvPr>
            <p:ph type="sldImg"/>
          </p:nvPr>
        </p:nvSpPr>
        <p:spPr>
          <a:ln/>
        </p:spPr>
      </p:sp>
    </p:spTree>
    <p:extLst>
      <p:ext uri="{BB962C8B-B14F-4D97-AF65-F5344CB8AC3E}">
        <p14:creationId xmlns:p14="http://schemas.microsoft.com/office/powerpoint/2010/main" val="2282261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5"/>
          <p:cNvSpPr>
            <a:spLocks noGrp="1" noChangeArrowheads="1"/>
          </p:cNvSpPr>
          <p:nvPr>
            <p:ph type="sldNum" sz="quarter" idx="5"/>
          </p:nvPr>
        </p:nvSpPr>
        <p:spPr>
          <a:noFill/>
        </p:spPr>
        <p:txBody>
          <a:bodyPr/>
          <a:lstStyle/>
          <a:p>
            <a:pPr defTabSz="946150"/>
            <a:fld id="{5202E620-7D49-440A-8355-A2246DEBE5C5}" type="slidenum">
              <a:rPr lang="en-US" smtClean="0"/>
              <a:pPr defTabSz="946150"/>
              <a:t>69</a:t>
            </a:fld>
            <a:endParaRPr lang="en-US"/>
          </a:p>
        </p:txBody>
      </p:sp>
      <p:sp>
        <p:nvSpPr>
          <p:cNvPr id="207875" name="Rectangle 2"/>
          <p:cNvSpPr>
            <a:spLocks noGrp="1" noChangeArrowheads="1"/>
          </p:cNvSpPr>
          <p:nvPr>
            <p:ph type="body" idx="1"/>
          </p:nvPr>
        </p:nvSpPr>
        <p:spPr>
          <a:xfrm>
            <a:off x="841414" y="4513942"/>
            <a:ext cx="5091895" cy="4157496"/>
          </a:xfrm>
          <a:noFill/>
          <a:ln/>
        </p:spPr>
        <p:txBody>
          <a:bodyPr lIns="95753" tIns="49473" rIns="95753" bIns="49473"/>
          <a:lstStyle/>
          <a:p>
            <a:endParaRPr lang="en-US"/>
          </a:p>
        </p:txBody>
      </p:sp>
      <p:sp>
        <p:nvSpPr>
          <p:cNvPr id="20787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0040959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5"/>
          <p:cNvSpPr>
            <a:spLocks noGrp="1" noChangeArrowheads="1"/>
          </p:cNvSpPr>
          <p:nvPr>
            <p:ph type="sldNum" sz="quarter" idx="5"/>
          </p:nvPr>
        </p:nvSpPr>
        <p:spPr>
          <a:noFill/>
        </p:spPr>
        <p:txBody>
          <a:bodyPr/>
          <a:lstStyle/>
          <a:p>
            <a:pPr defTabSz="946150"/>
            <a:fld id="{D0B34AC3-C89E-4F58-8E11-B364E9B4A4A7}" type="slidenum">
              <a:rPr lang="en-US" smtClean="0"/>
              <a:pPr defTabSz="946150"/>
              <a:t>70</a:t>
            </a:fld>
            <a:endParaRPr lang="en-US"/>
          </a:p>
        </p:txBody>
      </p:sp>
      <p:sp>
        <p:nvSpPr>
          <p:cNvPr id="195587" name="Rectangle 2"/>
          <p:cNvSpPr>
            <a:spLocks noGrp="1" noRot="1" noChangeAspect="1" noChangeArrowheads="1" noTextEdit="1"/>
          </p:cNvSpPr>
          <p:nvPr>
            <p:ph type="sldImg"/>
          </p:nvPr>
        </p:nvSpPr>
        <p:spPr>
          <a:xfrm>
            <a:off x="1311275" y="692150"/>
            <a:ext cx="4330700" cy="3463925"/>
          </a:xfrm>
          <a:ln/>
        </p:spPr>
      </p:sp>
      <p:sp>
        <p:nvSpPr>
          <p:cNvPr id="195588" name="Rectangle 3"/>
          <p:cNvSpPr>
            <a:spLocks noGrp="1" noChangeArrowheads="1"/>
          </p:cNvSpPr>
          <p:nvPr>
            <p:ph type="body" idx="1"/>
          </p:nvPr>
        </p:nvSpPr>
        <p:spPr>
          <a:xfrm>
            <a:off x="926681" y="4386190"/>
            <a:ext cx="5096722" cy="4157496"/>
          </a:xfrm>
          <a:noFill/>
          <a:ln/>
        </p:spPr>
        <p:txBody>
          <a:bodyPr/>
          <a:lstStyle/>
          <a:p>
            <a:endParaRPr lang="en-US"/>
          </a:p>
        </p:txBody>
      </p:sp>
    </p:spTree>
    <p:extLst>
      <p:ext uri="{BB962C8B-B14F-4D97-AF65-F5344CB8AC3E}">
        <p14:creationId xmlns:p14="http://schemas.microsoft.com/office/powerpoint/2010/main" val="25993338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p:spPr>
        <p:txBody>
          <a:bodyPr/>
          <a:lstStyle/>
          <a:p>
            <a:fld id="{49DA0377-7416-4404-BF62-E93E67724830}" type="slidenum">
              <a:rPr lang="en-US" smtClean="0"/>
              <a:pPr/>
              <a:t>71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baseline="0" dirty="0"/>
          </a:p>
        </p:txBody>
      </p:sp>
    </p:spTree>
    <p:extLst>
      <p:ext uri="{BB962C8B-B14F-4D97-AF65-F5344CB8AC3E}">
        <p14:creationId xmlns:p14="http://schemas.microsoft.com/office/powerpoint/2010/main" val="823371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p:cNvSpPr>
            <a:spLocks noGrp="1" noChangeArrowheads="1"/>
          </p:cNvSpPr>
          <p:nvPr>
            <p:ph type="sldNum" sz="quarter" idx="5"/>
          </p:nvPr>
        </p:nvSpPr>
        <p:spPr>
          <a:noFill/>
        </p:spPr>
        <p:txBody>
          <a:bodyPr/>
          <a:lstStyle/>
          <a:p>
            <a:pPr defTabSz="946150"/>
            <a:fld id="{4888A5B3-D0A7-4B88-8C2C-D39055A76207}" type="slidenum">
              <a:rPr lang="en-US" smtClean="0"/>
              <a:pPr defTabSz="946150"/>
              <a:t>72</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2255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5"/>
          <p:cNvSpPr>
            <a:spLocks noGrp="1" noChangeArrowheads="1"/>
          </p:cNvSpPr>
          <p:nvPr>
            <p:ph type="sldNum" sz="quarter" idx="5"/>
          </p:nvPr>
        </p:nvSpPr>
        <p:spPr>
          <a:noFill/>
        </p:spPr>
        <p:txBody>
          <a:bodyPr/>
          <a:lstStyle/>
          <a:p>
            <a:pPr defTabSz="946150"/>
            <a:fld id="{C0C5A182-F47E-4D0A-8DCF-AED035BDAE83}" type="slidenum">
              <a:rPr lang="en-US" smtClean="0"/>
              <a:pPr defTabSz="946150"/>
              <a:t>7</a:t>
            </a:fld>
            <a:endParaRPr lang="en-US"/>
          </a:p>
        </p:txBody>
      </p:sp>
      <p:sp>
        <p:nvSpPr>
          <p:cNvPr id="145411" name="Rectangle 2"/>
          <p:cNvSpPr>
            <a:spLocks noGrp="1" noChangeArrowheads="1"/>
          </p:cNvSpPr>
          <p:nvPr>
            <p:ph type="body" idx="1"/>
          </p:nvPr>
        </p:nvSpPr>
        <p:spPr>
          <a:xfrm>
            <a:off x="884847" y="4466626"/>
            <a:ext cx="5091896" cy="4157496"/>
          </a:xfrm>
          <a:noFill/>
          <a:ln/>
        </p:spPr>
        <p:txBody>
          <a:bodyPr lIns="95762" tIns="49478" rIns="95762" bIns="49478"/>
          <a:lstStyle/>
          <a:p>
            <a:endParaRPr lang="en-US" dirty="0"/>
          </a:p>
        </p:txBody>
      </p:sp>
      <p:sp>
        <p:nvSpPr>
          <p:cNvPr id="14541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2662769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5"/>
          <p:cNvSpPr>
            <a:spLocks noGrp="1" noChangeArrowheads="1"/>
          </p:cNvSpPr>
          <p:nvPr>
            <p:ph type="sldNum" sz="quarter" idx="5"/>
          </p:nvPr>
        </p:nvSpPr>
        <p:spPr>
          <a:noFill/>
        </p:spPr>
        <p:txBody>
          <a:bodyPr/>
          <a:lstStyle/>
          <a:p>
            <a:pPr defTabSz="946150"/>
            <a:fld id="{A5B44877-4167-4BCD-9C29-EE2EDDD631D3}" type="slidenum">
              <a:rPr lang="en-US" smtClean="0"/>
              <a:pPr defTabSz="946150"/>
              <a:t>73</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2614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sldNum" sz="quarter" idx="5"/>
          </p:nvPr>
        </p:nvSpPr>
        <p:spPr>
          <a:noFill/>
        </p:spPr>
        <p:txBody>
          <a:bodyPr/>
          <a:lstStyle/>
          <a:p>
            <a:pPr defTabSz="946150"/>
            <a:fld id="{FB1F66CD-18C6-4E0F-A118-7A86D50B8AFB}" type="slidenum">
              <a:rPr lang="en-US" smtClean="0"/>
              <a:pPr defTabSz="946150"/>
              <a:t>8</a:t>
            </a:fld>
            <a:endParaRPr lang="en-US"/>
          </a:p>
        </p:txBody>
      </p:sp>
      <p:sp>
        <p:nvSpPr>
          <p:cNvPr id="147459" name="Rectangle 2"/>
          <p:cNvSpPr>
            <a:spLocks noGrp="1" noChangeArrowheads="1"/>
          </p:cNvSpPr>
          <p:nvPr>
            <p:ph type="body" idx="1"/>
          </p:nvPr>
        </p:nvSpPr>
        <p:spPr>
          <a:noFill/>
          <a:ln/>
        </p:spPr>
        <p:txBody>
          <a:bodyPr lIns="95762" tIns="49478" rIns="95762" bIns="49478"/>
          <a:lstStyle/>
          <a:p>
            <a:endParaRPr lang="en-US" dirty="0"/>
          </a:p>
        </p:txBody>
      </p:sp>
      <p:sp>
        <p:nvSpPr>
          <p:cNvPr id="147460"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76386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Grp="1" noChangeArrowheads="1"/>
          </p:cNvSpPr>
          <p:nvPr>
            <p:ph type="sldNum" sz="quarter" idx="5"/>
          </p:nvPr>
        </p:nvSpPr>
        <p:spPr>
          <a:noFill/>
        </p:spPr>
        <p:txBody>
          <a:bodyPr/>
          <a:lstStyle/>
          <a:p>
            <a:pPr defTabSz="946150"/>
            <a:fld id="{318556FD-61DE-4F67-BCA4-243CF0CFB017}" type="slidenum">
              <a:rPr lang="en-US" smtClean="0"/>
              <a:pPr defTabSz="946150"/>
              <a:t>9</a:t>
            </a:fld>
            <a:endParaRPr lang="en-US"/>
          </a:p>
        </p:txBody>
      </p:sp>
      <p:sp>
        <p:nvSpPr>
          <p:cNvPr id="151555" name="Rectangle 2"/>
          <p:cNvSpPr>
            <a:spLocks noGrp="1" noChangeArrowheads="1"/>
          </p:cNvSpPr>
          <p:nvPr>
            <p:ph type="body" idx="1"/>
          </p:nvPr>
        </p:nvSpPr>
        <p:spPr>
          <a:noFill/>
          <a:ln/>
        </p:spPr>
        <p:txBody>
          <a:bodyPr lIns="95762" tIns="49478" rIns="95762" bIns="49478"/>
          <a:lstStyle/>
          <a:p>
            <a:endParaRPr lang="en-US" dirty="0"/>
          </a:p>
        </p:txBody>
      </p:sp>
      <p:sp>
        <p:nvSpPr>
          <p:cNvPr id="15155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929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8"/>
          <p:cNvGrpSpPr>
            <a:grpSpLocks/>
          </p:cNvGrpSpPr>
          <p:nvPr/>
        </p:nvGrpSpPr>
        <p:grpSpPr bwMode="auto">
          <a:xfrm rot="-129976">
            <a:off x="2325688" y="1825625"/>
            <a:ext cx="4495800" cy="3457575"/>
            <a:chOff x="1092" y="871"/>
            <a:chExt cx="3576" cy="2579"/>
          </a:xfrm>
        </p:grpSpPr>
        <p:sp>
          <p:nvSpPr>
            <p:cNvPr id="5" name="Freeform 1029"/>
            <p:cNvSpPr>
              <a:spLocks/>
            </p:cNvSpPr>
            <p:nvPr/>
          </p:nvSpPr>
          <p:spPr bwMode="auto">
            <a:xfrm>
              <a:off x="1392" y="977"/>
              <a:ext cx="380" cy="366"/>
            </a:xfrm>
            <a:custGeom>
              <a:avLst/>
              <a:gdLst/>
              <a:ahLst/>
              <a:cxnLst>
                <a:cxn ang="0">
                  <a:pos x="252" y="46"/>
                </a:cxn>
                <a:cxn ang="0">
                  <a:pos x="269" y="63"/>
                </a:cxn>
                <a:cxn ang="0">
                  <a:pos x="287" y="80"/>
                </a:cxn>
                <a:cxn ang="0">
                  <a:pos x="305" y="96"/>
                </a:cxn>
                <a:cxn ang="0">
                  <a:pos x="321" y="115"/>
                </a:cxn>
                <a:cxn ang="0">
                  <a:pos x="337" y="133"/>
                </a:cxn>
                <a:cxn ang="0">
                  <a:pos x="351" y="149"/>
                </a:cxn>
                <a:cxn ang="0">
                  <a:pos x="363" y="163"/>
                </a:cxn>
                <a:cxn ang="0">
                  <a:pos x="372" y="174"/>
                </a:cxn>
                <a:cxn ang="0">
                  <a:pos x="376" y="183"/>
                </a:cxn>
                <a:cxn ang="0">
                  <a:pos x="379" y="185"/>
                </a:cxn>
                <a:cxn ang="0">
                  <a:pos x="252" y="364"/>
                </a:cxn>
                <a:cxn ang="0">
                  <a:pos x="252" y="364"/>
                </a:cxn>
                <a:cxn ang="0">
                  <a:pos x="248" y="364"/>
                </a:cxn>
                <a:cxn ang="0">
                  <a:pos x="241" y="359"/>
                </a:cxn>
                <a:cxn ang="0">
                  <a:pos x="229" y="356"/>
                </a:cxn>
                <a:cxn ang="0">
                  <a:pos x="213" y="349"/>
                </a:cxn>
                <a:cxn ang="0">
                  <a:pos x="193" y="340"/>
                </a:cxn>
                <a:cxn ang="0">
                  <a:pos x="172" y="328"/>
                </a:cxn>
                <a:cxn ang="0">
                  <a:pos x="149" y="317"/>
                </a:cxn>
                <a:cxn ang="0">
                  <a:pos x="126" y="303"/>
                </a:cxn>
                <a:cxn ang="0">
                  <a:pos x="103" y="285"/>
                </a:cxn>
                <a:cxn ang="0">
                  <a:pos x="80" y="269"/>
                </a:cxn>
                <a:cxn ang="0">
                  <a:pos x="80" y="269"/>
                </a:cxn>
                <a:cxn ang="0">
                  <a:pos x="77" y="267"/>
                </a:cxn>
                <a:cxn ang="0">
                  <a:pos x="77" y="265"/>
                </a:cxn>
                <a:cxn ang="0">
                  <a:pos x="77" y="265"/>
                </a:cxn>
                <a:cxn ang="0">
                  <a:pos x="80" y="267"/>
                </a:cxn>
                <a:cxn ang="0">
                  <a:pos x="80" y="269"/>
                </a:cxn>
                <a:cxn ang="0">
                  <a:pos x="80" y="269"/>
                </a:cxn>
                <a:cxn ang="0">
                  <a:pos x="67" y="260"/>
                </a:cxn>
                <a:cxn ang="0">
                  <a:pos x="54" y="252"/>
                </a:cxn>
                <a:cxn ang="0">
                  <a:pos x="41" y="241"/>
                </a:cxn>
                <a:cxn ang="0">
                  <a:pos x="31" y="232"/>
                </a:cxn>
                <a:cxn ang="0">
                  <a:pos x="23" y="218"/>
                </a:cxn>
                <a:cxn ang="0">
                  <a:pos x="14" y="206"/>
                </a:cxn>
                <a:cxn ang="0">
                  <a:pos x="8" y="191"/>
                </a:cxn>
                <a:cxn ang="0">
                  <a:pos x="4" y="177"/>
                </a:cxn>
                <a:cxn ang="0">
                  <a:pos x="2" y="162"/>
                </a:cxn>
                <a:cxn ang="0">
                  <a:pos x="0" y="142"/>
                </a:cxn>
                <a:cxn ang="0">
                  <a:pos x="0" y="142"/>
                </a:cxn>
                <a:cxn ang="0">
                  <a:pos x="2" y="122"/>
                </a:cxn>
                <a:cxn ang="0">
                  <a:pos x="8" y="98"/>
                </a:cxn>
                <a:cxn ang="0">
                  <a:pos x="16" y="78"/>
                </a:cxn>
                <a:cxn ang="0">
                  <a:pos x="29" y="59"/>
                </a:cxn>
                <a:cxn ang="0">
                  <a:pos x="41" y="41"/>
                </a:cxn>
                <a:cxn ang="0">
                  <a:pos x="61" y="27"/>
                </a:cxn>
                <a:cxn ang="0">
                  <a:pos x="77" y="15"/>
                </a:cxn>
                <a:cxn ang="0">
                  <a:pos x="98" y="6"/>
                </a:cxn>
                <a:cxn ang="0">
                  <a:pos x="121"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3" y="38"/>
                </a:cxn>
                <a:cxn ang="0">
                  <a:pos x="252" y="46"/>
                </a:cxn>
                <a:cxn ang="0">
                  <a:pos x="252" y="46"/>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80" y="269"/>
                  </a:lnTo>
                  <a:lnTo>
                    <a:pt x="77" y="267"/>
                  </a:lnTo>
                  <a:lnTo>
                    <a:pt x="77" y="265"/>
                  </a:lnTo>
                  <a:lnTo>
                    <a:pt x="77" y="265"/>
                  </a:lnTo>
                  <a:lnTo>
                    <a:pt x="80" y="267"/>
                  </a:lnTo>
                  <a:lnTo>
                    <a:pt x="80" y="269"/>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45" y="0"/>
                  </a:lnTo>
                  <a:lnTo>
                    <a:pt x="158" y="0"/>
                  </a:lnTo>
                  <a:lnTo>
                    <a:pt x="170" y="2"/>
                  </a:lnTo>
                  <a:lnTo>
                    <a:pt x="183" y="4"/>
                  </a:lnTo>
                  <a:lnTo>
                    <a:pt x="193" y="6"/>
                  </a:lnTo>
                  <a:lnTo>
                    <a:pt x="206" y="13"/>
                  </a:lnTo>
                  <a:lnTo>
                    <a:pt x="214" y="16"/>
                  </a:lnTo>
                  <a:lnTo>
                    <a:pt x="225" y="23"/>
                  </a:lnTo>
                  <a:lnTo>
                    <a:pt x="236" y="31"/>
                  </a:lnTo>
                  <a:lnTo>
                    <a:pt x="243" y="38"/>
                  </a:lnTo>
                  <a:lnTo>
                    <a:pt x="252" y="46"/>
                  </a:lnTo>
                  <a:lnTo>
                    <a:pt x="252" y="46"/>
                  </a:lnTo>
                </a:path>
              </a:pathLst>
            </a:custGeom>
            <a:solidFill>
              <a:srgbClr val="FFD80F"/>
            </a:solidFill>
            <a:ln w="9525" cap="rnd">
              <a:noFill/>
              <a:round/>
              <a:headEnd/>
              <a:tailEnd/>
            </a:ln>
            <a:effectLst/>
          </p:spPr>
          <p:txBody>
            <a:bodyPr/>
            <a:lstStyle/>
            <a:p>
              <a:pPr>
                <a:defRPr/>
              </a:pPr>
              <a:endParaRPr lang="en-US"/>
            </a:p>
          </p:txBody>
        </p:sp>
        <p:sp>
          <p:nvSpPr>
            <p:cNvPr id="6" name="Freeform 1030"/>
            <p:cNvSpPr>
              <a:spLocks/>
            </p:cNvSpPr>
            <p:nvPr/>
          </p:nvSpPr>
          <p:spPr bwMode="auto">
            <a:xfrm>
              <a:off x="1392" y="977"/>
              <a:ext cx="380" cy="366"/>
            </a:xfrm>
            <a:custGeom>
              <a:avLst/>
              <a:gdLst/>
              <a:ahLst/>
              <a:cxnLst>
                <a:cxn ang="0">
                  <a:pos x="252" y="46"/>
                </a:cxn>
                <a:cxn ang="0">
                  <a:pos x="269" y="63"/>
                </a:cxn>
                <a:cxn ang="0">
                  <a:pos x="287" y="80"/>
                </a:cxn>
                <a:cxn ang="0">
                  <a:pos x="305" y="96"/>
                </a:cxn>
                <a:cxn ang="0">
                  <a:pos x="321" y="115"/>
                </a:cxn>
                <a:cxn ang="0">
                  <a:pos x="337" y="133"/>
                </a:cxn>
                <a:cxn ang="0">
                  <a:pos x="351" y="149"/>
                </a:cxn>
                <a:cxn ang="0">
                  <a:pos x="363" y="163"/>
                </a:cxn>
                <a:cxn ang="0">
                  <a:pos x="372" y="174"/>
                </a:cxn>
                <a:cxn ang="0">
                  <a:pos x="376" y="183"/>
                </a:cxn>
                <a:cxn ang="0">
                  <a:pos x="379" y="185"/>
                </a:cxn>
                <a:cxn ang="0">
                  <a:pos x="252" y="364"/>
                </a:cxn>
                <a:cxn ang="0">
                  <a:pos x="252" y="364"/>
                </a:cxn>
                <a:cxn ang="0">
                  <a:pos x="248" y="364"/>
                </a:cxn>
                <a:cxn ang="0">
                  <a:pos x="241" y="359"/>
                </a:cxn>
                <a:cxn ang="0">
                  <a:pos x="229" y="356"/>
                </a:cxn>
                <a:cxn ang="0">
                  <a:pos x="213" y="349"/>
                </a:cxn>
                <a:cxn ang="0">
                  <a:pos x="193" y="340"/>
                </a:cxn>
                <a:cxn ang="0">
                  <a:pos x="172" y="328"/>
                </a:cxn>
                <a:cxn ang="0">
                  <a:pos x="149" y="317"/>
                </a:cxn>
                <a:cxn ang="0">
                  <a:pos x="126" y="303"/>
                </a:cxn>
                <a:cxn ang="0">
                  <a:pos x="103" y="285"/>
                </a:cxn>
                <a:cxn ang="0">
                  <a:pos x="80" y="269"/>
                </a:cxn>
                <a:cxn ang="0">
                  <a:pos x="80" y="269"/>
                </a:cxn>
                <a:cxn ang="0">
                  <a:pos x="77" y="267"/>
                </a:cxn>
                <a:cxn ang="0">
                  <a:pos x="77" y="265"/>
                </a:cxn>
                <a:cxn ang="0">
                  <a:pos x="77" y="265"/>
                </a:cxn>
                <a:cxn ang="0">
                  <a:pos x="80" y="267"/>
                </a:cxn>
                <a:cxn ang="0">
                  <a:pos x="80" y="269"/>
                </a:cxn>
                <a:cxn ang="0">
                  <a:pos x="80" y="269"/>
                </a:cxn>
                <a:cxn ang="0">
                  <a:pos x="67" y="260"/>
                </a:cxn>
                <a:cxn ang="0">
                  <a:pos x="54" y="252"/>
                </a:cxn>
                <a:cxn ang="0">
                  <a:pos x="41" y="241"/>
                </a:cxn>
                <a:cxn ang="0">
                  <a:pos x="31" y="232"/>
                </a:cxn>
                <a:cxn ang="0">
                  <a:pos x="23" y="218"/>
                </a:cxn>
                <a:cxn ang="0">
                  <a:pos x="14" y="206"/>
                </a:cxn>
                <a:cxn ang="0">
                  <a:pos x="8" y="191"/>
                </a:cxn>
                <a:cxn ang="0">
                  <a:pos x="4" y="177"/>
                </a:cxn>
                <a:cxn ang="0">
                  <a:pos x="2" y="162"/>
                </a:cxn>
                <a:cxn ang="0">
                  <a:pos x="0" y="142"/>
                </a:cxn>
                <a:cxn ang="0">
                  <a:pos x="0" y="142"/>
                </a:cxn>
                <a:cxn ang="0">
                  <a:pos x="2" y="122"/>
                </a:cxn>
                <a:cxn ang="0">
                  <a:pos x="8" y="98"/>
                </a:cxn>
                <a:cxn ang="0">
                  <a:pos x="16" y="78"/>
                </a:cxn>
                <a:cxn ang="0">
                  <a:pos x="29" y="59"/>
                </a:cxn>
                <a:cxn ang="0">
                  <a:pos x="41" y="41"/>
                </a:cxn>
                <a:cxn ang="0">
                  <a:pos x="61" y="27"/>
                </a:cxn>
                <a:cxn ang="0">
                  <a:pos x="77" y="15"/>
                </a:cxn>
                <a:cxn ang="0">
                  <a:pos x="98" y="6"/>
                </a:cxn>
                <a:cxn ang="0">
                  <a:pos x="121"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3" y="38"/>
                </a:cxn>
                <a:cxn ang="0">
                  <a:pos x="252" y="46"/>
                </a:cxn>
                <a:cxn ang="0">
                  <a:pos x="252" y="46"/>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80" y="269"/>
                  </a:lnTo>
                  <a:lnTo>
                    <a:pt x="77" y="267"/>
                  </a:lnTo>
                  <a:lnTo>
                    <a:pt x="77" y="265"/>
                  </a:lnTo>
                  <a:lnTo>
                    <a:pt x="77" y="265"/>
                  </a:lnTo>
                  <a:lnTo>
                    <a:pt x="80" y="267"/>
                  </a:lnTo>
                  <a:lnTo>
                    <a:pt x="80" y="269"/>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45" y="0"/>
                  </a:lnTo>
                  <a:lnTo>
                    <a:pt x="158" y="0"/>
                  </a:lnTo>
                  <a:lnTo>
                    <a:pt x="170" y="2"/>
                  </a:lnTo>
                  <a:lnTo>
                    <a:pt x="183" y="4"/>
                  </a:lnTo>
                  <a:lnTo>
                    <a:pt x="193" y="6"/>
                  </a:lnTo>
                  <a:lnTo>
                    <a:pt x="206" y="13"/>
                  </a:lnTo>
                  <a:lnTo>
                    <a:pt x="214" y="16"/>
                  </a:lnTo>
                  <a:lnTo>
                    <a:pt x="225" y="23"/>
                  </a:lnTo>
                  <a:lnTo>
                    <a:pt x="236" y="31"/>
                  </a:lnTo>
                  <a:lnTo>
                    <a:pt x="243" y="38"/>
                  </a:lnTo>
                  <a:lnTo>
                    <a:pt x="252" y="46"/>
                  </a:lnTo>
                  <a:lnTo>
                    <a:pt x="252" y="46"/>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7" name="Freeform 1031"/>
            <p:cNvSpPr>
              <a:spLocks/>
            </p:cNvSpPr>
            <p:nvPr/>
          </p:nvSpPr>
          <p:spPr bwMode="auto">
            <a:xfrm>
              <a:off x="1474" y="1028"/>
              <a:ext cx="216" cy="269"/>
            </a:xfrm>
            <a:custGeom>
              <a:avLst/>
              <a:gdLst/>
              <a:ahLst/>
              <a:cxnLst>
                <a:cxn ang="0">
                  <a:pos x="133" y="151"/>
                </a:cxn>
                <a:cxn ang="0">
                  <a:pos x="211" y="48"/>
                </a:cxn>
                <a:cxn ang="0">
                  <a:pos x="211" y="48"/>
                </a:cxn>
                <a:cxn ang="0">
                  <a:pos x="216" y="37"/>
                </a:cxn>
                <a:cxn ang="0">
                  <a:pos x="216" y="27"/>
                </a:cxn>
                <a:cxn ang="0">
                  <a:pos x="216" y="16"/>
                </a:cxn>
                <a:cxn ang="0">
                  <a:pos x="209" y="8"/>
                </a:cxn>
                <a:cxn ang="0">
                  <a:pos x="202" y="2"/>
                </a:cxn>
                <a:cxn ang="0">
                  <a:pos x="202" y="2"/>
                </a:cxn>
                <a:cxn ang="0">
                  <a:pos x="191" y="0"/>
                </a:cxn>
                <a:cxn ang="0">
                  <a:pos x="181" y="0"/>
                </a:cxn>
                <a:cxn ang="0">
                  <a:pos x="173" y="2"/>
                </a:cxn>
                <a:cxn ang="0">
                  <a:pos x="165" y="8"/>
                </a:cxn>
                <a:cxn ang="0">
                  <a:pos x="158" y="16"/>
                </a:cxn>
                <a:cxn ang="0">
                  <a:pos x="82" y="115"/>
                </a:cxn>
                <a:cxn ang="0">
                  <a:pos x="11" y="212"/>
                </a:cxn>
                <a:cxn ang="0">
                  <a:pos x="11" y="212"/>
                </a:cxn>
                <a:cxn ang="0">
                  <a:pos x="2" y="220"/>
                </a:cxn>
                <a:cxn ang="0">
                  <a:pos x="0" y="230"/>
                </a:cxn>
                <a:cxn ang="0">
                  <a:pos x="0" y="241"/>
                </a:cxn>
                <a:cxn ang="0">
                  <a:pos x="2" y="250"/>
                </a:cxn>
                <a:cxn ang="0">
                  <a:pos x="6" y="258"/>
                </a:cxn>
                <a:cxn ang="0">
                  <a:pos x="6" y="258"/>
                </a:cxn>
                <a:cxn ang="0">
                  <a:pos x="15" y="264"/>
                </a:cxn>
                <a:cxn ang="0">
                  <a:pos x="25" y="267"/>
                </a:cxn>
                <a:cxn ang="0">
                  <a:pos x="36" y="264"/>
                </a:cxn>
                <a:cxn ang="0">
                  <a:pos x="46" y="262"/>
                </a:cxn>
                <a:cxn ang="0">
                  <a:pos x="55" y="256"/>
                </a:cxn>
                <a:cxn ang="0">
                  <a:pos x="133" y="151"/>
                </a:cxn>
                <a:cxn ang="0">
                  <a:pos x="133" y="151"/>
                </a:cxn>
              </a:cxnLst>
              <a:rect l="0" t="0" r="r" b="b"/>
              <a:pathLst>
                <a:path w="217" h="268">
                  <a:moveTo>
                    <a:pt x="133" y="151"/>
                  </a:moveTo>
                  <a:lnTo>
                    <a:pt x="211" y="48"/>
                  </a:lnTo>
                  <a:lnTo>
                    <a:pt x="211" y="48"/>
                  </a:lnTo>
                  <a:lnTo>
                    <a:pt x="216" y="37"/>
                  </a:lnTo>
                  <a:lnTo>
                    <a:pt x="216" y="27"/>
                  </a:lnTo>
                  <a:lnTo>
                    <a:pt x="216" y="16"/>
                  </a:lnTo>
                  <a:lnTo>
                    <a:pt x="209" y="8"/>
                  </a:lnTo>
                  <a:lnTo>
                    <a:pt x="202" y="2"/>
                  </a:lnTo>
                  <a:lnTo>
                    <a:pt x="202" y="2"/>
                  </a:lnTo>
                  <a:lnTo>
                    <a:pt x="191" y="0"/>
                  </a:lnTo>
                  <a:lnTo>
                    <a:pt x="181" y="0"/>
                  </a:lnTo>
                  <a:lnTo>
                    <a:pt x="173" y="2"/>
                  </a:lnTo>
                  <a:lnTo>
                    <a:pt x="165" y="8"/>
                  </a:lnTo>
                  <a:lnTo>
                    <a:pt x="158" y="16"/>
                  </a:lnTo>
                  <a:lnTo>
                    <a:pt x="82" y="115"/>
                  </a:lnTo>
                  <a:lnTo>
                    <a:pt x="11" y="212"/>
                  </a:lnTo>
                  <a:lnTo>
                    <a:pt x="11" y="212"/>
                  </a:lnTo>
                  <a:lnTo>
                    <a:pt x="2" y="220"/>
                  </a:lnTo>
                  <a:lnTo>
                    <a:pt x="0" y="230"/>
                  </a:lnTo>
                  <a:lnTo>
                    <a:pt x="0" y="241"/>
                  </a:lnTo>
                  <a:lnTo>
                    <a:pt x="2" y="250"/>
                  </a:lnTo>
                  <a:lnTo>
                    <a:pt x="6" y="258"/>
                  </a:lnTo>
                  <a:lnTo>
                    <a:pt x="6" y="258"/>
                  </a:lnTo>
                  <a:lnTo>
                    <a:pt x="15" y="264"/>
                  </a:lnTo>
                  <a:lnTo>
                    <a:pt x="25" y="267"/>
                  </a:lnTo>
                  <a:lnTo>
                    <a:pt x="36" y="264"/>
                  </a:lnTo>
                  <a:lnTo>
                    <a:pt x="46" y="262"/>
                  </a:lnTo>
                  <a:lnTo>
                    <a:pt x="55" y="256"/>
                  </a:lnTo>
                  <a:lnTo>
                    <a:pt x="133" y="151"/>
                  </a:lnTo>
                  <a:lnTo>
                    <a:pt x="133" y="151"/>
                  </a:lnTo>
                </a:path>
              </a:pathLst>
            </a:custGeom>
            <a:solidFill>
              <a:srgbClr val="FFD80F"/>
            </a:solidFill>
            <a:ln w="9525" cap="rnd">
              <a:noFill/>
              <a:round/>
              <a:headEnd/>
              <a:tailEnd/>
            </a:ln>
            <a:effectLst/>
          </p:spPr>
          <p:txBody>
            <a:bodyPr/>
            <a:lstStyle/>
            <a:p>
              <a:pPr>
                <a:defRPr/>
              </a:pPr>
              <a:endParaRPr lang="en-US"/>
            </a:p>
          </p:txBody>
        </p:sp>
        <p:sp>
          <p:nvSpPr>
            <p:cNvPr id="8" name="Freeform 1032"/>
            <p:cNvSpPr>
              <a:spLocks/>
            </p:cNvSpPr>
            <p:nvPr/>
          </p:nvSpPr>
          <p:spPr bwMode="auto">
            <a:xfrm>
              <a:off x="1474" y="1028"/>
              <a:ext cx="216" cy="269"/>
            </a:xfrm>
            <a:custGeom>
              <a:avLst/>
              <a:gdLst/>
              <a:ahLst/>
              <a:cxnLst>
                <a:cxn ang="0">
                  <a:pos x="133" y="151"/>
                </a:cxn>
                <a:cxn ang="0">
                  <a:pos x="211" y="48"/>
                </a:cxn>
                <a:cxn ang="0">
                  <a:pos x="211" y="48"/>
                </a:cxn>
                <a:cxn ang="0">
                  <a:pos x="216" y="37"/>
                </a:cxn>
                <a:cxn ang="0">
                  <a:pos x="216" y="27"/>
                </a:cxn>
                <a:cxn ang="0">
                  <a:pos x="216" y="16"/>
                </a:cxn>
                <a:cxn ang="0">
                  <a:pos x="209" y="8"/>
                </a:cxn>
                <a:cxn ang="0">
                  <a:pos x="202" y="2"/>
                </a:cxn>
                <a:cxn ang="0">
                  <a:pos x="202" y="2"/>
                </a:cxn>
                <a:cxn ang="0">
                  <a:pos x="191" y="0"/>
                </a:cxn>
                <a:cxn ang="0">
                  <a:pos x="181" y="0"/>
                </a:cxn>
                <a:cxn ang="0">
                  <a:pos x="173" y="2"/>
                </a:cxn>
                <a:cxn ang="0">
                  <a:pos x="165" y="8"/>
                </a:cxn>
                <a:cxn ang="0">
                  <a:pos x="158" y="16"/>
                </a:cxn>
                <a:cxn ang="0">
                  <a:pos x="82" y="115"/>
                </a:cxn>
                <a:cxn ang="0">
                  <a:pos x="11" y="212"/>
                </a:cxn>
                <a:cxn ang="0">
                  <a:pos x="11" y="212"/>
                </a:cxn>
                <a:cxn ang="0">
                  <a:pos x="2" y="220"/>
                </a:cxn>
                <a:cxn ang="0">
                  <a:pos x="0" y="230"/>
                </a:cxn>
                <a:cxn ang="0">
                  <a:pos x="0" y="241"/>
                </a:cxn>
                <a:cxn ang="0">
                  <a:pos x="2" y="250"/>
                </a:cxn>
                <a:cxn ang="0">
                  <a:pos x="6" y="258"/>
                </a:cxn>
                <a:cxn ang="0">
                  <a:pos x="6" y="258"/>
                </a:cxn>
                <a:cxn ang="0">
                  <a:pos x="15" y="264"/>
                </a:cxn>
                <a:cxn ang="0">
                  <a:pos x="25" y="267"/>
                </a:cxn>
                <a:cxn ang="0">
                  <a:pos x="36" y="264"/>
                </a:cxn>
                <a:cxn ang="0">
                  <a:pos x="46" y="262"/>
                </a:cxn>
                <a:cxn ang="0">
                  <a:pos x="55" y="256"/>
                </a:cxn>
                <a:cxn ang="0">
                  <a:pos x="133" y="151"/>
                </a:cxn>
                <a:cxn ang="0">
                  <a:pos x="133" y="151"/>
                </a:cxn>
              </a:cxnLst>
              <a:rect l="0" t="0" r="r" b="b"/>
              <a:pathLst>
                <a:path w="217" h="268">
                  <a:moveTo>
                    <a:pt x="133" y="151"/>
                  </a:moveTo>
                  <a:lnTo>
                    <a:pt x="211" y="48"/>
                  </a:lnTo>
                  <a:lnTo>
                    <a:pt x="211" y="48"/>
                  </a:lnTo>
                  <a:lnTo>
                    <a:pt x="216" y="37"/>
                  </a:lnTo>
                  <a:lnTo>
                    <a:pt x="216" y="27"/>
                  </a:lnTo>
                  <a:lnTo>
                    <a:pt x="216" y="16"/>
                  </a:lnTo>
                  <a:lnTo>
                    <a:pt x="209" y="8"/>
                  </a:lnTo>
                  <a:lnTo>
                    <a:pt x="202" y="2"/>
                  </a:lnTo>
                  <a:lnTo>
                    <a:pt x="202" y="2"/>
                  </a:lnTo>
                  <a:lnTo>
                    <a:pt x="191" y="0"/>
                  </a:lnTo>
                  <a:lnTo>
                    <a:pt x="181" y="0"/>
                  </a:lnTo>
                  <a:lnTo>
                    <a:pt x="173" y="2"/>
                  </a:lnTo>
                  <a:lnTo>
                    <a:pt x="165" y="8"/>
                  </a:lnTo>
                  <a:lnTo>
                    <a:pt x="158" y="16"/>
                  </a:lnTo>
                  <a:lnTo>
                    <a:pt x="82" y="115"/>
                  </a:lnTo>
                  <a:lnTo>
                    <a:pt x="11" y="212"/>
                  </a:lnTo>
                  <a:lnTo>
                    <a:pt x="11" y="212"/>
                  </a:lnTo>
                  <a:lnTo>
                    <a:pt x="2" y="220"/>
                  </a:lnTo>
                  <a:lnTo>
                    <a:pt x="0" y="230"/>
                  </a:lnTo>
                  <a:lnTo>
                    <a:pt x="0" y="241"/>
                  </a:lnTo>
                  <a:lnTo>
                    <a:pt x="2" y="250"/>
                  </a:lnTo>
                  <a:lnTo>
                    <a:pt x="6" y="258"/>
                  </a:lnTo>
                  <a:lnTo>
                    <a:pt x="6" y="258"/>
                  </a:lnTo>
                  <a:lnTo>
                    <a:pt x="15" y="264"/>
                  </a:lnTo>
                  <a:lnTo>
                    <a:pt x="25" y="267"/>
                  </a:lnTo>
                  <a:lnTo>
                    <a:pt x="36" y="264"/>
                  </a:lnTo>
                  <a:lnTo>
                    <a:pt x="46" y="262"/>
                  </a:lnTo>
                  <a:lnTo>
                    <a:pt x="55" y="256"/>
                  </a:lnTo>
                  <a:lnTo>
                    <a:pt x="133" y="151"/>
                  </a:lnTo>
                  <a:lnTo>
                    <a:pt x="133" y="151"/>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9" name="Freeform 1033"/>
            <p:cNvSpPr>
              <a:spLocks/>
            </p:cNvSpPr>
            <p:nvPr/>
          </p:nvSpPr>
          <p:spPr bwMode="auto">
            <a:xfrm>
              <a:off x="1540" y="1067"/>
              <a:ext cx="216" cy="268"/>
            </a:xfrm>
            <a:custGeom>
              <a:avLst/>
              <a:gdLst/>
              <a:ahLst/>
              <a:cxnLst>
                <a:cxn ang="0">
                  <a:pos x="132" y="151"/>
                </a:cxn>
                <a:cxn ang="0">
                  <a:pos x="210" y="48"/>
                </a:cxn>
                <a:cxn ang="0">
                  <a:pos x="210" y="48"/>
                </a:cxn>
                <a:cxn ang="0">
                  <a:pos x="215" y="40"/>
                </a:cxn>
                <a:cxn ang="0">
                  <a:pos x="215" y="27"/>
                </a:cxn>
                <a:cxn ang="0">
                  <a:pos x="215" y="19"/>
                </a:cxn>
                <a:cxn ang="0">
                  <a:pos x="208" y="10"/>
                </a:cxn>
                <a:cxn ang="0">
                  <a:pos x="201" y="2"/>
                </a:cxn>
                <a:cxn ang="0">
                  <a:pos x="201" y="2"/>
                </a:cxn>
                <a:cxn ang="0">
                  <a:pos x="191" y="0"/>
                </a:cxn>
                <a:cxn ang="0">
                  <a:pos x="180" y="0"/>
                </a:cxn>
                <a:cxn ang="0">
                  <a:pos x="172" y="2"/>
                </a:cxn>
                <a:cxn ang="0">
                  <a:pos x="164" y="8"/>
                </a:cxn>
                <a:cxn ang="0">
                  <a:pos x="157" y="19"/>
                </a:cxn>
                <a:cxn ang="0">
                  <a:pos x="82" y="116"/>
                </a:cxn>
                <a:cxn ang="0">
                  <a:pos x="8" y="213"/>
                </a:cxn>
                <a:cxn ang="0">
                  <a:pos x="8" y="213"/>
                </a:cxn>
                <a:cxn ang="0">
                  <a:pos x="2" y="220"/>
                </a:cxn>
                <a:cxn ang="0">
                  <a:pos x="0" y="231"/>
                </a:cxn>
                <a:cxn ang="0">
                  <a:pos x="0" y="242"/>
                </a:cxn>
                <a:cxn ang="0">
                  <a:pos x="2" y="250"/>
                </a:cxn>
                <a:cxn ang="0">
                  <a:pos x="6" y="259"/>
                </a:cxn>
                <a:cxn ang="0">
                  <a:pos x="6" y="259"/>
                </a:cxn>
                <a:cxn ang="0">
                  <a:pos x="15" y="265"/>
                </a:cxn>
                <a:cxn ang="0">
                  <a:pos x="25" y="267"/>
                </a:cxn>
                <a:cxn ang="0">
                  <a:pos x="36" y="267"/>
                </a:cxn>
                <a:cxn ang="0">
                  <a:pos x="46" y="263"/>
                </a:cxn>
                <a:cxn ang="0">
                  <a:pos x="54" y="257"/>
                </a:cxn>
                <a:cxn ang="0">
                  <a:pos x="132" y="151"/>
                </a:cxn>
                <a:cxn ang="0">
                  <a:pos x="132" y="151"/>
                </a:cxn>
              </a:cxnLst>
              <a:rect l="0" t="0" r="r" b="b"/>
              <a:pathLst>
                <a:path w="216" h="268">
                  <a:moveTo>
                    <a:pt x="132" y="151"/>
                  </a:moveTo>
                  <a:lnTo>
                    <a:pt x="210" y="48"/>
                  </a:lnTo>
                  <a:lnTo>
                    <a:pt x="210" y="48"/>
                  </a:lnTo>
                  <a:lnTo>
                    <a:pt x="215" y="40"/>
                  </a:lnTo>
                  <a:lnTo>
                    <a:pt x="215" y="27"/>
                  </a:lnTo>
                  <a:lnTo>
                    <a:pt x="215" y="19"/>
                  </a:lnTo>
                  <a:lnTo>
                    <a:pt x="208" y="10"/>
                  </a:lnTo>
                  <a:lnTo>
                    <a:pt x="201" y="2"/>
                  </a:lnTo>
                  <a:lnTo>
                    <a:pt x="201" y="2"/>
                  </a:lnTo>
                  <a:lnTo>
                    <a:pt x="191" y="0"/>
                  </a:lnTo>
                  <a:lnTo>
                    <a:pt x="180" y="0"/>
                  </a:lnTo>
                  <a:lnTo>
                    <a:pt x="172" y="2"/>
                  </a:lnTo>
                  <a:lnTo>
                    <a:pt x="164" y="8"/>
                  </a:lnTo>
                  <a:lnTo>
                    <a:pt x="157" y="19"/>
                  </a:lnTo>
                  <a:lnTo>
                    <a:pt x="82" y="116"/>
                  </a:lnTo>
                  <a:lnTo>
                    <a:pt x="8" y="213"/>
                  </a:lnTo>
                  <a:lnTo>
                    <a:pt x="8" y="213"/>
                  </a:lnTo>
                  <a:lnTo>
                    <a:pt x="2" y="220"/>
                  </a:lnTo>
                  <a:lnTo>
                    <a:pt x="0" y="231"/>
                  </a:lnTo>
                  <a:lnTo>
                    <a:pt x="0" y="242"/>
                  </a:lnTo>
                  <a:lnTo>
                    <a:pt x="2" y="250"/>
                  </a:lnTo>
                  <a:lnTo>
                    <a:pt x="6" y="259"/>
                  </a:lnTo>
                  <a:lnTo>
                    <a:pt x="6" y="259"/>
                  </a:lnTo>
                  <a:lnTo>
                    <a:pt x="15" y="265"/>
                  </a:lnTo>
                  <a:lnTo>
                    <a:pt x="25" y="267"/>
                  </a:lnTo>
                  <a:lnTo>
                    <a:pt x="36" y="267"/>
                  </a:lnTo>
                  <a:lnTo>
                    <a:pt x="46" y="263"/>
                  </a:lnTo>
                  <a:lnTo>
                    <a:pt x="54" y="257"/>
                  </a:lnTo>
                  <a:lnTo>
                    <a:pt x="132" y="151"/>
                  </a:lnTo>
                  <a:lnTo>
                    <a:pt x="132" y="151"/>
                  </a:lnTo>
                </a:path>
              </a:pathLst>
            </a:custGeom>
            <a:solidFill>
              <a:srgbClr val="FFD80F"/>
            </a:solidFill>
            <a:ln w="9525" cap="rnd">
              <a:noFill/>
              <a:round/>
              <a:headEnd/>
              <a:tailEnd/>
            </a:ln>
            <a:effectLst/>
          </p:spPr>
          <p:txBody>
            <a:bodyPr/>
            <a:lstStyle/>
            <a:p>
              <a:pPr>
                <a:defRPr/>
              </a:pPr>
              <a:endParaRPr lang="en-US"/>
            </a:p>
          </p:txBody>
        </p:sp>
        <p:sp>
          <p:nvSpPr>
            <p:cNvPr id="10" name="Freeform 1034"/>
            <p:cNvSpPr>
              <a:spLocks/>
            </p:cNvSpPr>
            <p:nvPr/>
          </p:nvSpPr>
          <p:spPr bwMode="auto">
            <a:xfrm>
              <a:off x="1540" y="1067"/>
              <a:ext cx="216" cy="268"/>
            </a:xfrm>
            <a:custGeom>
              <a:avLst/>
              <a:gdLst/>
              <a:ahLst/>
              <a:cxnLst>
                <a:cxn ang="0">
                  <a:pos x="132" y="151"/>
                </a:cxn>
                <a:cxn ang="0">
                  <a:pos x="210" y="48"/>
                </a:cxn>
                <a:cxn ang="0">
                  <a:pos x="210" y="48"/>
                </a:cxn>
                <a:cxn ang="0">
                  <a:pos x="215" y="40"/>
                </a:cxn>
                <a:cxn ang="0">
                  <a:pos x="215" y="27"/>
                </a:cxn>
                <a:cxn ang="0">
                  <a:pos x="215" y="19"/>
                </a:cxn>
                <a:cxn ang="0">
                  <a:pos x="208" y="10"/>
                </a:cxn>
                <a:cxn ang="0">
                  <a:pos x="201" y="2"/>
                </a:cxn>
                <a:cxn ang="0">
                  <a:pos x="201" y="2"/>
                </a:cxn>
                <a:cxn ang="0">
                  <a:pos x="191" y="0"/>
                </a:cxn>
                <a:cxn ang="0">
                  <a:pos x="180" y="0"/>
                </a:cxn>
                <a:cxn ang="0">
                  <a:pos x="172" y="2"/>
                </a:cxn>
                <a:cxn ang="0">
                  <a:pos x="164" y="8"/>
                </a:cxn>
                <a:cxn ang="0">
                  <a:pos x="157" y="19"/>
                </a:cxn>
                <a:cxn ang="0">
                  <a:pos x="82" y="116"/>
                </a:cxn>
                <a:cxn ang="0">
                  <a:pos x="8" y="213"/>
                </a:cxn>
                <a:cxn ang="0">
                  <a:pos x="8" y="213"/>
                </a:cxn>
                <a:cxn ang="0">
                  <a:pos x="2" y="220"/>
                </a:cxn>
                <a:cxn ang="0">
                  <a:pos x="0" y="231"/>
                </a:cxn>
                <a:cxn ang="0">
                  <a:pos x="0" y="242"/>
                </a:cxn>
                <a:cxn ang="0">
                  <a:pos x="2" y="250"/>
                </a:cxn>
                <a:cxn ang="0">
                  <a:pos x="6" y="259"/>
                </a:cxn>
                <a:cxn ang="0">
                  <a:pos x="6" y="259"/>
                </a:cxn>
                <a:cxn ang="0">
                  <a:pos x="15" y="265"/>
                </a:cxn>
                <a:cxn ang="0">
                  <a:pos x="25" y="267"/>
                </a:cxn>
                <a:cxn ang="0">
                  <a:pos x="36" y="267"/>
                </a:cxn>
                <a:cxn ang="0">
                  <a:pos x="46" y="263"/>
                </a:cxn>
                <a:cxn ang="0">
                  <a:pos x="54" y="257"/>
                </a:cxn>
                <a:cxn ang="0">
                  <a:pos x="132" y="151"/>
                </a:cxn>
                <a:cxn ang="0">
                  <a:pos x="132" y="151"/>
                </a:cxn>
              </a:cxnLst>
              <a:rect l="0" t="0" r="r" b="b"/>
              <a:pathLst>
                <a:path w="216" h="268">
                  <a:moveTo>
                    <a:pt x="132" y="151"/>
                  </a:moveTo>
                  <a:lnTo>
                    <a:pt x="210" y="48"/>
                  </a:lnTo>
                  <a:lnTo>
                    <a:pt x="210" y="48"/>
                  </a:lnTo>
                  <a:lnTo>
                    <a:pt x="215" y="40"/>
                  </a:lnTo>
                  <a:lnTo>
                    <a:pt x="215" y="27"/>
                  </a:lnTo>
                  <a:lnTo>
                    <a:pt x="215" y="19"/>
                  </a:lnTo>
                  <a:lnTo>
                    <a:pt x="208" y="10"/>
                  </a:lnTo>
                  <a:lnTo>
                    <a:pt x="201" y="2"/>
                  </a:lnTo>
                  <a:lnTo>
                    <a:pt x="201" y="2"/>
                  </a:lnTo>
                  <a:lnTo>
                    <a:pt x="191" y="0"/>
                  </a:lnTo>
                  <a:lnTo>
                    <a:pt x="180" y="0"/>
                  </a:lnTo>
                  <a:lnTo>
                    <a:pt x="172" y="2"/>
                  </a:lnTo>
                  <a:lnTo>
                    <a:pt x="164" y="8"/>
                  </a:lnTo>
                  <a:lnTo>
                    <a:pt x="157" y="19"/>
                  </a:lnTo>
                  <a:lnTo>
                    <a:pt x="82" y="116"/>
                  </a:lnTo>
                  <a:lnTo>
                    <a:pt x="8" y="213"/>
                  </a:lnTo>
                  <a:lnTo>
                    <a:pt x="8" y="213"/>
                  </a:lnTo>
                  <a:lnTo>
                    <a:pt x="2" y="220"/>
                  </a:lnTo>
                  <a:lnTo>
                    <a:pt x="0" y="231"/>
                  </a:lnTo>
                  <a:lnTo>
                    <a:pt x="0" y="242"/>
                  </a:lnTo>
                  <a:lnTo>
                    <a:pt x="2" y="250"/>
                  </a:lnTo>
                  <a:lnTo>
                    <a:pt x="6" y="259"/>
                  </a:lnTo>
                  <a:lnTo>
                    <a:pt x="6" y="259"/>
                  </a:lnTo>
                  <a:lnTo>
                    <a:pt x="15" y="265"/>
                  </a:lnTo>
                  <a:lnTo>
                    <a:pt x="25" y="267"/>
                  </a:lnTo>
                  <a:lnTo>
                    <a:pt x="36" y="267"/>
                  </a:lnTo>
                  <a:lnTo>
                    <a:pt x="46" y="263"/>
                  </a:lnTo>
                  <a:lnTo>
                    <a:pt x="54" y="257"/>
                  </a:lnTo>
                  <a:lnTo>
                    <a:pt x="132" y="151"/>
                  </a:lnTo>
                  <a:lnTo>
                    <a:pt x="132" y="151"/>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1" name="Freeform 1035"/>
            <p:cNvSpPr>
              <a:spLocks/>
            </p:cNvSpPr>
            <p:nvPr/>
          </p:nvSpPr>
          <p:spPr bwMode="auto">
            <a:xfrm>
              <a:off x="1555" y="1081"/>
              <a:ext cx="217" cy="271"/>
            </a:xfrm>
            <a:custGeom>
              <a:avLst/>
              <a:gdLst/>
              <a:ahLst/>
              <a:cxnLst>
                <a:cxn ang="0">
                  <a:pos x="133" y="153"/>
                </a:cxn>
                <a:cxn ang="0">
                  <a:pos x="213" y="50"/>
                </a:cxn>
                <a:cxn ang="0">
                  <a:pos x="213" y="50"/>
                </a:cxn>
                <a:cxn ang="0">
                  <a:pos x="218" y="39"/>
                </a:cxn>
                <a:cxn ang="0">
                  <a:pos x="218" y="29"/>
                </a:cxn>
                <a:cxn ang="0">
                  <a:pos x="215" y="18"/>
                </a:cxn>
                <a:cxn ang="0">
                  <a:pos x="211" y="10"/>
                </a:cxn>
                <a:cxn ang="0">
                  <a:pos x="202" y="4"/>
                </a:cxn>
                <a:cxn ang="0">
                  <a:pos x="202" y="4"/>
                </a:cxn>
                <a:cxn ang="0">
                  <a:pos x="194" y="0"/>
                </a:cxn>
                <a:cxn ang="0">
                  <a:pos x="183" y="0"/>
                </a:cxn>
                <a:cxn ang="0">
                  <a:pos x="175" y="4"/>
                </a:cxn>
                <a:cxn ang="0">
                  <a:pos x="167" y="10"/>
                </a:cxn>
                <a:cxn ang="0">
                  <a:pos x="160" y="18"/>
                </a:cxn>
                <a:cxn ang="0">
                  <a:pos x="84" y="115"/>
                </a:cxn>
                <a:cxn ang="0">
                  <a:pos x="11" y="214"/>
                </a:cxn>
                <a:cxn ang="0">
                  <a:pos x="11" y="214"/>
                </a:cxn>
                <a:cxn ang="0">
                  <a:pos x="4" y="223"/>
                </a:cxn>
                <a:cxn ang="0">
                  <a:pos x="0" y="232"/>
                </a:cxn>
                <a:cxn ang="0">
                  <a:pos x="0" y="241"/>
                </a:cxn>
                <a:cxn ang="0">
                  <a:pos x="4" y="252"/>
                </a:cxn>
                <a:cxn ang="0">
                  <a:pos x="8" y="260"/>
                </a:cxn>
                <a:cxn ang="0">
                  <a:pos x="8" y="260"/>
                </a:cxn>
                <a:cxn ang="0">
                  <a:pos x="17" y="267"/>
                </a:cxn>
                <a:cxn ang="0">
                  <a:pos x="27" y="267"/>
                </a:cxn>
                <a:cxn ang="0">
                  <a:pos x="38" y="267"/>
                </a:cxn>
                <a:cxn ang="0">
                  <a:pos x="46" y="262"/>
                </a:cxn>
                <a:cxn ang="0">
                  <a:pos x="57" y="256"/>
                </a:cxn>
                <a:cxn ang="0">
                  <a:pos x="133" y="153"/>
                </a:cxn>
                <a:cxn ang="0">
                  <a:pos x="133" y="153"/>
                </a:cxn>
              </a:cxnLst>
              <a:rect l="0" t="0" r="r" b="b"/>
              <a:pathLst>
                <a:path w="219" h="268">
                  <a:moveTo>
                    <a:pt x="133" y="153"/>
                  </a:moveTo>
                  <a:lnTo>
                    <a:pt x="213" y="50"/>
                  </a:lnTo>
                  <a:lnTo>
                    <a:pt x="213" y="50"/>
                  </a:lnTo>
                  <a:lnTo>
                    <a:pt x="218" y="39"/>
                  </a:lnTo>
                  <a:lnTo>
                    <a:pt x="218" y="29"/>
                  </a:lnTo>
                  <a:lnTo>
                    <a:pt x="215" y="18"/>
                  </a:lnTo>
                  <a:lnTo>
                    <a:pt x="211" y="10"/>
                  </a:lnTo>
                  <a:lnTo>
                    <a:pt x="202" y="4"/>
                  </a:lnTo>
                  <a:lnTo>
                    <a:pt x="202" y="4"/>
                  </a:lnTo>
                  <a:lnTo>
                    <a:pt x="194" y="0"/>
                  </a:lnTo>
                  <a:lnTo>
                    <a:pt x="183" y="0"/>
                  </a:lnTo>
                  <a:lnTo>
                    <a:pt x="175" y="4"/>
                  </a:lnTo>
                  <a:lnTo>
                    <a:pt x="167" y="10"/>
                  </a:lnTo>
                  <a:lnTo>
                    <a:pt x="160" y="18"/>
                  </a:lnTo>
                  <a:lnTo>
                    <a:pt x="84" y="115"/>
                  </a:lnTo>
                  <a:lnTo>
                    <a:pt x="11" y="214"/>
                  </a:lnTo>
                  <a:lnTo>
                    <a:pt x="11" y="214"/>
                  </a:lnTo>
                  <a:lnTo>
                    <a:pt x="4" y="223"/>
                  </a:lnTo>
                  <a:lnTo>
                    <a:pt x="0" y="232"/>
                  </a:lnTo>
                  <a:lnTo>
                    <a:pt x="0" y="241"/>
                  </a:lnTo>
                  <a:lnTo>
                    <a:pt x="4" y="252"/>
                  </a:lnTo>
                  <a:lnTo>
                    <a:pt x="8" y="260"/>
                  </a:lnTo>
                  <a:lnTo>
                    <a:pt x="8" y="260"/>
                  </a:lnTo>
                  <a:lnTo>
                    <a:pt x="17" y="267"/>
                  </a:lnTo>
                  <a:lnTo>
                    <a:pt x="27" y="267"/>
                  </a:lnTo>
                  <a:lnTo>
                    <a:pt x="38" y="267"/>
                  </a:lnTo>
                  <a:lnTo>
                    <a:pt x="46" y="262"/>
                  </a:lnTo>
                  <a:lnTo>
                    <a:pt x="57" y="256"/>
                  </a:lnTo>
                  <a:lnTo>
                    <a:pt x="133" y="153"/>
                  </a:lnTo>
                  <a:lnTo>
                    <a:pt x="133" y="153"/>
                  </a:lnTo>
                </a:path>
              </a:pathLst>
            </a:custGeom>
            <a:solidFill>
              <a:srgbClr val="FFD80F"/>
            </a:solidFill>
            <a:ln w="9525" cap="rnd">
              <a:noFill/>
              <a:round/>
              <a:headEnd/>
              <a:tailEnd/>
            </a:ln>
            <a:effectLst/>
          </p:spPr>
          <p:txBody>
            <a:bodyPr/>
            <a:lstStyle/>
            <a:p>
              <a:pPr>
                <a:defRPr/>
              </a:pPr>
              <a:endParaRPr lang="en-US"/>
            </a:p>
          </p:txBody>
        </p:sp>
        <p:sp>
          <p:nvSpPr>
            <p:cNvPr id="12" name="Freeform 1036"/>
            <p:cNvSpPr>
              <a:spLocks/>
            </p:cNvSpPr>
            <p:nvPr/>
          </p:nvSpPr>
          <p:spPr bwMode="auto">
            <a:xfrm>
              <a:off x="1555" y="1081"/>
              <a:ext cx="217" cy="271"/>
            </a:xfrm>
            <a:custGeom>
              <a:avLst/>
              <a:gdLst/>
              <a:ahLst/>
              <a:cxnLst>
                <a:cxn ang="0">
                  <a:pos x="133" y="153"/>
                </a:cxn>
                <a:cxn ang="0">
                  <a:pos x="213" y="50"/>
                </a:cxn>
                <a:cxn ang="0">
                  <a:pos x="213" y="50"/>
                </a:cxn>
                <a:cxn ang="0">
                  <a:pos x="218" y="39"/>
                </a:cxn>
                <a:cxn ang="0">
                  <a:pos x="218" y="29"/>
                </a:cxn>
                <a:cxn ang="0">
                  <a:pos x="215" y="18"/>
                </a:cxn>
                <a:cxn ang="0">
                  <a:pos x="211" y="10"/>
                </a:cxn>
                <a:cxn ang="0">
                  <a:pos x="202" y="4"/>
                </a:cxn>
                <a:cxn ang="0">
                  <a:pos x="202" y="4"/>
                </a:cxn>
                <a:cxn ang="0">
                  <a:pos x="194" y="0"/>
                </a:cxn>
                <a:cxn ang="0">
                  <a:pos x="183" y="0"/>
                </a:cxn>
                <a:cxn ang="0">
                  <a:pos x="175" y="4"/>
                </a:cxn>
                <a:cxn ang="0">
                  <a:pos x="167" y="10"/>
                </a:cxn>
                <a:cxn ang="0">
                  <a:pos x="160" y="18"/>
                </a:cxn>
                <a:cxn ang="0">
                  <a:pos x="84" y="115"/>
                </a:cxn>
                <a:cxn ang="0">
                  <a:pos x="11" y="214"/>
                </a:cxn>
                <a:cxn ang="0">
                  <a:pos x="11" y="214"/>
                </a:cxn>
                <a:cxn ang="0">
                  <a:pos x="4" y="223"/>
                </a:cxn>
                <a:cxn ang="0">
                  <a:pos x="0" y="232"/>
                </a:cxn>
                <a:cxn ang="0">
                  <a:pos x="0" y="241"/>
                </a:cxn>
                <a:cxn ang="0">
                  <a:pos x="4" y="252"/>
                </a:cxn>
                <a:cxn ang="0">
                  <a:pos x="8" y="260"/>
                </a:cxn>
                <a:cxn ang="0">
                  <a:pos x="8" y="260"/>
                </a:cxn>
                <a:cxn ang="0">
                  <a:pos x="17" y="267"/>
                </a:cxn>
                <a:cxn ang="0">
                  <a:pos x="27" y="267"/>
                </a:cxn>
                <a:cxn ang="0">
                  <a:pos x="38" y="267"/>
                </a:cxn>
                <a:cxn ang="0">
                  <a:pos x="46" y="262"/>
                </a:cxn>
                <a:cxn ang="0">
                  <a:pos x="57" y="256"/>
                </a:cxn>
                <a:cxn ang="0">
                  <a:pos x="133" y="153"/>
                </a:cxn>
                <a:cxn ang="0">
                  <a:pos x="133" y="153"/>
                </a:cxn>
              </a:cxnLst>
              <a:rect l="0" t="0" r="r" b="b"/>
              <a:pathLst>
                <a:path w="219" h="268">
                  <a:moveTo>
                    <a:pt x="133" y="153"/>
                  </a:moveTo>
                  <a:lnTo>
                    <a:pt x="213" y="50"/>
                  </a:lnTo>
                  <a:lnTo>
                    <a:pt x="213" y="50"/>
                  </a:lnTo>
                  <a:lnTo>
                    <a:pt x="218" y="39"/>
                  </a:lnTo>
                  <a:lnTo>
                    <a:pt x="218" y="29"/>
                  </a:lnTo>
                  <a:lnTo>
                    <a:pt x="215" y="18"/>
                  </a:lnTo>
                  <a:lnTo>
                    <a:pt x="211" y="10"/>
                  </a:lnTo>
                  <a:lnTo>
                    <a:pt x="202" y="4"/>
                  </a:lnTo>
                  <a:lnTo>
                    <a:pt x="202" y="4"/>
                  </a:lnTo>
                  <a:lnTo>
                    <a:pt x="194" y="0"/>
                  </a:lnTo>
                  <a:lnTo>
                    <a:pt x="183" y="0"/>
                  </a:lnTo>
                  <a:lnTo>
                    <a:pt x="175" y="4"/>
                  </a:lnTo>
                  <a:lnTo>
                    <a:pt x="167" y="10"/>
                  </a:lnTo>
                  <a:lnTo>
                    <a:pt x="160" y="18"/>
                  </a:lnTo>
                  <a:lnTo>
                    <a:pt x="84" y="115"/>
                  </a:lnTo>
                  <a:lnTo>
                    <a:pt x="11" y="214"/>
                  </a:lnTo>
                  <a:lnTo>
                    <a:pt x="11" y="214"/>
                  </a:lnTo>
                  <a:lnTo>
                    <a:pt x="4" y="223"/>
                  </a:lnTo>
                  <a:lnTo>
                    <a:pt x="0" y="232"/>
                  </a:lnTo>
                  <a:lnTo>
                    <a:pt x="0" y="241"/>
                  </a:lnTo>
                  <a:lnTo>
                    <a:pt x="4" y="252"/>
                  </a:lnTo>
                  <a:lnTo>
                    <a:pt x="8" y="260"/>
                  </a:lnTo>
                  <a:lnTo>
                    <a:pt x="8" y="260"/>
                  </a:lnTo>
                  <a:lnTo>
                    <a:pt x="17" y="267"/>
                  </a:lnTo>
                  <a:lnTo>
                    <a:pt x="27" y="267"/>
                  </a:lnTo>
                  <a:lnTo>
                    <a:pt x="38" y="267"/>
                  </a:lnTo>
                  <a:lnTo>
                    <a:pt x="46" y="262"/>
                  </a:lnTo>
                  <a:lnTo>
                    <a:pt x="57" y="256"/>
                  </a:lnTo>
                  <a:lnTo>
                    <a:pt x="133" y="153"/>
                  </a:lnTo>
                  <a:lnTo>
                    <a:pt x="133" y="153"/>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3" name="Freeform 1037"/>
            <p:cNvSpPr>
              <a:spLocks/>
            </p:cNvSpPr>
            <p:nvPr/>
          </p:nvSpPr>
          <p:spPr bwMode="auto">
            <a:xfrm>
              <a:off x="1635" y="1137"/>
              <a:ext cx="218" cy="271"/>
            </a:xfrm>
            <a:custGeom>
              <a:avLst/>
              <a:gdLst/>
              <a:ahLst/>
              <a:cxnLst>
                <a:cxn ang="0">
                  <a:pos x="133" y="152"/>
                </a:cxn>
                <a:cxn ang="0">
                  <a:pos x="213" y="48"/>
                </a:cxn>
                <a:cxn ang="0">
                  <a:pos x="213" y="48"/>
                </a:cxn>
                <a:cxn ang="0">
                  <a:pos x="218" y="38"/>
                </a:cxn>
                <a:cxn ang="0">
                  <a:pos x="218" y="27"/>
                </a:cxn>
                <a:cxn ang="0">
                  <a:pos x="215" y="17"/>
                </a:cxn>
                <a:cxn ang="0">
                  <a:pos x="211" y="8"/>
                </a:cxn>
                <a:cxn ang="0">
                  <a:pos x="202" y="2"/>
                </a:cxn>
                <a:cxn ang="0">
                  <a:pos x="202" y="2"/>
                </a:cxn>
                <a:cxn ang="0">
                  <a:pos x="194" y="0"/>
                </a:cxn>
                <a:cxn ang="0">
                  <a:pos x="183" y="0"/>
                </a:cxn>
                <a:cxn ang="0">
                  <a:pos x="175" y="2"/>
                </a:cxn>
                <a:cxn ang="0">
                  <a:pos x="167" y="8"/>
                </a:cxn>
                <a:cxn ang="0">
                  <a:pos x="158" y="17"/>
                </a:cxn>
                <a:cxn ang="0">
                  <a:pos x="84" y="114"/>
                </a:cxn>
                <a:cxn ang="0">
                  <a:pos x="11" y="213"/>
                </a:cxn>
                <a:cxn ang="0">
                  <a:pos x="11" y="213"/>
                </a:cxn>
                <a:cxn ang="0">
                  <a:pos x="4" y="221"/>
                </a:cxn>
                <a:cxn ang="0">
                  <a:pos x="0" y="232"/>
                </a:cxn>
                <a:cxn ang="0">
                  <a:pos x="0" y="243"/>
                </a:cxn>
                <a:cxn ang="0">
                  <a:pos x="2" y="251"/>
                </a:cxn>
                <a:cxn ang="0">
                  <a:pos x="8" y="260"/>
                </a:cxn>
                <a:cxn ang="0">
                  <a:pos x="8" y="260"/>
                </a:cxn>
                <a:cxn ang="0">
                  <a:pos x="17" y="266"/>
                </a:cxn>
                <a:cxn ang="0">
                  <a:pos x="25" y="268"/>
                </a:cxn>
                <a:cxn ang="0">
                  <a:pos x="36" y="266"/>
                </a:cxn>
                <a:cxn ang="0">
                  <a:pos x="47" y="264"/>
                </a:cxn>
                <a:cxn ang="0">
                  <a:pos x="55" y="255"/>
                </a:cxn>
                <a:cxn ang="0">
                  <a:pos x="133" y="152"/>
                </a:cxn>
                <a:cxn ang="0">
                  <a:pos x="133" y="152"/>
                </a:cxn>
              </a:cxnLst>
              <a:rect l="0" t="0" r="r" b="b"/>
              <a:pathLst>
                <a:path w="219" h="269">
                  <a:moveTo>
                    <a:pt x="133" y="152"/>
                  </a:moveTo>
                  <a:lnTo>
                    <a:pt x="213" y="48"/>
                  </a:lnTo>
                  <a:lnTo>
                    <a:pt x="213" y="48"/>
                  </a:lnTo>
                  <a:lnTo>
                    <a:pt x="218" y="38"/>
                  </a:lnTo>
                  <a:lnTo>
                    <a:pt x="218" y="27"/>
                  </a:lnTo>
                  <a:lnTo>
                    <a:pt x="215" y="17"/>
                  </a:lnTo>
                  <a:lnTo>
                    <a:pt x="211" y="8"/>
                  </a:lnTo>
                  <a:lnTo>
                    <a:pt x="202" y="2"/>
                  </a:lnTo>
                  <a:lnTo>
                    <a:pt x="202" y="2"/>
                  </a:lnTo>
                  <a:lnTo>
                    <a:pt x="194" y="0"/>
                  </a:lnTo>
                  <a:lnTo>
                    <a:pt x="183" y="0"/>
                  </a:lnTo>
                  <a:lnTo>
                    <a:pt x="175" y="2"/>
                  </a:lnTo>
                  <a:lnTo>
                    <a:pt x="167" y="8"/>
                  </a:lnTo>
                  <a:lnTo>
                    <a:pt x="158" y="17"/>
                  </a:lnTo>
                  <a:lnTo>
                    <a:pt x="84" y="114"/>
                  </a:lnTo>
                  <a:lnTo>
                    <a:pt x="11" y="213"/>
                  </a:lnTo>
                  <a:lnTo>
                    <a:pt x="11" y="213"/>
                  </a:lnTo>
                  <a:lnTo>
                    <a:pt x="4" y="221"/>
                  </a:lnTo>
                  <a:lnTo>
                    <a:pt x="0" y="232"/>
                  </a:lnTo>
                  <a:lnTo>
                    <a:pt x="0" y="243"/>
                  </a:lnTo>
                  <a:lnTo>
                    <a:pt x="2" y="251"/>
                  </a:lnTo>
                  <a:lnTo>
                    <a:pt x="8" y="260"/>
                  </a:lnTo>
                  <a:lnTo>
                    <a:pt x="8" y="260"/>
                  </a:lnTo>
                  <a:lnTo>
                    <a:pt x="17" y="266"/>
                  </a:lnTo>
                  <a:lnTo>
                    <a:pt x="25" y="268"/>
                  </a:lnTo>
                  <a:lnTo>
                    <a:pt x="36" y="266"/>
                  </a:lnTo>
                  <a:lnTo>
                    <a:pt x="47" y="264"/>
                  </a:lnTo>
                  <a:lnTo>
                    <a:pt x="55" y="255"/>
                  </a:lnTo>
                  <a:lnTo>
                    <a:pt x="133" y="152"/>
                  </a:lnTo>
                  <a:lnTo>
                    <a:pt x="133" y="152"/>
                  </a:lnTo>
                </a:path>
              </a:pathLst>
            </a:custGeom>
            <a:solidFill>
              <a:srgbClr val="FFD80F"/>
            </a:solidFill>
            <a:ln w="9525" cap="rnd">
              <a:noFill/>
              <a:round/>
              <a:headEnd/>
              <a:tailEnd/>
            </a:ln>
            <a:effectLst/>
          </p:spPr>
          <p:txBody>
            <a:bodyPr/>
            <a:lstStyle/>
            <a:p>
              <a:pPr>
                <a:defRPr/>
              </a:pPr>
              <a:endParaRPr lang="en-US"/>
            </a:p>
          </p:txBody>
        </p:sp>
        <p:sp>
          <p:nvSpPr>
            <p:cNvPr id="14" name="Freeform 1038"/>
            <p:cNvSpPr>
              <a:spLocks/>
            </p:cNvSpPr>
            <p:nvPr/>
          </p:nvSpPr>
          <p:spPr bwMode="auto">
            <a:xfrm>
              <a:off x="1635" y="1137"/>
              <a:ext cx="218" cy="271"/>
            </a:xfrm>
            <a:custGeom>
              <a:avLst/>
              <a:gdLst/>
              <a:ahLst/>
              <a:cxnLst>
                <a:cxn ang="0">
                  <a:pos x="133" y="152"/>
                </a:cxn>
                <a:cxn ang="0">
                  <a:pos x="213" y="48"/>
                </a:cxn>
                <a:cxn ang="0">
                  <a:pos x="213" y="48"/>
                </a:cxn>
                <a:cxn ang="0">
                  <a:pos x="218" y="38"/>
                </a:cxn>
                <a:cxn ang="0">
                  <a:pos x="218" y="27"/>
                </a:cxn>
                <a:cxn ang="0">
                  <a:pos x="215" y="17"/>
                </a:cxn>
                <a:cxn ang="0">
                  <a:pos x="211" y="8"/>
                </a:cxn>
                <a:cxn ang="0">
                  <a:pos x="202" y="2"/>
                </a:cxn>
                <a:cxn ang="0">
                  <a:pos x="202" y="2"/>
                </a:cxn>
                <a:cxn ang="0">
                  <a:pos x="194" y="0"/>
                </a:cxn>
                <a:cxn ang="0">
                  <a:pos x="183" y="0"/>
                </a:cxn>
                <a:cxn ang="0">
                  <a:pos x="175" y="2"/>
                </a:cxn>
                <a:cxn ang="0">
                  <a:pos x="167" y="8"/>
                </a:cxn>
                <a:cxn ang="0">
                  <a:pos x="158" y="17"/>
                </a:cxn>
                <a:cxn ang="0">
                  <a:pos x="84" y="114"/>
                </a:cxn>
                <a:cxn ang="0">
                  <a:pos x="11" y="213"/>
                </a:cxn>
                <a:cxn ang="0">
                  <a:pos x="11" y="213"/>
                </a:cxn>
                <a:cxn ang="0">
                  <a:pos x="4" y="221"/>
                </a:cxn>
                <a:cxn ang="0">
                  <a:pos x="0" y="232"/>
                </a:cxn>
                <a:cxn ang="0">
                  <a:pos x="0" y="243"/>
                </a:cxn>
                <a:cxn ang="0">
                  <a:pos x="2" y="251"/>
                </a:cxn>
                <a:cxn ang="0">
                  <a:pos x="8" y="260"/>
                </a:cxn>
                <a:cxn ang="0">
                  <a:pos x="8" y="260"/>
                </a:cxn>
                <a:cxn ang="0">
                  <a:pos x="17" y="266"/>
                </a:cxn>
                <a:cxn ang="0">
                  <a:pos x="25" y="268"/>
                </a:cxn>
                <a:cxn ang="0">
                  <a:pos x="36" y="266"/>
                </a:cxn>
                <a:cxn ang="0">
                  <a:pos x="47" y="264"/>
                </a:cxn>
                <a:cxn ang="0">
                  <a:pos x="55" y="255"/>
                </a:cxn>
                <a:cxn ang="0">
                  <a:pos x="133" y="152"/>
                </a:cxn>
                <a:cxn ang="0">
                  <a:pos x="133" y="152"/>
                </a:cxn>
              </a:cxnLst>
              <a:rect l="0" t="0" r="r" b="b"/>
              <a:pathLst>
                <a:path w="219" h="269">
                  <a:moveTo>
                    <a:pt x="133" y="152"/>
                  </a:moveTo>
                  <a:lnTo>
                    <a:pt x="213" y="48"/>
                  </a:lnTo>
                  <a:lnTo>
                    <a:pt x="213" y="48"/>
                  </a:lnTo>
                  <a:lnTo>
                    <a:pt x="218" y="38"/>
                  </a:lnTo>
                  <a:lnTo>
                    <a:pt x="218" y="27"/>
                  </a:lnTo>
                  <a:lnTo>
                    <a:pt x="215" y="17"/>
                  </a:lnTo>
                  <a:lnTo>
                    <a:pt x="211" y="8"/>
                  </a:lnTo>
                  <a:lnTo>
                    <a:pt x="202" y="2"/>
                  </a:lnTo>
                  <a:lnTo>
                    <a:pt x="202" y="2"/>
                  </a:lnTo>
                  <a:lnTo>
                    <a:pt x="194" y="0"/>
                  </a:lnTo>
                  <a:lnTo>
                    <a:pt x="183" y="0"/>
                  </a:lnTo>
                  <a:lnTo>
                    <a:pt x="175" y="2"/>
                  </a:lnTo>
                  <a:lnTo>
                    <a:pt x="167" y="8"/>
                  </a:lnTo>
                  <a:lnTo>
                    <a:pt x="158" y="17"/>
                  </a:lnTo>
                  <a:lnTo>
                    <a:pt x="84" y="114"/>
                  </a:lnTo>
                  <a:lnTo>
                    <a:pt x="11" y="213"/>
                  </a:lnTo>
                  <a:lnTo>
                    <a:pt x="11" y="213"/>
                  </a:lnTo>
                  <a:lnTo>
                    <a:pt x="4" y="221"/>
                  </a:lnTo>
                  <a:lnTo>
                    <a:pt x="0" y="232"/>
                  </a:lnTo>
                  <a:lnTo>
                    <a:pt x="0" y="243"/>
                  </a:lnTo>
                  <a:lnTo>
                    <a:pt x="2" y="251"/>
                  </a:lnTo>
                  <a:lnTo>
                    <a:pt x="8" y="260"/>
                  </a:lnTo>
                  <a:lnTo>
                    <a:pt x="8" y="260"/>
                  </a:lnTo>
                  <a:lnTo>
                    <a:pt x="17" y="266"/>
                  </a:lnTo>
                  <a:lnTo>
                    <a:pt x="25" y="268"/>
                  </a:lnTo>
                  <a:lnTo>
                    <a:pt x="36" y="266"/>
                  </a:lnTo>
                  <a:lnTo>
                    <a:pt x="47" y="264"/>
                  </a:lnTo>
                  <a:lnTo>
                    <a:pt x="55" y="255"/>
                  </a:lnTo>
                  <a:lnTo>
                    <a:pt x="133" y="152"/>
                  </a:lnTo>
                  <a:lnTo>
                    <a:pt x="133" y="152"/>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5" name="Freeform 1039"/>
            <p:cNvSpPr>
              <a:spLocks/>
            </p:cNvSpPr>
            <p:nvPr/>
          </p:nvSpPr>
          <p:spPr bwMode="auto">
            <a:xfrm>
              <a:off x="1684" y="1176"/>
              <a:ext cx="217" cy="269"/>
            </a:xfrm>
            <a:custGeom>
              <a:avLst/>
              <a:gdLst/>
              <a:ahLst/>
              <a:cxnLst>
                <a:cxn ang="0">
                  <a:pos x="133" y="151"/>
                </a:cxn>
                <a:cxn ang="0">
                  <a:pos x="213" y="48"/>
                </a:cxn>
                <a:cxn ang="0">
                  <a:pos x="213" y="48"/>
                </a:cxn>
                <a:cxn ang="0">
                  <a:pos x="218" y="37"/>
                </a:cxn>
                <a:cxn ang="0">
                  <a:pos x="218" y="27"/>
                </a:cxn>
                <a:cxn ang="0">
                  <a:pos x="215" y="16"/>
                </a:cxn>
                <a:cxn ang="0">
                  <a:pos x="211" y="8"/>
                </a:cxn>
                <a:cxn ang="0">
                  <a:pos x="202" y="2"/>
                </a:cxn>
                <a:cxn ang="0">
                  <a:pos x="202" y="2"/>
                </a:cxn>
                <a:cxn ang="0">
                  <a:pos x="194" y="0"/>
                </a:cxn>
                <a:cxn ang="0">
                  <a:pos x="183" y="0"/>
                </a:cxn>
                <a:cxn ang="0">
                  <a:pos x="173" y="2"/>
                </a:cxn>
                <a:cxn ang="0">
                  <a:pos x="165" y="8"/>
                </a:cxn>
                <a:cxn ang="0">
                  <a:pos x="158" y="16"/>
                </a:cxn>
                <a:cxn ang="0">
                  <a:pos x="84" y="115"/>
                </a:cxn>
                <a:cxn ang="0">
                  <a:pos x="11" y="212"/>
                </a:cxn>
                <a:cxn ang="0">
                  <a:pos x="11" y="212"/>
                </a:cxn>
                <a:cxn ang="0">
                  <a:pos x="4" y="220"/>
                </a:cxn>
                <a:cxn ang="0">
                  <a:pos x="0" y="230"/>
                </a:cxn>
                <a:cxn ang="0">
                  <a:pos x="0" y="241"/>
                </a:cxn>
                <a:cxn ang="0">
                  <a:pos x="2" y="250"/>
                </a:cxn>
                <a:cxn ang="0">
                  <a:pos x="8" y="258"/>
                </a:cxn>
                <a:cxn ang="0">
                  <a:pos x="8" y="258"/>
                </a:cxn>
                <a:cxn ang="0">
                  <a:pos x="17" y="264"/>
                </a:cxn>
                <a:cxn ang="0">
                  <a:pos x="25" y="267"/>
                </a:cxn>
                <a:cxn ang="0">
                  <a:pos x="36" y="267"/>
                </a:cxn>
                <a:cxn ang="0">
                  <a:pos x="47" y="262"/>
                </a:cxn>
                <a:cxn ang="0">
                  <a:pos x="55" y="256"/>
                </a:cxn>
                <a:cxn ang="0">
                  <a:pos x="133" y="151"/>
                </a:cxn>
                <a:cxn ang="0">
                  <a:pos x="133" y="151"/>
                </a:cxn>
              </a:cxnLst>
              <a:rect l="0" t="0" r="r" b="b"/>
              <a:pathLst>
                <a:path w="219" h="268">
                  <a:moveTo>
                    <a:pt x="133" y="151"/>
                  </a:moveTo>
                  <a:lnTo>
                    <a:pt x="213" y="48"/>
                  </a:lnTo>
                  <a:lnTo>
                    <a:pt x="213" y="48"/>
                  </a:lnTo>
                  <a:lnTo>
                    <a:pt x="218" y="37"/>
                  </a:lnTo>
                  <a:lnTo>
                    <a:pt x="218" y="27"/>
                  </a:lnTo>
                  <a:lnTo>
                    <a:pt x="215" y="16"/>
                  </a:lnTo>
                  <a:lnTo>
                    <a:pt x="211" y="8"/>
                  </a:lnTo>
                  <a:lnTo>
                    <a:pt x="202" y="2"/>
                  </a:lnTo>
                  <a:lnTo>
                    <a:pt x="202" y="2"/>
                  </a:lnTo>
                  <a:lnTo>
                    <a:pt x="194" y="0"/>
                  </a:lnTo>
                  <a:lnTo>
                    <a:pt x="183" y="0"/>
                  </a:lnTo>
                  <a:lnTo>
                    <a:pt x="173" y="2"/>
                  </a:lnTo>
                  <a:lnTo>
                    <a:pt x="165" y="8"/>
                  </a:lnTo>
                  <a:lnTo>
                    <a:pt x="158" y="16"/>
                  </a:lnTo>
                  <a:lnTo>
                    <a:pt x="84" y="115"/>
                  </a:lnTo>
                  <a:lnTo>
                    <a:pt x="11" y="212"/>
                  </a:lnTo>
                  <a:lnTo>
                    <a:pt x="11" y="212"/>
                  </a:lnTo>
                  <a:lnTo>
                    <a:pt x="4" y="220"/>
                  </a:lnTo>
                  <a:lnTo>
                    <a:pt x="0" y="230"/>
                  </a:lnTo>
                  <a:lnTo>
                    <a:pt x="0" y="241"/>
                  </a:lnTo>
                  <a:lnTo>
                    <a:pt x="2" y="250"/>
                  </a:lnTo>
                  <a:lnTo>
                    <a:pt x="8" y="258"/>
                  </a:lnTo>
                  <a:lnTo>
                    <a:pt x="8" y="258"/>
                  </a:lnTo>
                  <a:lnTo>
                    <a:pt x="17" y="264"/>
                  </a:lnTo>
                  <a:lnTo>
                    <a:pt x="25" y="267"/>
                  </a:lnTo>
                  <a:lnTo>
                    <a:pt x="36" y="267"/>
                  </a:lnTo>
                  <a:lnTo>
                    <a:pt x="47" y="262"/>
                  </a:lnTo>
                  <a:lnTo>
                    <a:pt x="55" y="256"/>
                  </a:lnTo>
                  <a:lnTo>
                    <a:pt x="133" y="151"/>
                  </a:lnTo>
                  <a:lnTo>
                    <a:pt x="133" y="151"/>
                  </a:lnTo>
                </a:path>
              </a:pathLst>
            </a:custGeom>
            <a:solidFill>
              <a:srgbClr val="FFD80F"/>
            </a:solidFill>
            <a:ln w="9525" cap="rnd">
              <a:noFill/>
              <a:round/>
              <a:headEnd/>
              <a:tailEnd/>
            </a:ln>
            <a:effectLst/>
          </p:spPr>
          <p:txBody>
            <a:bodyPr/>
            <a:lstStyle/>
            <a:p>
              <a:pPr>
                <a:defRPr/>
              </a:pPr>
              <a:endParaRPr lang="en-US"/>
            </a:p>
          </p:txBody>
        </p:sp>
        <p:sp>
          <p:nvSpPr>
            <p:cNvPr id="16" name="Freeform 1040"/>
            <p:cNvSpPr>
              <a:spLocks/>
            </p:cNvSpPr>
            <p:nvPr/>
          </p:nvSpPr>
          <p:spPr bwMode="auto">
            <a:xfrm>
              <a:off x="1684" y="1176"/>
              <a:ext cx="217" cy="269"/>
            </a:xfrm>
            <a:custGeom>
              <a:avLst/>
              <a:gdLst/>
              <a:ahLst/>
              <a:cxnLst>
                <a:cxn ang="0">
                  <a:pos x="133" y="151"/>
                </a:cxn>
                <a:cxn ang="0">
                  <a:pos x="213" y="48"/>
                </a:cxn>
                <a:cxn ang="0">
                  <a:pos x="213" y="48"/>
                </a:cxn>
                <a:cxn ang="0">
                  <a:pos x="218" y="37"/>
                </a:cxn>
                <a:cxn ang="0">
                  <a:pos x="218" y="27"/>
                </a:cxn>
                <a:cxn ang="0">
                  <a:pos x="215" y="16"/>
                </a:cxn>
                <a:cxn ang="0">
                  <a:pos x="211" y="8"/>
                </a:cxn>
                <a:cxn ang="0">
                  <a:pos x="202" y="2"/>
                </a:cxn>
                <a:cxn ang="0">
                  <a:pos x="202" y="2"/>
                </a:cxn>
                <a:cxn ang="0">
                  <a:pos x="194" y="0"/>
                </a:cxn>
                <a:cxn ang="0">
                  <a:pos x="183" y="0"/>
                </a:cxn>
                <a:cxn ang="0">
                  <a:pos x="173" y="2"/>
                </a:cxn>
                <a:cxn ang="0">
                  <a:pos x="165" y="8"/>
                </a:cxn>
                <a:cxn ang="0">
                  <a:pos x="158" y="16"/>
                </a:cxn>
                <a:cxn ang="0">
                  <a:pos x="84" y="115"/>
                </a:cxn>
                <a:cxn ang="0">
                  <a:pos x="11" y="212"/>
                </a:cxn>
                <a:cxn ang="0">
                  <a:pos x="11" y="212"/>
                </a:cxn>
                <a:cxn ang="0">
                  <a:pos x="4" y="220"/>
                </a:cxn>
                <a:cxn ang="0">
                  <a:pos x="0" y="230"/>
                </a:cxn>
                <a:cxn ang="0">
                  <a:pos x="0" y="241"/>
                </a:cxn>
                <a:cxn ang="0">
                  <a:pos x="2" y="250"/>
                </a:cxn>
                <a:cxn ang="0">
                  <a:pos x="8" y="258"/>
                </a:cxn>
                <a:cxn ang="0">
                  <a:pos x="8" y="258"/>
                </a:cxn>
                <a:cxn ang="0">
                  <a:pos x="17" y="264"/>
                </a:cxn>
                <a:cxn ang="0">
                  <a:pos x="25" y="267"/>
                </a:cxn>
                <a:cxn ang="0">
                  <a:pos x="36" y="267"/>
                </a:cxn>
                <a:cxn ang="0">
                  <a:pos x="47" y="262"/>
                </a:cxn>
                <a:cxn ang="0">
                  <a:pos x="55" y="256"/>
                </a:cxn>
                <a:cxn ang="0">
                  <a:pos x="133" y="151"/>
                </a:cxn>
                <a:cxn ang="0">
                  <a:pos x="133" y="151"/>
                </a:cxn>
              </a:cxnLst>
              <a:rect l="0" t="0" r="r" b="b"/>
              <a:pathLst>
                <a:path w="219" h="268">
                  <a:moveTo>
                    <a:pt x="133" y="151"/>
                  </a:moveTo>
                  <a:lnTo>
                    <a:pt x="213" y="48"/>
                  </a:lnTo>
                  <a:lnTo>
                    <a:pt x="213" y="48"/>
                  </a:lnTo>
                  <a:lnTo>
                    <a:pt x="218" y="37"/>
                  </a:lnTo>
                  <a:lnTo>
                    <a:pt x="218" y="27"/>
                  </a:lnTo>
                  <a:lnTo>
                    <a:pt x="215" y="16"/>
                  </a:lnTo>
                  <a:lnTo>
                    <a:pt x="211" y="8"/>
                  </a:lnTo>
                  <a:lnTo>
                    <a:pt x="202" y="2"/>
                  </a:lnTo>
                  <a:lnTo>
                    <a:pt x="202" y="2"/>
                  </a:lnTo>
                  <a:lnTo>
                    <a:pt x="194" y="0"/>
                  </a:lnTo>
                  <a:lnTo>
                    <a:pt x="183" y="0"/>
                  </a:lnTo>
                  <a:lnTo>
                    <a:pt x="173" y="2"/>
                  </a:lnTo>
                  <a:lnTo>
                    <a:pt x="165" y="8"/>
                  </a:lnTo>
                  <a:lnTo>
                    <a:pt x="158" y="16"/>
                  </a:lnTo>
                  <a:lnTo>
                    <a:pt x="84" y="115"/>
                  </a:lnTo>
                  <a:lnTo>
                    <a:pt x="11" y="212"/>
                  </a:lnTo>
                  <a:lnTo>
                    <a:pt x="11" y="212"/>
                  </a:lnTo>
                  <a:lnTo>
                    <a:pt x="4" y="220"/>
                  </a:lnTo>
                  <a:lnTo>
                    <a:pt x="0" y="230"/>
                  </a:lnTo>
                  <a:lnTo>
                    <a:pt x="0" y="241"/>
                  </a:lnTo>
                  <a:lnTo>
                    <a:pt x="2" y="250"/>
                  </a:lnTo>
                  <a:lnTo>
                    <a:pt x="8" y="258"/>
                  </a:lnTo>
                  <a:lnTo>
                    <a:pt x="8" y="258"/>
                  </a:lnTo>
                  <a:lnTo>
                    <a:pt x="17" y="264"/>
                  </a:lnTo>
                  <a:lnTo>
                    <a:pt x="25" y="267"/>
                  </a:lnTo>
                  <a:lnTo>
                    <a:pt x="36" y="267"/>
                  </a:lnTo>
                  <a:lnTo>
                    <a:pt x="47" y="262"/>
                  </a:lnTo>
                  <a:lnTo>
                    <a:pt x="55" y="256"/>
                  </a:lnTo>
                  <a:lnTo>
                    <a:pt x="133" y="151"/>
                  </a:lnTo>
                  <a:lnTo>
                    <a:pt x="133" y="151"/>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7" name="Freeform 1041"/>
            <p:cNvSpPr>
              <a:spLocks/>
            </p:cNvSpPr>
            <p:nvPr/>
          </p:nvSpPr>
          <p:spPr bwMode="auto">
            <a:xfrm>
              <a:off x="1765" y="1240"/>
              <a:ext cx="293" cy="315"/>
            </a:xfrm>
            <a:custGeom>
              <a:avLst/>
              <a:gdLst/>
              <a:ahLst/>
              <a:cxnLst>
                <a:cxn ang="0">
                  <a:pos x="160" y="4"/>
                </a:cxn>
                <a:cxn ang="0">
                  <a:pos x="167" y="0"/>
                </a:cxn>
                <a:cxn ang="0">
                  <a:pos x="170" y="0"/>
                </a:cxn>
                <a:cxn ang="0">
                  <a:pos x="179" y="0"/>
                </a:cxn>
                <a:cxn ang="0">
                  <a:pos x="186" y="0"/>
                </a:cxn>
                <a:cxn ang="0">
                  <a:pos x="192" y="4"/>
                </a:cxn>
                <a:cxn ang="0">
                  <a:pos x="200" y="8"/>
                </a:cxn>
                <a:cxn ang="0">
                  <a:pos x="209" y="13"/>
                </a:cxn>
                <a:cxn ang="0">
                  <a:pos x="218" y="20"/>
                </a:cxn>
                <a:cxn ang="0">
                  <a:pos x="228" y="27"/>
                </a:cxn>
                <a:cxn ang="0">
                  <a:pos x="239" y="34"/>
                </a:cxn>
                <a:cxn ang="0">
                  <a:pos x="239" y="34"/>
                </a:cxn>
                <a:cxn ang="0">
                  <a:pos x="249" y="42"/>
                </a:cxn>
                <a:cxn ang="0">
                  <a:pos x="257" y="50"/>
                </a:cxn>
                <a:cxn ang="0">
                  <a:pos x="266" y="57"/>
                </a:cxn>
                <a:cxn ang="0">
                  <a:pos x="274" y="63"/>
                </a:cxn>
                <a:cxn ang="0">
                  <a:pos x="280" y="69"/>
                </a:cxn>
                <a:cxn ang="0">
                  <a:pos x="287" y="75"/>
                </a:cxn>
                <a:cxn ang="0">
                  <a:pos x="289" y="82"/>
                </a:cxn>
                <a:cxn ang="0">
                  <a:pos x="292" y="88"/>
                </a:cxn>
                <a:cxn ang="0">
                  <a:pos x="292" y="94"/>
                </a:cxn>
                <a:cxn ang="0">
                  <a:pos x="292" y="103"/>
                </a:cxn>
                <a:cxn ang="0">
                  <a:pos x="133" y="309"/>
                </a:cxn>
                <a:cxn ang="0">
                  <a:pos x="133" y="309"/>
                </a:cxn>
                <a:cxn ang="0">
                  <a:pos x="126" y="313"/>
                </a:cxn>
                <a:cxn ang="0">
                  <a:pos x="120" y="313"/>
                </a:cxn>
                <a:cxn ang="0">
                  <a:pos x="114" y="313"/>
                </a:cxn>
                <a:cxn ang="0">
                  <a:pos x="107" y="311"/>
                </a:cxn>
                <a:cxn ang="0">
                  <a:pos x="99" y="309"/>
                </a:cxn>
                <a:cxn ang="0">
                  <a:pos x="91" y="305"/>
                </a:cxn>
                <a:cxn ang="0">
                  <a:pos x="82" y="298"/>
                </a:cxn>
                <a:cxn ang="0">
                  <a:pos x="73" y="292"/>
                </a:cxn>
                <a:cxn ang="0">
                  <a:pos x="63" y="286"/>
                </a:cxn>
                <a:cxn ang="0">
                  <a:pos x="55" y="277"/>
                </a:cxn>
                <a:cxn ang="0">
                  <a:pos x="55" y="277"/>
                </a:cxn>
                <a:cxn ang="0">
                  <a:pos x="45" y="269"/>
                </a:cxn>
                <a:cxn ang="0">
                  <a:pos x="34" y="263"/>
                </a:cxn>
                <a:cxn ang="0">
                  <a:pos x="25" y="256"/>
                </a:cxn>
                <a:cxn ang="0">
                  <a:pos x="19" y="248"/>
                </a:cxn>
                <a:cxn ang="0">
                  <a:pos x="13" y="241"/>
                </a:cxn>
                <a:cxn ang="0">
                  <a:pos x="6" y="236"/>
                </a:cxn>
                <a:cxn ang="0">
                  <a:pos x="4" y="231"/>
                </a:cxn>
                <a:cxn ang="0">
                  <a:pos x="2" y="222"/>
                </a:cxn>
                <a:cxn ang="0">
                  <a:pos x="0" y="218"/>
                </a:cxn>
                <a:cxn ang="0">
                  <a:pos x="2" y="210"/>
                </a:cxn>
                <a:cxn ang="0">
                  <a:pos x="160" y="4"/>
                </a:cxn>
                <a:cxn ang="0">
                  <a:pos x="160" y="4"/>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lnTo>
                    <a:pt x="160" y="4"/>
                  </a:lnTo>
                </a:path>
              </a:pathLst>
            </a:custGeom>
            <a:solidFill>
              <a:srgbClr val="FFD80F"/>
            </a:solidFill>
            <a:ln w="9525" cap="rnd">
              <a:noFill/>
              <a:round/>
              <a:headEnd/>
              <a:tailEnd/>
            </a:ln>
            <a:effectLst/>
          </p:spPr>
          <p:txBody>
            <a:bodyPr/>
            <a:lstStyle/>
            <a:p>
              <a:pPr>
                <a:defRPr/>
              </a:pPr>
              <a:endParaRPr lang="en-US"/>
            </a:p>
          </p:txBody>
        </p:sp>
        <p:sp>
          <p:nvSpPr>
            <p:cNvPr id="18" name="Freeform 1042"/>
            <p:cNvSpPr>
              <a:spLocks/>
            </p:cNvSpPr>
            <p:nvPr/>
          </p:nvSpPr>
          <p:spPr bwMode="auto">
            <a:xfrm>
              <a:off x="1765" y="1240"/>
              <a:ext cx="293" cy="315"/>
            </a:xfrm>
            <a:custGeom>
              <a:avLst/>
              <a:gdLst/>
              <a:ahLst/>
              <a:cxnLst>
                <a:cxn ang="0">
                  <a:pos x="160" y="4"/>
                </a:cxn>
                <a:cxn ang="0">
                  <a:pos x="167" y="0"/>
                </a:cxn>
                <a:cxn ang="0">
                  <a:pos x="170" y="0"/>
                </a:cxn>
                <a:cxn ang="0">
                  <a:pos x="179" y="0"/>
                </a:cxn>
                <a:cxn ang="0">
                  <a:pos x="186" y="0"/>
                </a:cxn>
                <a:cxn ang="0">
                  <a:pos x="192" y="4"/>
                </a:cxn>
                <a:cxn ang="0">
                  <a:pos x="200" y="8"/>
                </a:cxn>
                <a:cxn ang="0">
                  <a:pos x="209" y="13"/>
                </a:cxn>
                <a:cxn ang="0">
                  <a:pos x="218" y="20"/>
                </a:cxn>
                <a:cxn ang="0">
                  <a:pos x="228" y="27"/>
                </a:cxn>
                <a:cxn ang="0">
                  <a:pos x="239" y="34"/>
                </a:cxn>
                <a:cxn ang="0">
                  <a:pos x="239" y="34"/>
                </a:cxn>
                <a:cxn ang="0">
                  <a:pos x="249" y="42"/>
                </a:cxn>
                <a:cxn ang="0">
                  <a:pos x="257" y="50"/>
                </a:cxn>
                <a:cxn ang="0">
                  <a:pos x="266" y="57"/>
                </a:cxn>
                <a:cxn ang="0">
                  <a:pos x="274" y="63"/>
                </a:cxn>
                <a:cxn ang="0">
                  <a:pos x="280" y="69"/>
                </a:cxn>
                <a:cxn ang="0">
                  <a:pos x="287" y="75"/>
                </a:cxn>
                <a:cxn ang="0">
                  <a:pos x="289" y="82"/>
                </a:cxn>
                <a:cxn ang="0">
                  <a:pos x="292" y="88"/>
                </a:cxn>
                <a:cxn ang="0">
                  <a:pos x="292" y="94"/>
                </a:cxn>
                <a:cxn ang="0">
                  <a:pos x="292" y="103"/>
                </a:cxn>
                <a:cxn ang="0">
                  <a:pos x="133" y="309"/>
                </a:cxn>
                <a:cxn ang="0">
                  <a:pos x="133" y="309"/>
                </a:cxn>
                <a:cxn ang="0">
                  <a:pos x="126" y="313"/>
                </a:cxn>
                <a:cxn ang="0">
                  <a:pos x="120" y="313"/>
                </a:cxn>
                <a:cxn ang="0">
                  <a:pos x="114" y="313"/>
                </a:cxn>
                <a:cxn ang="0">
                  <a:pos x="107" y="311"/>
                </a:cxn>
                <a:cxn ang="0">
                  <a:pos x="99" y="309"/>
                </a:cxn>
                <a:cxn ang="0">
                  <a:pos x="91" y="305"/>
                </a:cxn>
                <a:cxn ang="0">
                  <a:pos x="82" y="298"/>
                </a:cxn>
                <a:cxn ang="0">
                  <a:pos x="73" y="292"/>
                </a:cxn>
                <a:cxn ang="0">
                  <a:pos x="63" y="286"/>
                </a:cxn>
                <a:cxn ang="0">
                  <a:pos x="55" y="277"/>
                </a:cxn>
                <a:cxn ang="0">
                  <a:pos x="55" y="277"/>
                </a:cxn>
                <a:cxn ang="0">
                  <a:pos x="45" y="269"/>
                </a:cxn>
                <a:cxn ang="0">
                  <a:pos x="34" y="263"/>
                </a:cxn>
                <a:cxn ang="0">
                  <a:pos x="25" y="256"/>
                </a:cxn>
                <a:cxn ang="0">
                  <a:pos x="19" y="248"/>
                </a:cxn>
                <a:cxn ang="0">
                  <a:pos x="13" y="241"/>
                </a:cxn>
                <a:cxn ang="0">
                  <a:pos x="6" y="236"/>
                </a:cxn>
                <a:cxn ang="0">
                  <a:pos x="4" y="231"/>
                </a:cxn>
                <a:cxn ang="0">
                  <a:pos x="2" y="222"/>
                </a:cxn>
                <a:cxn ang="0">
                  <a:pos x="0" y="218"/>
                </a:cxn>
                <a:cxn ang="0">
                  <a:pos x="2" y="210"/>
                </a:cxn>
                <a:cxn ang="0">
                  <a:pos x="160" y="4"/>
                </a:cxn>
                <a:cxn ang="0">
                  <a:pos x="160" y="4"/>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lnTo>
                    <a:pt x="160" y="4"/>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9" name="Freeform 1043"/>
            <p:cNvSpPr>
              <a:spLocks/>
            </p:cNvSpPr>
            <p:nvPr/>
          </p:nvSpPr>
          <p:spPr bwMode="auto">
            <a:xfrm>
              <a:off x="1733" y="1208"/>
              <a:ext cx="216" cy="270"/>
            </a:xfrm>
            <a:custGeom>
              <a:avLst/>
              <a:gdLst/>
              <a:ahLst/>
              <a:cxnLst>
                <a:cxn ang="0">
                  <a:pos x="132" y="153"/>
                </a:cxn>
                <a:cxn ang="0">
                  <a:pos x="210" y="50"/>
                </a:cxn>
                <a:cxn ang="0">
                  <a:pos x="210" y="50"/>
                </a:cxn>
                <a:cxn ang="0">
                  <a:pos x="214" y="40"/>
                </a:cxn>
                <a:cxn ang="0">
                  <a:pos x="217" y="29"/>
                </a:cxn>
                <a:cxn ang="0">
                  <a:pos x="214" y="19"/>
                </a:cxn>
                <a:cxn ang="0">
                  <a:pos x="210" y="10"/>
                </a:cxn>
                <a:cxn ang="0">
                  <a:pos x="201" y="2"/>
                </a:cxn>
                <a:cxn ang="0">
                  <a:pos x="201" y="2"/>
                </a:cxn>
                <a:cxn ang="0">
                  <a:pos x="191" y="0"/>
                </a:cxn>
                <a:cxn ang="0">
                  <a:pos x="182" y="0"/>
                </a:cxn>
                <a:cxn ang="0">
                  <a:pos x="172" y="4"/>
                </a:cxn>
                <a:cxn ang="0">
                  <a:pos x="164" y="10"/>
                </a:cxn>
                <a:cxn ang="0">
                  <a:pos x="157" y="19"/>
                </a:cxn>
                <a:cxn ang="0">
                  <a:pos x="81" y="116"/>
                </a:cxn>
                <a:cxn ang="0">
                  <a:pos x="9" y="213"/>
                </a:cxn>
                <a:cxn ang="0">
                  <a:pos x="9" y="213"/>
                </a:cxn>
                <a:cxn ang="0">
                  <a:pos x="3" y="220"/>
                </a:cxn>
                <a:cxn ang="0">
                  <a:pos x="0" y="231"/>
                </a:cxn>
                <a:cxn ang="0">
                  <a:pos x="0" y="242"/>
                </a:cxn>
                <a:cxn ang="0">
                  <a:pos x="1" y="252"/>
                </a:cxn>
                <a:cxn ang="0">
                  <a:pos x="7" y="261"/>
                </a:cxn>
                <a:cxn ang="0">
                  <a:pos x="7" y="261"/>
                </a:cxn>
                <a:cxn ang="0">
                  <a:pos x="14" y="265"/>
                </a:cxn>
                <a:cxn ang="0">
                  <a:pos x="25" y="268"/>
                </a:cxn>
                <a:cxn ang="0">
                  <a:pos x="35" y="268"/>
                </a:cxn>
                <a:cxn ang="0">
                  <a:pos x="46" y="263"/>
                </a:cxn>
                <a:cxn ang="0">
                  <a:pos x="53" y="257"/>
                </a:cxn>
                <a:cxn ang="0">
                  <a:pos x="132" y="153"/>
                </a:cxn>
                <a:cxn ang="0">
                  <a:pos x="132" y="153"/>
                </a:cxn>
              </a:cxnLst>
              <a:rect l="0" t="0" r="r" b="b"/>
              <a:pathLst>
                <a:path w="218" h="269">
                  <a:moveTo>
                    <a:pt x="132" y="153"/>
                  </a:moveTo>
                  <a:lnTo>
                    <a:pt x="210" y="50"/>
                  </a:lnTo>
                  <a:lnTo>
                    <a:pt x="210" y="50"/>
                  </a:lnTo>
                  <a:lnTo>
                    <a:pt x="214" y="40"/>
                  </a:lnTo>
                  <a:lnTo>
                    <a:pt x="217" y="29"/>
                  </a:lnTo>
                  <a:lnTo>
                    <a:pt x="214" y="19"/>
                  </a:lnTo>
                  <a:lnTo>
                    <a:pt x="210" y="10"/>
                  </a:lnTo>
                  <a:lnTo>
                    <a:pt x="201" y="2"/>
                  </a:lnTo>
                  <a:lnTo>
                    <a:pt x="201" y="2"/>
                  </a:lnTo>
                  <a:lnTo>
                    <a:pt x="191" y="0"/>
                  </a:lnTo>
                  <a:lnTo>
                    <a:pt x="182" y="0"/>
                  </a:lnTo>
                  <a:lnTo>
                    <a:pt x="172" y="4"/>
                  </a:lnTo>
                  <a:lnTo>
                    <a:pt x="164" y="10"/>
                  </a:lnTo>
                  <a:lnTo>
                    <a:pt x="157" y="19"/>
                  </a:lnTo>
                  <a:lnTo>
                    <a:pt x="81" y="116"/>
                  </a:lnTo>
                  <a:lnTo>
                    <a:pt x="9" y="213"/>
                  </a:lnTo>
                  <a:lnTo>
                    <a:pt x="9" y="213"/>
                  </a:lnTo>
                  <a:lnTo>
                    <a:pt x="3" y="220"/>
                  </a:lnTo>
                  <a:lnTo>
                    <a:pt x="0" y="231"/>
                  </a:lnTo>
                  <a:lnTo>
                    <a:pt x="0" y="242"/>
                  </a:lnTo>
                  <a:lnTo>
                    <a:pt x="1" y="252"/>
                  </a:lnTo>
                  <a:lnTo>
                    <a:pt x="7" y="261"/>
                  </a:lnTo>
                  <a:lnTo>
                    <a:pt x="7" y="261"/>
                  </a:lnTo>
                  <a:lnTo>
                    <a:pt x="14" y="265"/>
                  </a:lnTo>
                  <a:lnTo>
                    <a:pt x="25" y="268"/>
                  </a:lnTo>
                  <a:lnTo>
                    <a:pt x="35" y="268"/>
                  </a:lnTo>
                  <a:lnTo>
                    <a:pt x="46" y="263"/>
                  </a:lnTo>
                  <a:lnTo>
                    <a:pt x="53" y="257"/>
                  </a:lnTo>
                  <a:lnTo>
                    <a:pt x="132" y="153"/>
                  </a:lnTo>
                  <a:lnTo>
                    <a:pt x="132" y="153"/>
                  </a:lnTo>
                </a:path>
              </a:pathLst>
            </a:custGeom>
            <a:solidFill>
              <a:srgbClr val="FFD80F"/>
            </a:solidFill>
            <a:ln w="9525" cap="rnd">
              <a:noFill/>
              <a:round/>
              <a:headEnd/>
              <a:tailEnd/>
            </a:ln>
            <a:effectLst/>
          </p:spPr>
          <p:txBody>
            <a:bodyPr/>
            <a:lstStyle/>
            <a:p>
              <a:pPr>
                <a:defRPr/>
              </a:pPr>
              <a:endParaRPr lang="en-US"/>
            </a:p>
          </p:txBody>
        </p:sp>
        <p:sp>
          <p:nvSpPr>
            <p:cNvPr id="20" name="Freeform 1044"/>
            <p:cNvSpPr>
              <a:spLocks/>
            </p:cNvSpPr>
            <p:nvPr/>
          </p:nvSpPr>
          <p:spPr bwMode="auto">
            <a:xfrm>
              <a:off x="1733" y="1208"/>
              <a:ext cx="216" cy="270"/>
            </a:xfrm>
            <a:custGeom>
              <a:avLst/>
              <a:gdLst/>
              <a:ahLst/>
              <a:cxnLst>
                <a:cxn ang="0">
                  <a:pos x="132" y="153"/>
                </a:cxn>
                <a:cxn ang="0">
                  <a:pos x="210" y="50"/>
                </a:cxn>
                <a:cxn ang="0">
                  <a:pos x="210" y="50"/>
                </a:cxn>
                <a:cxn ang="0">
                  <a:pos x="214" y="40"/>
                </a:cxn>
                <a:cxn ang="0">
                  <a:pos x="217" y="29"/>
                </a:cxn>
                <a:cxn ang="0">
                  <a:pos x="214" y="19"/>
                </a:cxn>
                <a:cxn ang="0">
                  <a:pos x="210" y="10"/>
                </a:cxn>
                <a:cxn ang="0">
                  <a:pos x="201" y="2"/>
                </a:cxn>
                <a:cxn ang="0">
                  <a:pos x="201" y="2"/>
                </a:cxn>
                <a:cxn ang="0">
                  <a:pos x="191" y="0"/>
                </a:cxn>
                <a:cxn ang="0">
                  <a:pos x="182" y="0"/>
                </a:cxn>
                <a:cxn ang="0">
                  <a:pos x="172" y="4"/>
                </a:cxn>
                <a:cxn ang="0">
                  <a:pos x="164" y="10"/>
                </a:cxn>
                <a:cxn ang="0">
                  <a:pos x="157" y="19"/>
                </a:cxn>
                <a:cxn ang="0">
                  <a:pos x="81" y="116"/>
                </a:cxn>
                <a:cxn ang="0">
                  <a:pos x="9" y="213"/>
                </a:cxn>
                <a:cxn ang="0">
                  <a:pos x="9" y="213"/>
                </a:cxn>
                <a:cxn ang="0">
                  <a:pos x="3" y="220"/>
                </a:cxn>
                <a:cxn ang="0">
                  <a:pos x="0" y="231"/>
                </a:cxn>
                <a:cxn ang="0">
                  <a:pos x="0" y="242"/>
                </a:cxn>
                <a:cxn ang="0">
                  <a:pos x="1" y="252"/>
                </a:cxn>
                <a:cxn ang="0">
                  <a:pos x="7" y="261"/>
                </a:cxn>
                <a:cxn ang="0">
                  <a:pos x="7" y="261"/>
                </a:cxn>
                <a:cxn ang="0">
                  <a:pos x="14" y="265"/>
                </a:cxn>
                <a:cxn ang="0">
                  <a:pos x="25" y="268"/>
                </a:cxn>
                <a:cxn ang="0">
                  <a:pos x="35" y="268"/>
                </a:cxn>
                <a:cxn ang="0">
                  <a:pos x="46" y="263"/>
                </a:cxn>
                <a:cxn ang="0">
                  <a:pos x="53" y="257"/>
                </a:cxn>
                <a:cxn ang="0">
                  <a:pos x="132" y="153"/>
                </a:cxn>
                <a:cxn ang="0">
                  <a:pos x="132" y="153"/>
                </a:cxn>
              </a:cxnLst>
              <a:rect l="0" t="0" r="r" b="b"/>
              <a:pathLst>
                <a:path w="218" h="269">
                  <a:moveTo>
                    <a:pt x="132" y="153"/>
                  </a:moveTo>
                  <a:lnTo>
                    <a:pt x="210" y="50"/>
                  </a:lnTo>
                  <a:lnTo>
                    <a:pt x="210" y="50"/>
                  </a:lnTo>
                  <a:lnTo>
                    <a:pt x="214" y="40"/>
                  </a:lnTo>
                  <a:lnTo>
                    <a:pt x="217" y="29"/>
                  </a:lnTo>
                  <a:lnTo>
                    <a:pt x="214" y="19"/>
                  </a:lnTo>
                  <a:lnTo>
                    <a:pt x="210" y="10"/>
                  </a:lnTo>
                  <a:lnTo>
                    <a:pt x="201" y="2"/>
                  </a:lnTo>
                  <a:lnTo>
                    <a:pt x="201" y="2"/>
                  </a:lnTo>
                  <a:lnTo>
                    <a:pt x="191" y="0"/>
                  </a:lnTo>
                  <a:lnTo>
                    <a:pt x="182" y="0"/>
                  </a:lnTo>
                  <a:lnTo>
                    <a:pt x="172" y="4"/>
                  </a:lnTo>
                  <a:lnTo>
                    <a:pt x="164" y="10"/>
                  </a:lnTo>
                  <a:lnTo>
                    <a:pt x="157" y="19"/>
                  </a:lnTo>
                  <a:lnTo>
                    <a:pt x="81" y="116"/>
                  </a:lnTo>
                  <a:lnTo>
                    <a:pt x="9" y="213"/>
                  </a:lnTo>
                  <a:lnTo>
                    <a:pt x="9" y="213"/>
                  </a:lnTo>
                  <a:lnTo>
                    <a:pt x="3" y="220"/>
                  </a:lnTo>
                  <a:lnTo>
                    <a:pt x="0" y="231"/>
                  </a:lnTo>
                  <a:lnTo>
                    <a:pt x="0" y="242"/>
                  </a:lnTo>
                  <a:lnTo>
                    <a:pt x="1" y="252"/>
                  </a:lnTo>
                  <a:lnTo>
                    <a:pt x="7" y="261"/>
                  </a:lnTo>
                  <a:lnTo>
                    <a:pt x="7" y="261"/>
                  </a:lnTo>
                  <a:lnTo>
                    <a:pt x="14" y="265"/>
                  </a:lnTo>
                  <a:lnTo>
                    <a:pt x="25" y="268"/>
                  </a:lnTo>
                  <a:lnTo>
                    <a:pt x="35" y="268"/>
                  </a:lnTo>
                  <a:lnTo>
                    <a:pt x="46" y="263"/>
                  </a:lnTo>
                  <a:lnTo>
                    <a:pt x="53" y="257"/>
                  </a:lnTo>
                  <a:lnTo>
                    <a:pt x="132" y="153"/>
                  </a:lnTo>
                  <a:lnTo>
                    <a:pt x="132" y="153"/>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1" name="Freeform 1045"/>
            <p:cNvSpPr>
              <a:spLocks/>
            </p:cNvSpPr>
            <p:nvPr/>
          </p:nvSpPr>
          <p:spPr bwMode="auto">
            <a:xfrm>
              <a:off x="1395" y="977"/>
              <a:ext cx="254" cy="270"/>
            </a:xfrm>
            <a:custGeom>
              <a:avLst/>
              <a:gdLst/>
              <a:ahLst/>
              <a:cxnLst>
                <a:cxn ang="0">
                  <a:pos x="253" y="46"/>
                </a:cxn>
                <a:cxn ang="0">
                  <a:pos x="242" y="46"/>
                </a:cxn>
                <a:cxn ang="0">
                  <a:pos x="232" y="48"/>
                </a:cxn>
                <a:cxn ang="0">
                  <a:pos x="218" y="50"/>
                </a:cxn>
                <a:cxn ang="0">
                  <a:pos x="209" y="52"/>
                </a:cxn>
                <a:cxn ang="0">
                  <a:pos x="195" y="57"/>
                </a:cxn>
                <a:cxn ang="0">
                  <a:pos x="195" y="57"/>
                </a:cxn>
                <a:cxn ang="0">
                  <a:pos x="172" y="66"/>
                </a:cxn>
                <a:cxn ang="0">
                  <a:pos x="151" y="82"/>
                </a:cxn>
                <a:cxn ang="0">
                  <a:pos x="133" y="98"/>
                </a:cxn>
                <a:cxn ang="0">
                  <a:pos x="115" y="119"/>
                </a:cxn>
                <a:cxn ang="0">
                  <a:pos x="101" y="142"/>
                </a:cxn>
                <a:cxn ang="0">
                  <a:pos x="90" y="165"/>
                </a:cxn>
                <a:cxn ang="0">
                  <a:pos x="82" y="190"/>
                </a:cxn>
                <a:cxn ang="0">
                  <a:pos x="78" y="218"/>
                </a:cxn>
                <a:cxn ang="0">
                  <a:pos x="78" y="243"/>
                </a:cxn>
                <a:cxn ang="0">
                  <a:pos x="80" y="268"/>
                </a:cxn>
                <a:cxn ang="0">
                  <a:pos x="80" y="268"/>
                </a:cxn>
                <a:cxn ang="0">
                  <a:pos x="82" y="271"/>
                </a:cxn>
                <a:cxn ang="0">
                  <a:pos x="80" y="271"/>
                </a:cxn>
                <a:cxn ang="0">
                  <a:pos x="80" y="268"/>
                </a:cxn>
                <a:cxn ang="0">
                  <a:pos x="80" y="266"/>
                </a:cxn>
                <a:cxn ang="0">
                  <a:pos x="80" y="268"/>
                </a:cxn>
                <a:cxn ang="0">
                  <a:pos x="80" y="268"/>
                </a:cxn>
                <a:cxn ang="0">
                  <a:pos x="67" y="260"/>
                </a:cxn>
                <a:cxn ang="0">
                  <a:pos x="55" y="252"/>
                </a:cxn>
                <a:cxn ang="0">
                  <a:pos x="41" y="241"/>
                </a:cxn>
                <a:cxn ang="0">
                  <a:pos x="31" y="231"/>
                </a:cxn>
                <a:cxn ang="0">
                  <a:pos x="23" y="218"/>
                </a:cxn>
                <a:cxn ang="0">
                  <a:pos x="14" y="206"/>
                </a:cxn>
                <a:cxn ang="0">
                  <a:pos x="8" y="190"/>
                </a:cxn>
                <a:cxn ang="0">
                  <a:pos x="4" y="176"/>
                </a:cxn>
                <a:cxn ang="0">
                  <a:pos x="2" y="162"/>
                </a:cxn>
                <a:cxn ang="0">
                  <a:pos x="0" y="142"/>
                </a:cxn>
                <a:cxn ang="0">
                  <a:pos x="0" y="142"/>
                </a:cxn>
                <a:cxn ang="0">
                  <a:pos x="2" y="121"/>
                </a:cxn>
                <a:cxn ang="0">
                  <a:pos x="8" y="98"/>
                </a:cxn>
                <a:cxn ang="0">
                  <a:pos x="16" y="77"/>
                </a:cxn>
                <a:cxn ang="0">
                  <a:pos x="29" y="59"/>
                </a:cxn>
                <a:cxn ang="0">
                  <a:pos x="41" y="41"/>
                </a:cxn>
                <a:cxn ang="0">
                  <a:pos x="61" y="27"/>
                </a:cxn>
                <a:cxn ang="0">
                  <a:pos x="78" y="15"/>
                </a:cxn>
                <a:cxn ang="0">
                  <a:pos x="99" y="6"/>
                </a:cxn>
                <a:cxn ang="0">
                  <a:pos x="122"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4" y="38"/>
                </a:cxn>
                <a:cxn ang="0">
                  <a:pos x="253" y="46"/>
                </a:cxn>
                <a:cxn ang="0">
                  <a:pos x="253" y="46"/>
                </a:cxn>
              </a:cxnLst>
              <a:rect l="0" t="0" r="r" b="b"/>
              <a:pathLst>
                <a:path w="254" h="272">
                  <a:moveTo>
                    <a:pt x="253" y="46"/>
                  </a:moveTo>
                  <a:lnTo>
                    <a:pt x="242" y="46"/>
                  </a:lnTo>
                  <a:lnTo>
                    <a:pt x="232" y="48"/>
                  </a:lnTo>
                  <a:lnTo>
                    <a:pt x="218" y="50"/>
                  </a:lnTo>
                  <a:lnTo>
                    <a:pt x="209" y="52"/>
                  </a:lnTo>
                  <a:lnTo>
                    <a:pt x="195" y="57"/>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0" y="268"/>
                  </a:lnTo>
                  <a:lnTo>
                    <a:pt x="82" y="271"/>
                  </a:lnTo>
                  <a:lnTo>
                    <a:pt x="80" y="271"/>
                  </a:lnTo>
                  <a:lnTo>
                    <a:pt x="80" y="268"/>
                  </a:lnTo>
                  <a:lnTo>
                    <a:pt x="80" y="266"/>
                  </a:lnTo>
                  <a:lnTo>
                    <a:pt x="80" y="268"/>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45" y="0"/>
                  </a:lnTo>
                  <a:lnTo>
                    <a:pt x="158" y="0"/>
                  </a:lnTo>
                  <a:lnTo>
                    <a:pt x="170" y="2"/>
                  </a:lnTo>
                  <a:lnTo>
                    <a:pt x="183" y="4"/>
                  </a:lnTo>
                  <a:lnTo>
                    <a:pt x="193" y="6"/>
                  </a:lnTo>
                  <a:lnTo>
                    <a:pt x="206" y="13"/>
                  </a:lnTo>
                  <a:lnTo>
                    <a:pt x="214" y="16"/>
                  </a:lnTo>
                  <a:lnTo>
                    <a:pt x="225" y="23"/>
                  </a:lnTo>
                  <a:lnTo>
                    <a:pt x="236" y="31"/>
                  </a:lnTo>
                  <a:lnTo>
                    <a:pt x="244" y="38"/>
                  </a:lnTo>
                  <a:lnTo>
                    <a:pt x="253" y="46"/>
                  </a:lnTo>
                  <a:lnTo>
                    <a:pt x="253" y="46"/>
                  </a:lnTo>
                </a:path>
              </a:pathLst>
            </a:custGeom>
            <a:solidFill>
              <a:srgbClr val="FFD80F"/>
            </a:solidFill>
            <a:ln w="9525" cap="rnd">
              <a:noFill/>
              <a:round/>
              <a:headEnd/>
              <a:tailEnd/>
            </a:ln>
            <a:effectLst/>
          </p:spPr>
          <p:txBody>
            <a:bodyPr/>
            <a:lstStyle/>
            <a:p>
              <a:pPr>
                <a:defRPr/>
              </a:pPr>
              <a:endParaRPr lang="en-US"/>
            </a:p>
          </p:txBody>
        </p:sp>
        <p:sp>
          <p:nvSpPr>
            <p:cNvPr id="22" name="Freeform 1046"/>
            <p:cNvSpPr>
              <a:spLocks/>
            </p:cNvSpPr>
            <p:nvPr/>
          </p:nvSpPr>
          <p:spPr bwMode="auto">
            <a:xfrm>
              <a:off x="1395" y="977"/>
              <a:ext cx="254" cy="270"/>
            </a:xfrm>
            <a:custGeom>
              <a:avLst/>
              <a:gdLst/>
              <a:ahLst/>
              <a:cxnLst>
                <a:cxn ang="0">
                  <a:pos x="253" y="46"/>
                </a:cxn>
                <a:cxn ang="0">
                  <a:pos x="242" y="46"/>
                </a:cxn>
                <a:cxn ang="0">
                  <a:pos x="232" y="48"/>
                </a:cxn>
                <a:cxn ang="0">
                  <a:pos x="218" y="50"/>
                </a:cxn>
                <a:cxn ang="0">
                  <a:pos x="209" y="52"/>
                </a:cxn>
                <a:cxn ang="0">
                  <a:pos x="195" y="57"/>
                </a:cxn>
                <a:cxn ang="0">
                  <a:pos x="195" y="57"/>
                </a:cxn>
                <a:cxn ang="0">
                  <a:pos x="172" y="66"/>
                </a:cxn>
                <a:cxn ang="0">
                  <a:pos x="151" y="82"/>
                </a:cxn>
                <a:cxn ang="0">
                  <a:pos x="133" y="98"/>
                </a:cxn>
                <a:cxn ang="0">
                  <a:pos x="115" y="119"/>
                </a:cxn>
                <a:cxn ang="0">
                  <a:pos x="101" y="142"/>
                </a:cxn>
                <a:cxn ang="0">
                  <a:pos x="90" y="165"/>
                </a:cxn>
                <a:cxn ang="0">
                  <a:pos x="82" y="190"/>
                </a:cxn>
                <a:cxn ang="0">
                  <a:pos x="78" y="218"/>
                </a:cxn>
                <a:cxn ang="0">
                  <a:pos x="78" y="243"/>
                </a:cxn>
                <a:cxn ang="0">
                  <a:pos x="80" y="268"/>
                </a:cxn>
                <a:cxn ang="0">
                  <a:pos x="80" y="268"/>
                </a:cxn>
                <a:cxn ang="0">
                  <a:pos x="82" y="271"/>
                </a:cxn>
                <a:cxn ang="0">
                  <a:pos x="80" y="271"/>
                </a:cxn>
                <a:cxn ang="0">
                  <a:pos x="80" y="268"/>
                </a:cxn>
                <a:cxn ang="0">
                  <a:pos x="80" y="266"/>
                </a:cxn>
                <a:cxn ang="0">
                  <a:pos x="80" y="268"/>
                </a:cxn>
                <a:cxn ang="0">
                  <a:pos x="80" y="268"/>
                </a:cxn>
                <a:cxn ang="0">
                  <a:pos x="67" y="260"/>
                </a:cxn>
                <a:cxn ang="0">
                  <a:pos x="55" y="252"/>
                </a:cxn>
                <a:cxn ang="0">
                  <a:pos x="41" y="241"/>
                </a:cxn>
                <a:cxn ang="0">
                  <a:pos x="31" y="231"/>
                </a:cxn>
                <a:cxn ang="0">
                  <a:pos x="23" y="218"/>
                </a:cxn>
                <a:cxn ang="0">
                  <a:pos x="14" y="206"/>
                </a:cxn>
                <a:cxn ang="0">
                  <a:pos x="8" y="190"/>
                </a:cxn>
                <a:cxn ang="0">
                  <a:pos x="4" y="176"/>
                </a:cxn>
                <a:cxn ang="0">
                  <a:pos x="2" y="162"/>
                </a:cxn>
                <a:cxn ang="0">
                  <a:pos x="0" y="142"/>
                </a:cxn>
                <a:cxn ang="0">
                  <a:pos x="0" y="142"/>
                </a:cxn>
                <a:cxn ang="0">
                  <a:pos x="2" y="121"/>
                </a:cxn>
                <a:cxn ang="0">
                  <a:pos x="8" y="98"/>
                </a:cxn>
                <a:cxn ang="0">
                  <a:pos x="16" y="77"/>
                </a:cxn>
                <a:cxn ang="0">
                  <a:pos x="29" y="59"/>
                </a:cxn>
                <a:cxn ang="0">
                  <a:pos x="41" y="41"/>
                </a:cxn>
                <a:cxn ang="0">
                  <a:pos x="61" y="27"/>
                </a:cxn>
                <a:cxn ang="0">
                  <a:pos x="78" y="15"/>
                </a:cxn>
                <a:cxn ang="0">
                  <a:pos x="99" y="6"/>
                </a:cxn>
                <a:cxn ang="0">
                  <a:pos x="122"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4" y="38"/>
                </a:cxn>
                <a:cxn ang="0">
                  <a:pos x="253" y="46"/>
                </a:cxn>
                <a:cxn ang="0">
                  <a:pos x="253" y="46"/>
                </a:cxn>
              </a:cxnLst>
              <a:rect l="0" t="0" r="r" b="b"/>
              <a:pathLst>
                <a:path w="254" h="272">
                  <a:moveTo>
                    <a:pt x="253" y="46"/>
                  </a:moveTo>
                  <a:lnTo>
                    <a:pt x="242" y="46"/>
                  </a:lnTo>
                  <a:lnTo>
                    <a:pt x="232" y="48"/>
                  </a:lnTo>
                  <a:lnTo>
                    <a:pt x="218" y="50"/>
                  </a:lnTo>
                  <a:lnTo>
                    <a:pt x="209" y="52"/>
                  </a:lnTo>
                  <a:lnTo>
                    <a:pt x="195" y="57"/>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0" y="268"/>
                  </a:lnTo>
                  <a:lnTo>
                    <a:pt x="82" y="271"/>
                  </a:lnTo>
                  <a:lnTo>
                    <a:pt x="80" y="271"/>
                  </a:lnTo>
                  <a:lnTo>
                    <a:pt x="80" y="268"/>
                  </a:lnTo>
                  <a:lnTo>
                    <a:pt x="80" y="266"/>
                  </a:lnTo>
                  <a:lnTo>
                    <a:pt x="80" y="268"/>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45" y="0"/>
                  </a:lnTo>
                  <a:lnTo>
                    <a:pt x="158" y="0"/>
                  </a:lnTo>
                  <a:lnTo>
                    <a:pt x="170" y="2"/>
                  </a:lnTo>
                  <a:lnTo>
                    <a:pt x="183" y="4"/>
                  </a:lnTo>
                  <a:lnTo>
                    <a:pt x="193" y="6"/>
                  </a:lnTo>
                  <a:lnTo>
                    <a:pt x="206" y="13"/>
                  </a:lnTo>
                  <a:lnTo>
                    <a:pt x="214" y="16"/>
                  </a:lnTo>
                  <a:lnTo>
                    <a:pt x="225" y="23"/>
                  </a:lnTo>
                  <a:lnTo>
                    <a:pt x="236" y="31"/>
                  </a:lnTo>
                  <a:lnTo>
                    <a:pt x="244" y="38"/>
                  </a:lnTo>
                  <a:lnTo>
                    <a:pt x="253" y="46"/>
                  </a:lnTo>
                  <a:lnTo>
                    <a:pt x="253" y="46"/>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3" name="Freeform 1047"/>
            <p:cNvSpPr>
              <a:spLocks/>
            </p:cNvSpPr>
            <p:nvPr/>
          </p:nvSpPr>
          <p:spPr bwMode="auto">
            <a:xfrm>
              <a:off x="1253" y="880"/>
              <a:ext cx="245" cy="245"/>
            </a:xfrm>
            <a:custGeom>
              <a:avLst/>
              <a:gdLst/>
              <a:ahLst/>
              <a:cxnLst>
                <a:cxn ang="0">
                  <a:pos x="8" y="82"/>
                </a:cxn>
                <a:cxn ang="0">
                  <a:pos x="4" y="101"/>
                </a:cxn>
                <a:cxn ang="0">
                  <a:pos x="2" y="122"/>
                </a:cxn>
                <a:cxn ang="0">
                  <a:pos x="4" y="140"/>
                </a:cxn>
                <a:cxn ang="0">
                  <a:pos x="15" y="177"/>
                </a:cxn>
                <a:cxn ang="0">
                  <a:pos x="38" y="205"/>
                </a:cxn>
                <a:cxn ang="0">
                  <a:pos x="67" y="229"/>
                </a:cxn>
                <a:cxn ang="0">
                  <a:pos x="103" y="239"/>
                </a:cxn>
                <a:cxn ang="0">
                  <a:pos x="124" y="242"/>
                </a:cxn>
                <a:cxn ang="0">
                  <a:pos x="162" y="235"/>
                </a:cxn>
                <a:cxn ang="0">
                  <a:pos x="193" y="218"/>
                </a:cxn>
                <a:cxn ang="0">
                  <a:pos x="220" y="191"/>
                </a:cxn>
                <a:cxn ang="0">
                  <a:pos x="238" y="159"/>
                </a:cxn>
                <a:cxn ang="0">
                  <a:pos x="244" y="119"/>
                </a:cxn>
                <a:cxn ang="0">
                  <a:pos x="241" y="101"/>
                </a:cxn>
                <a:cxn ang="0">
                  <a:pos x="229" y="64"/>
                </a:cxn>
                <a:cxn ang="0">
                  <a:pos x="208" y="34"/>
                </a:cxn>
                <a:cxn ang="0">
                  <a:pos x="179" y="12"/>
                </a:cxn>
                <a:cxn ang="0">
                  <a:pos x="140" y="2"/>
                </a:cxn>
                <a:cxn ang="0">
                  <a:pos x="122" y="0"/>
                </a:cxn>
                <a:cxn ang="0">
                  <a:pos x="107" y="0"/>
                </a:cxn>
                <a:cxn ang="0">
                  <a:pos x="92" y="4"/>
                </a:cxn>
                <a:cxn ang="0">
                  <a:pos x="78" y="8"/>
                </a:cxn>
                <a:cxn ang="0">
                  <a:pos x="65" y="14"/>
                </a:cxn>
                <a:cxn ang="0">
                  <a:pos x="52" y="23"/>
                </a:cxn>
                <a:cxn ang="0">
                  <a:pos x="48" y="20"/>
                </a:cxn>
                <a:cxn ang="0">
                  <a:pos x="40" y="16"/>
                </a:cxn>
                <a:cxn ang="0">
                  <a:pos x="31" y="14"/>
                </a:cxn>
                <a:cxn ang="0">
                  <a:pos x="20" y="16"/>
                </a:cxn>
                <a:cxn ang="0">
                  <a:pos x="6" y="27"/>
                </a:cxn>
                <a:cxn ang="0">
                  <a:pos x="0" y="48"/>
                </a:cxn>
                <a:cxn ang="0">
                  <a:pos x="0" y="52"/>
                </a:cxn>
                <a:cxn ang="0">
                  <a:pos x="4" y="62"/>
                </a:cxn>
                <a:cxn ang="0">
                  <a:pos x="13" y="71"/>
                </a:cxn>
              </a:cxnLst>
              <a:rect l="0" t="0" r="r" b="b"/>
              <a:pathLst>
                <a:path w="245" h="243">
                  <a:moveTo>
                    <a:pt x="13" y="71"/>
                  </a:moveTo>
                  <a:lnTo>
                    <a:pt x="8" y="82"/>
                  </a:lnTo>
                  <a:lnTo>
                    <a:pt x="6" y="90"/>
                  </a:lnTo>
                  <a:lnTo>
                    <a:pt x="4" y="101"/>
                  </a:lnTo>
                  <a:lnTo>
                    <a:pt x="2" y="111"/>
                  </a:lnTo>
                  <a:lnTo>
                    <a:pt x="2" y="122"/>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22" y="0"/>
                  </a:lnTo>
                  <a:lnTo>
                    <a:pt x="114" y="0"/>
                  </a:lnTo>
                  <a:lnTo>
                    <a:pt x="107" y="0"/>
                  </a:lnTo>
                  <a:lnTo>
                    <a:pt x="98" y="2"/>
                  </a:lnTo>
                  <a:lnTo>
                    <a:pt x="92" y="4"/>
                  </a:lnTo>
                  <a:lnTo>
                    <a:pt x="84" y="6"/>
                  </a:lnTo>
                  <a:lnTo>
                    <a:pt x="78" y="8"/>
                  </a:lnTo>
                  <a:lnTo>
                    <a:pt x="71" y="12"/>
                  </a:lnTo>
                  <a:lnTo>
                    <a:pt x="65" y="14"/>
                  </a:lnTo>
                  <a:lnTo>
                    <a:pt x="57" y="18"/>
                  </a:lnTo>
                  <a:lnTo>
                    <a:pt x="52" y="23"/>
                  </a:lnTo>
                  <a:lnTo>
                    <a:pt x="52" y="23"/>
                  </a:lnTo>
                  <a:lnTo>
                    <a:pt x="48" y="20"/>
                  </a:lnTo>
                  <a:lnTo>
                    <a:pt x="43" y="18"/>
                  </a:lnTo>
                  <a:lnTo>
                    <a:pt x="40" y="16"/>
                  </a:lnTo>
                  <a:lnTo>
                    <a:pt x="36" y="14"/>
                  </a:lnTo>
                  <a:lnTo>
                    <a:pt x="31" y="14"/>
                  </a:lnTo>
                  <a:lnTo>
                    <a:pt x="31" y="14"/>
                  </a:lnTo>
                  <a:lnTo>
                    <a:pt x="20" y="16"/>
                  </a:lnTo>
                  <a:lnTo>
                    <a:pt x="13" y="20"/>
                  </a:lnTo>
                  <a:lnTo>
                    <a:pt x="6" y="27"/>
                  </a:lnTo>
                  <a:lnTo>
                    <a:pt x="2" y="37"/>
                  </a:lnTo>
                  <a:lnTo>
                    <a:pt x="0" y="48"/>
                  </a:lnTo>
                  <a:lnTo>
                    <a:pt x="0" y="48"/>
                  </a:lnTo>
                  <a:lnTo>
                    <a:pt x="0" y="52"/>
                  </a:lnTo>
                  <a:lnTo>
                    <a:pt x="2" y="59"/>
                  </a:lnTo>
                  <a:lnTo>
                    <a:pt x="4" y="62"/>
                  </a:lnTo>
                  <a:lnTo>
                    <a:pt x="8" y="67"/>
                  </a:lnTo>
                  <a:lnTo>
                    <a:pt x="13" y="71"/>
                  </a:lnTo>
                  <a:lnTo>
                    <a:pt x="13" y="71"/>
                  </a:lnTo>
                </a:path>
              </a:pathLst>
            </a:custGeom>
            <a:solidFill>
              <a:srgbClr val="FFD80F"/>
            </a:solidFill>
            <a:ln w="9525" cap="rnd">
              <a:noFill/>
              <a:round/>
              <a:headEnd/>
              <a:tailEnd/>
            </a:ln>
            <a:effectLst/>
          </p:spPr>
          <p:txBody>
            <a:bodyPr/>
            <a:lstStyle/>
            <a:p>
              <a:pPr>
                <a:defRPr/>
              </a:pPr>
              <a:endParaRPr lang="en-US"/>
            </a:p>
          </p:txBody>
        </p:sp>
        <p:sp>
          <p:nvSpPr>
            <p:cNvPr id="24" name="Freeform 1048"/>
            <p:cNvSpPr>
              <a:spLocks/>
            </p:cNvSpPr>
            <p:nvPr/>
          </p:nvSpPr>
          <p:spPr bwMode="auto">
            <a:xfrm>
              <a:off x="1253" y="880"/>
              <a:ext cx="245" cy="245"/>
            </a:xfrm>
            <a:custGeom>
              <a:avLst/>
              <a:gdLst/>
              <a:ahLst/>
              <a:cxnLst>
                <a:cxn ang="0">
                  <a:pos x="8" y="82"/>
                </a:cxn>
                <a:cxn ang="0">
                  <a:pos x="4" y="101"/>
                </a:cxn>
                <a:cxn ang="0">
                  <a:pos x="2" y="122"/>
                </a:cxn>
                <a:cxn ang="0">
                  <a:pos x="4" y="140"/>
                </a:cxn>
                <a:cxn ang="0">
                  <a:pos x="15" y="177"/>
                </a:cxn>
                <a:cxn ang="0">
                  <a:pos x="38" y="205"/>
                </a:cxn>
                <a:cxn ang="0">
                  <a:pos x="67" y="229"/>
                </a:cxn>
                <a:cxn ang="0">
                  <a:pos x="103" y="239"/>
                </a:cxn>
                <a:cxn ang="0">
                  <a:pos x="124" y="242"/>
                </a:cxn>
                <a:cxn ang="0">
                  <a:pos x="162" y="235"/>
                </a:cxn>
                <a:cxn ang="0">
                  <a:pos x="193" y="218"/>
                </a:cxn>
                <a:cxn ang="0">
                  <a:pos x="220" y="191"/>
                </a:cxn>
                <a:cxn ang="0">
                  <a:pos x="238" y="159"/>
                </a:cxn>
                <a:cxn ang="0">
                  <a:pos x="244" y="119"/>
                </a:cxn>
                <a:cxn ang="0">
                  <a:pos x="241" y="101"/>
                </a:cxn>
                <a:cxn ang="0">
                  <a:pos x="229" y="64"/>
                </a:cxn>
                <a:cxn ang="0">
                  <a:pos x="208" y="34"/>
                </a:cxn>
                <a:cxn ang="0">
                  <a:pos x="179" y="12"/>
                </a:cxn>
                <a:cxn ang="0">
                  <a:pos x="140" y="2"/>
                </a:cxn>
                <a:cxn ang="0">
                  <a:pos x="122" y="0"/>
                </a:cxn>
                <a:cxn ang="0">
                  <a:pos x="107" y="0"/>
                </a:cxn>
                <a:cxn ang="0">
                  <a:pos x="92" y="4"/>
                </a:cxn>
                <a:cxn ang="0">
                  <a:pos x="78" y="8"/>
                </a:cxn>
                <a:cxn ang="0">
                  <a:pos x="65" y="14"/>
                </a:cxn>
                <a:cxn ang="0">
                  <a:pos x="52" y="23"/>
                </a:cxn>
                <a:cxn ang="0">
                  <a:pos x="48" y="20"/>
                </a:cxn>
                <a:cxn ang="0">
                  <a:pos x="40" y="16"/>
                </a:cxn>
                <a:cxn ang="0">
                  <a:pos x="31" y="14"/>
                </a:cxn>
                <a:cxn ang="0">
                  <a:pos x="20" y="16"/>
                </a:cxn>
                <a:cxn ang="0">
                  <a:pos x="6" y="27"/>
                </a:cxn>
                <a:cxn ang="0">
                  <a:pos x="0" y="48"/>
                </a:cxn>
                <a:cxn ang="0">
                  <a:pos x="0" y="52"/>
                </a:cxn>
                <a:cxn ang="0">
                  <a:pos x="4" y="62"/>
                </a:cxn>
                <a:cxn ang="0">
                  <a:pos x="13" y="71"/>
                </a:cxn>
              </a:cxnLst>
              <a:rect l="0" t="0" r="r" b="b"/>
              <a:pathLst>
                <a:path w="245" h="243">
                  <a:moveTo>
                    <a:pt x="13" y="71"/>
                  </a:moveTo>
                  <a:lnTo>
                    <a:pt x="8" y="82"/>
                  </a:lnTo>
                  <a:lnTo>
                    <a:pt x="6" y="90"/>
                  </a:lnTo>
                  <a:lnTo>
                    <a:pt x="4" y="101"/>
                  </a:lnTo>
                  <a:lnTo>
                    <a:pt x="2" y="111"/>
                  </a:lnTo>
                  <a:lnTo>
                    <a:pt x="2" y="122"/>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22" y="0"/>
                  </a:lnTo>
                  <a:lnTo>
                    <a:pt x="114" y="0"/>
                  </a:lnTo>
                  <a:lnTo>
                    <a:pt x="107" y="0"/>
                  </a:lnTo>
                  <a:lnTo>
                    <a:pt x="98" y="2"/>
                  </a:lnTo>
                  <a:lnTo>
                    <a:pt x="92" y="4"/>
                  </a:lnTo>
                  <a:lnTo>
                    <a:pt x="84" y="6"/>
                  </a:lnTo>
                  <a:lnTo>
                    <a:pt x="78" y="8"/>
                  </a:lnTo>
                  <a:lnTo>
                    <a:pt x="71" y="12"/>
                  </a:lnTo>
                  <a:lnTo>
                    <a:pt x="65" y="14"/>
                  </a:lnTo>
                  <a:lnTo>
                    <a:pt x="57" y="18"/>
                  </a:lnTo>
                  <a:lnTo>
                    <a:pt x="52" y="23"/>
                  </a:lnTo>
                  <a:lnTo>
                    <a:pt x="52" y="23"/>
                  </a:lnTo>
                  <a:lnTo>
                    <a:pt x="48" y="20"/>
                  </a:lnTo>
                  <a:lnTo>
                    <a:pt x="43" y="18"/>
                  </a:lnTo>
                  <a:lnTo>
                    <a:pt x="40" y="16"/>
                  </a:lnTo>
                  <a:lnTo>
                    <a:pt x="36" y="14"/>
                  </a:lnTo>
                  <a:lnTo>
                    <a:pt x="31" y="14"/>
                  </a:lnTo>
                  <a:lnTo>
                    <a:pt x="31" y="14"/>
                  </a:lnTo>
                  <a:lnTo>
                    <a:pt x="20" y="16"/>
                  </a:lnTo>
                  <a:lnTo>
                    <a:pt x="13" y="20"/>
                  </a:lnTo>
                  <a:lnTo>
                    <a:pt x="6" y="27"/>
                  </a:lnTo>
                  <a:lnTo>
                    <a:pt x="2" y="37"/>
                  </a:lnTo>
                  <a:lnTo>
                    <a:pt x="0" y="48"/>
                  </a:lnTo>
                  <a:lnTo>
                    <a:pt x="0" y="48"/>
                  </a:lnTo>
                  <a:lnTo>
                    <a:pt x="0" y="52"/>
                  </a:lnTo>
                  <a:lnTo>
                    <a:pt x="2" y="59"/>
                  </a:lnTo>
                  <a:lnTo>
                    <a:pt x="4" y="62"/>
                  </a:lnTo>
                  <a:lnTo>
                    <a:pt x="8" y="67"/>
                  </a:lnTo>
                  <a:lnTo>
                    <a:pt x="13" y="71"/>
                  </a:lnTo>
                  <a:lnTo>
                    <a:pt x="13" y="71"/>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5" name="Freeform 1049"/>
            <p:cNvSpPr>
              <a:spLocks/>
            </p:cNvSpPr>
            <p:nvPr/>
          </p:nvSpPr>
          <p:spPr bwMode="auto">
            <a:xfrm>
              <a:off x="2065" y="1002"/>
              <a:ext cx="149" cy="245"/>
            </a:xfrm>
            <a:custGeom>
              <a:avLst/>
              <a:gdLst/>
              <a:ahLst/>
              <a:cxnLst>
                <a:cxn ang="0">
                  <a:pos x="134" y="80"/>
                </a:cxn>
                <a:cxn ang="0">
                  <a:pos x="141" y="75"/>
                </a:cxn>
                <a:cxn ang="0">
                  <a:pos x="144" y="69"/>
                </a:cxn>
                <a:cxn ang="0">
                  <a:pos x="146" y="60"/>
                </a:cxn>
                <a:cxn ang="0">
                  <a:pos x="149" y="55"/>
                </a:cxn>
                <a:cxn ang="0">
                  <a:pos x="149" y="46"/>
                </a:cxn>
                <a:cxn ang="0">
                  <a:pos x="149" y="39"/>
                </a:cxn>
                <a:cxn ang="0">
                  <a:pos x="146" y="34"/>
                </a:cxn>
                <a:cxn ang="0">
                  <a:pos x="142" y="25"/>
                </a:cxn>
                <a:cxn ang="0">
                  <a:pos x="141" y="20"/>
                </a:cxn>
                <a:cxn ang="0">
                  <a:pos x="134" y="14"/>
                </a:cxn>
                <a:cxn ang="0">
                  <a:pos x="134" y="14"/>
                </a:cxn>
                <a:cxn ang="0">
                  <a:pos x="128" y="8"/>
                </a:cxn>
                <a:cxn ang="0">
                  <a:pos x="121" y="4"/>
                </a:cxn>
                <a:cxn ang="0">
                  <a:pos x="116" y="2"/>
                </a:cxn>
                <a:cxn ang="0">
                  <a:pos x="109" y="0"/>
                </a:cxn>
                <a:cxn ang="0">
                  <a:pos x="100" y="0"/>
                </a:cxn>
                <a:cxn ang="0">
                  <a:pos x="94" y="0"/>
                </a:cxn>
                <a:cxn ang="0">
                  <a:pos x="86" y="2"/>
                </a:cxn>
                <a:cxn ang="0">
                  <a:pos x="79" y="6"/>
                </a:cxn>
                <a:cxn ang="0">
                  <a:pos x="73" y="8"/>
                </a:cxn>
                <a:cxn ang="0">
                  <a:pos x="66" y="14"/>
                </a:cxn>
                <a:cxn ang="0">
                  <a:pos x="66" y="14"/>
                </a:cxn>
                <a:cxn ang="0">
                  <a:pos x="66" y="14"/>
                </a:cxn>
                <a:cxn ang="0">
                  <a:pos x="63" y="18"/>
                </a:cxn>
                <a:cxn ang="0">
                  <a:pos x="59" y="25"/>
                </a:cxn>
                <a:cxn ang="0">
                  <a:pos x="52" y="31"/>
                </a:cxn>
                <a:cxn ang="0">
                  <a:pos x="46" y="39"/>
                </a:cxn>
                <a:cxn ang="0">
                  <a:pos x="38" y="50"/>
                </a:cxn>
                <a:cxn ang="0">
                  <a:pos x="31" y="60"/>
                </a:cxn>
                <a:cxn ang="0">
                  <a:pos x="23" y="73"/>
                </a:cxn>
                <a:cxn ang="0">
                  <a:pos x="17" y="85"/>
                </a:cxn>
                <a:cxn ang="0">
                  <a:pos x="13" y="101"/>
                </a:cxn>
                <a:cxn ang="0">
                  <a:pos x="13" y="101"/>
                </a:cxn>
                <a:cxn ang="0">
                  <a:pos x="8" y="113"/>
                </a:cxn>
                <a:cxn ang="0">
                  <a:pos x="4" y="126"/>
                </a:cxn>
                <a:cxn ang="0">
                  <a:pos x="4" y="138"/>
                </a:cxn>
                <a:cxn ang="0">
                  <a:pos x="2" y="154"/>
                </a:cxn>
                <a:cxn ang="0">
                  <a:pos x="0" y="166"/>
                </a:cxn>
                <a:cxn ang="0">
                  <a:pos x="0" y="179"/>
                </a:cxn>
                <a:cxn ang="0">
                  <a:pos x="0" y="191"/>
                </a:cxn>
                <a:cxn ang="0">
                  <a:pos x="2" y="205"/>
                </a:cxn>
                <a:cxn ang="0">
                  <a:pos x="4" y="218"/>
                </a:cxn>
                <a:cxn ang="0">
                  <a:pos x="6" y="233"/>
                </a:cxn>
                <a:cxn ang="0">
                  <a:pos x="54" y="242"/>
                </a:cxn>
                <a:cxn ang="0">
                  <a:pos x="54" y="242"/>
                </a:cxn>
                <a:cxn ang="0">
                  <a:pos x="52" y="227"/>
                </a:cxn>
                <a:cxn ang="0">
                  <a:pos x="54" y="212"/>
                </a:cxn>
                <a:cxn ang="0">
                  <a:pos x="54" y="200"/>
                </a:cxn>
                <a:cxn ang="0">
                  <a:pos x="56" y="187"/>
                </a:cxn>
                <a:cxn ang="0">
                  <a:pos x="61" y="174"/>
                </a:cxn>
                <a:cxn ang="0">
                  <a:pos x="65" y="161"/>
                </a:cxn>
                <a:cxn ang="0">
                  <a:pos x="69" y="149"/>
                </a:cxn>
                <a:cxn ang="0">
                  <a:pos x="73" y="140"/>
                </a:cxn>
                <a:cxn ang="0">
                  <a:pos x="79" y="133"/>
                </a:cxn>
                <a:cxn ang="0">
                  <a:pos x="86" y="126"/>
                </a:cxn>
                <a:cxn ang="0">
                  <a:pos x="86" y="126"/>
                </a:cxn>
                <a:cxn ang="0">
                  <a:pos x="100" y="113"/>
                </a:cxn>
                <a:cxn ang="0">
                  <a:pos x="113" y="101"/>
                </a:cxn>
                <a:cxn ang="0">
                  <a:pos x="123" y="90"/>
                </a:cxn>
                <a:cxn ang="0">
                  <a:pos x="132" y="83"/>
                </a:cxn>
                <a:cxn ang="0">
                  <a:pos x="134" y="80"/>
                </a:cxn>
                <a:cxn ang="0">
                  <a:pos x="134" y="80"/>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6" y="14"/>
                  </a:lnTo>
                  <a:lnTo>
                    <a:pt x="66" y="14"/>
                  </a:lnTo>
                  <a:lnTo>
                    <a:pt x="63" y="18"/>
                  </a:lnTo>
                  <a:lnTo>
                    <a:pt x="59" y="25"/>
                  </a:lnTo>
                  <a:lnTo>
                    <a:pt x="52" y="31"/>
                  </a:lnTo>
                  <a:lnTo>
                    <a:pt x="46" y="39"/>
                  </a:lnTo>
                  <a:lnTo>
                    <a:pt x="38" y="50"/>
                  </a:lnTo>
                  <a:lnTo>
                    <a:pt x="31" y="60"/>
                  </a:lnTo>
                  <a:lnTo>
                    <a:pt x="23" y="73"/>
                  </a:lnTo>
                  <a:lnTo>
                    <a:pt x="17" y="85"/>
                  </a:lnTo>
                  <a:lnTo>
                    <a:pt x="13" y="101"/>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86" y="126"/>
                  </a:lnTo>
                  <a:lnTo>
                    <a:pt x="100" y="113"/>
                  </a:lnTo>
                  <a:lnTo>
                    <a:pt x="113" y="101"/>
                  </a:lnTo>
                  <a:lnTo>
                    <a:pt x="123" y="90"/>
                  </a:lnTo>
                  <a:lnTo>
                    <a:pt x="132" y="83"/>
                  </a:lnTo>
                  <a:lnTo>
                    <a:pt x="134" y="80"/>
                  </a:lnTo>
                  <a:lnTo>
                    <a:pt x="134" y="80"/>
                  </a:lnTo>
                </a:path>
              </a:pathLst>
            </a:custGeom>
            <a:solidFill>
              <a:srgbClr val="FFD80F"/>
            </a:solidFill>
            <a:ln w="9525" cap="rnd">
              <a:noFill/>
              <a:round/>
              <a:headEnd/>
              <a:tailEnd/>
            </a:ln>
            <a:effectLst/>
          </p:spPr>
          <p:txBody>
            <a:bodyPr/>
            <a:lstStyle/>
            <a:p>
              <a:pPr>
                <a:defRPr/>
              </a:pPr>
              <a:endParaRPr lang="en-US"/>
            </a:p>
          </p:txBody>
        </p:sp>
        <p:sp>
          <p:nvSpPr>
            <p:cNvPr id="26" name="Freeform 1050"/>
            <p:cNvSpPr>
              <a:spLocks/>
            </p:cNvSpPr>
            <p:nvPr/>
          </p:nvSpPr>
          <p:spPr bwMode="auto">
            <a:xfrm>
              <a:off x="2065" y="1002"/>
              <a:ext cx="149" cy="245"/>
            </a:xfrm>
            <a:custGeom>
              <a:avLst/>
              <a:gdLst/>
              <a:ahLst/>
              <a:cxnLst>
                <a:cxn ang="0">
                  <a:pos x="134" y="80"/>
                </a:cxn>
                <a:cxn ang="0">
                  <a:pos x="141" y="75"/>
                </a:cxn>
                <a:cxn ang="0">
                  <a:pos x="144" y="69"/>
                </a:cxn>
                <a:cxn ang="0">
                  <a:pos x="146" y="60"/>
                </a:cxn>
                <a:cxn ang="0">
                  <a:pos x="149" y="55"/>
                </a:cxn>
                <a:cxn ang="0">
                  <a:pos x="149" y="46"/>
                </a:cxn>
                <a:cxn ang="0">
                  <a:pos x="149" y="39"/>
                </a:cxn>
                <a:cxn ang="0">
                  <a:pos x="146" y="34"/>
                </a:cxn>
                <a:cxn ang="0">
                  <a:pos x="142" y="25"/>
                </a:cxn>
                <a:cxn ang="0">
                  <a:pos x="141" y="20"/>
                </a:cxn>
                <a:cxn ang="0">
                  <a:pos x="134" y="14"/>
                </a:cxn>
                <a:cxn ang="0">
                  <a:pos x="134" y="14"/>
                </a:cxn>
                <a:cxn ang="0">
                  <a:pos x="128" y="8"/>
                </a:cxn>
                <a:cxn ang="0">
                  <a:pos x="121" y="4"/>
                </a:cxn>
                <a:cxn ang="0">
                  <a:pos x="116" y="2"/>
                </a:cxn>
                <a:cxn ang="0">
                  <a:pos x="109" y="0"/>
                </a:cxn>
                <a:cxn ang="0">
                  <a:pos x="100" y="0"/>
                </a:cxn>
                <a:cxn ang="0">
                  <a:pos x="94" y="0"/>
                </a:cxn>
                <a:cxn ang="0">
                  <a:pos x="86" y="2"/>
                </a:cxn>
                <a:cxn ang="0">
                  <a:pos x="79" y="6"/>
                </a:cxn>
                <a:cxn ang="0">
                  <a:pos x="73" y="8"/>
                </a:cxn>
                <a:cxn ang="0">
                  <a:pos x="66" y="14"/>
                </a:cxn>
                <a:cxn ang="0">
                  <a:pos x="66" y="14"/>
                </a:cxn>
                <a:cxn ang="0">
                  <a:pos x="66" y="14"/>
                </a:cxn>
                <a:cxn ang="0">
                  <a:pos x="63" y="18"/>
                </a:cxn>
                <a:cxn ang="0">
                  <a:pos x="59" y="25"/>
                </a:cxn>
                <a:cxn ang="0">
                  <a:pos x="52" y="31"/>
                </a:cxn>
                <a:cxn ang="0">
                  <a:pos x="46" y="39"/>
                </a:cxn>
                <a:cxn ang="0">
                  <a:pos x="38" y="50"/>
                </a:cxn>
                <a:cxn ang="0">
                  <a:pos x="31" y="60"/>
                </a:cxn>
                <a:cxn ang="0">
                  <a:pos x="23" y="73"/>
                </a:cxn>
                <a:cxn ang="0">
                  <a:pos x="17" y="85"/>
                </a:cxn>
                <a:cxn ang="0">
                  <a:pos x="13" y="101"/>
                </a:cxn>
                <a:cxn ang="0">
                  <a:pos x="13" y="101"/>
                </a:cxn>
                <a:cxn ang="0">
                  <a:pos x="8" y="113"/>
                </a:cxn>
                <a:cxn ang="0">
                  <a:pos x="4" y="126"/>
                </a:cxn>
                <a:cxn ang="0">
                  <a:pos x="4" y="138"/>
                </a:cxn>
                <a:cxn ang="0">
                  <a:pos x="2" y="154"/>
                </a:cxn>
                <a:cxn ang="0">
                  <a:pos x="0" y="166"/>
                </a:cxn>
                <a:cxn ang="0">
                  <a:pos x="0" y="179"/>
                </a:cxn>
                <a:cxn ang="0">
                  <a:pos x="0" y="191"/>
                </a:cxn>
                <a:cxn ang="0">
                  <a:pos x="2" y="205"/>
                </a:cxn>
                <a:cxn ang="0">
                  <a:pos x="4" y="218"/>
                </a:cxn>
                <a:cxn ang="0">
                  <a:pos x="6" y="233"/>
                </a:cxn>
                <a:cxn ang="0">
                  <a:pos x="54" y="242"/>
                </a:cxn>
                <a:cxn ang="0">
                  <a:pos x="54" y="242"/>
                </a:cxn>
                <a:cxn ang="0">
                  <a:pos x="52" y="227"/>
                </a:cxn>
                <a:cxn ang="0">
                  <a:pos x="54" y="212"/>
                </a:cxn>
                <a:cxn ang="0">
                  <a:pos x="54" y="200"/>
                </a:cxn>
                <a:cxn ang="0">
                  <a:pos x="56" y="187"/>
                </a:cxn>
                <a:cxn ang="0">
                  <a:pos x="61" y="174"/>
                </a:cxn>
                <a:cxn ang="0">
                  <a:pos x="65" y="161"/>
                </a:cxn>
                <a:cxn ang="0">
                  <a:pos x="69" y="149"/>
                </a:cxn>
                <a:cxn ang="0">
                  <a:pos x="73" y="140"/>
                </a:cxn>
                <a:cxn ang="0">
                  <a:pos x="79" y="133"/>
                </a:cxn>
                <a:cxn ang="0">
                  <a:pos x="86" y="126"/>
                </a:cxn>
                <a:cxn ang="0">
                  <a:pos x="86" y="126"/>
                </a:cxn>
                <a:cxn ang="0">
                  <a:pos x="100" y="113"/>
                </a:cxn>
                <a:cxn ang="0">
                  <a:pos x="113" y="101"/>
                </a:cxn>
                <a:cxn ang="0">
                  <a:pos x="123" y="90"/>
                </a:cxn>
                <a:cxn ang="0">
                  <a:pos x="132" y="83"/>
                </a:cxn>
                <a:cxn ang="0">
                  <a:pos x="134" y="80"/>
                </a:cxn>
                <a:cxn ang="0">
                  <a:pos x="134" y="80"/>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6" y="14"/>
                  </a:lnTo>
                  <a:lnTo>
                    <a:pt x="66" y="14"/>
                  </a:lnTo>
                  <a:lnTo>
                    <a:pt x="63" y="18"/>
                  </a:lnTo>
                  <a:lnTo>
                    <a:pt x="59" y="25"/>
                  </a:lnTo>
                  <a:lnTo>
                    <a:pt x="52" y="31"/>
                  </a:lnTo>
                  <a:lnTo>
                    <a:pt x="46" y="39"/>
                  </a:lnTo>
                  <a:lnTo>
                    <a:pt x="38" y="50"/>
                  </a:lnTo>
                  <a:lnTo>
                    <a:pt x="31" y="60"/>
                  </a:lnTo>
                  <a:lnTo>
                    <a:pt x="23" y="73"/>
                  </a:lnTo>
                  <a:lnTo>
                    <a:pt x="17" y="85"/>
                  </a:lnTo>
                  <a:lnTo>
                    <a:pt x="13" y="101"/>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86" y="126"/>
                  </a:lnTo>
                  <a:lnTo>
                    <a:pt x="100" y="113"/>
                  </a:lnTo>
                  <a:lnTo>
                    <a:pt x="113" y="101"/>
                  </a:lnTo>
                  <a:lnTo>
                    <a:pt x="123" y="90"/>
                  </a:lnTo>
                  <a:lnTo>
                    <a:pt x="132" y="83"/>
                  </a:lnTo>
                  <a:lnTo>
                    <a:pt x="134" y="80"/>
                  </a:lnTo>
                  <a:lnTo>
                    <a:pt x="134" y="8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7" name="Freeform 1051"/>
            <p:cNvSpPr>
              <a:spLocks/>
            </p:cNvSpPr>
            <p:nvPr/>
          </p:nvSpPr>
          <p:spPr bwMode="auto">
            <a:xfrm>
              <a:off x="1656" y="1761"/>
              <a:ext cx="96" cy="97"/>
            </a:xfrm>
            <a:custGeom>
              <a:avLst/>
              <a:gdLst/>
              <a:ahLst/>
              <a:cxnLst>
                <a:cxn ang="0">
                  <a:pos x="46" y="95"/>
                </a:cxn>
                <a:cxn ang="0">
                  <a:pos x="60" y="92"/>
                </a:cxn>
                <a:cxn ang="0">
                  <a:pos x="74" y="83"/>
                </a:cxn>
                <a:cxn ang="0">
                  <a:pos x="83" y="74"/>
                </a:cxn>
                <a:cxn ang="0">
                  <a:pos x="90" y="60"/>
                </a:cxn>
                <a:cxn ang="0">
                  <a:pos x="95" y="46"/>
                </a:cxn>
                <a:cxn ang="0">
                  <a:pos x="95" y="46"/>
                </a:cxn>
                <a:cxn ang="0">
                  <a:pos x="90" y="32"/>
                </a:cxn>
                <a:cxn ang="0">
                  <a:pos x="83" y="18"/>
                </a:cxn>
                <a:cxn ang="0">
                  <a:pos x="74" y="8"/>
                </a:cxn>
                <a:cxn ang="0">
                  <a:pos x="60" y="2"/>
                </a:cxn>
                <a:cxn ang="0">
                  <a:pos x="46" y="0"/>
                </a:cxn>
                <a:cxn ang="0">
                  <a:pos x="46" y="0"/>
                </a:cxn>
                <a:cxn ang="0">
                  <a:pos x="30" y="2"/>
                </a:cxn>
                <a:cxn ang="0">
                  <a:pos x="16" y="8"/>
                </a:cxn>
                <a:cxn ang="0">
                  <a:pos x="7" y="18"/>
                </a:cxn>
                <a:cxn ang="0">
                  <a:pos x="0" y="32"/>
                </a:cxn>
                <a:cxn ang="0">
                  <a:pos x="0" y="46"/>
                </a:cxn>
                <a:cxn ang="0">
                  <a:pos x="0" y="46"/>
                </a:cxn>
                <a:cxn ang="0">
                  <a:pos x="1" y="60"/>
                </a:cxn>
                <a:cxn ang="0">
                  <a:pos x="7" y="76"/>
                </a:cxn>
                <a:cxn ang="0">
                  <a:pos x="18" y="86"/>
                </a:cxn>
                <a:cxn ang="0">
                  <a:pos x="30" y="92"/>
                </a:cxn>
                <a:cxn ang="0">
                  <a:pos x="46" y="95"/>
                </a:cxn>
                <a:cxn ang="0">
                  <a:pos x="46" y="95"/>
                </a:cxn>
              </a:cxnLst>
              <a:rect l="0" t="0" r="r" b="b"/>
              <a:pathLst>
                <a:path w="96" h="96">
                  <a:moveTo>
                    <a:pt x="46" y="95"/>
                  </a:moveTo>
                  <a:lnTo>
                    <a:pt x="60" y="92"/>
                  </a:lnTo>
                  <a:lnTo>
                    <a:pt x="74" y="83"/>
                  </a:lnTo>
                  <a:lnTo>
                    <a:pt x="83" y="74"/>
                  </a:lnTo>
                  <a:lnTo>
                    <a:pt x="90" y="60"/>
                  </a:lnTo>
                  <a:lnTo>
                    <a:pt x="95" y="46"/>
                  </a:lnTo>
                  <a:lnTo>
                    <a:pt x="95" y="46"/>
                  </a:lnTo>
                  <a:lnTo>
                    <a:pt x="90" y="32"/>
                  </a:lnTo>
                  <a:lnTo>
                    <a:pt x="83" y="18"/>
                  </a:lnTo>
                  <a:lnTo>
                    <a:pt x="74" y="8"/>
                  </a:lnTo>
                  <a:lnTo>
                    <a:pt x="60" y="2"/>
                  </a:lnTo>
                  <a:lnTo>
                    <a:pt x="46" y="0"/>
                  </a:lnTo>
                  <a:lnTo>
                    <a:pt x="46" y="0"/>
                  </a:lnTo>
                  <a:lnTo>
                    <a:pt x="30" y="2"/>
                  </a:lnTo>
                  <a:lnTo>
                    <a:pt x="16" y="8"/>
                  </a:lnTo>
                  <a:lnTo>
                    <a:pt x="7" y="18"/>
                  </a:lnTo>
                  <a:lnTo>
                    <a:pt x="0" y="32"/>
                  </a:lnTo>
                  <a:lnTo>
                    <a:pt x="0" y="46"/>
                  </a:lnTo>
                  <a:lnTo>
                    <a:pt x="0" y="46"/>
                  </a:lnTo>
                  <a:lnTo>
                    <a:pt x="1" y="60"/>
                  </a:lnTo>
                  <a:lnTo>
                    <a:pt x="7" y="76"/>
                  </a:lnTo>
                  <a:lnTo>
                    <a:pt x="18" y="86"/>
                  </a:lnTo>
                  <a:lnTo>
                    <a:pt x="30" y="92"/>
                  </a:lnTo>
                  <a:lnTo>
                    <a:pt x="46" y="95"/>
                  </a:lnTo>
                  <a:lnTo>
                    <a:pt x="46" y="95"/>
                  </a:lnTo>
                </a:path>
              </a:pathLst>
            </a:custGeom>
            <a:solidFill>
              <a:srgbClr val="FFD80F"/>
            </a:solidFill>
            <a:ln w="9525" cap="rnd">
              <a:noFill/>
              <a:round/>
              <a:headEnd/>
              <a:tailEnd/>
            </a:ln>
            <a:effectLst/>
          </p:spPr>
          <p:txBody>
            <a:bodyPr/>
            <a:lstStyle/>
            <a:p>
              <a:pPr>
                <a:defRPr/>
              </a:pPr>
              <a:endParaRPr lang="en-US"/>
            </a:p>
          </p:txBody>
        </p:sp>
        <p:sp>
          <p:nvSpPr>
            <p:cNvPr id="28" name="Freeform 1052"/>
            <p:cNvSpPr>
              <a:spLocks/>
            </p:cNvSpPr>
            <p:nvPr/>
          </p:nvSpPr>
          <p:spPr bwMode="auto">
            <a:xfrm>
              <a:off x="1656" y="1761"/>
              <a:ext cx="96" cy="97"/>
            </a:xfrm>
            <a:custGeom>
              <a:avLst/>
              <a:gdLst/>
              <a:ahLst/>
              <a:cxnLst>
                <a:cxn ang="0">
                  <a:pos x="46" y="95"/>
                </a:cxn>
                <a:cxn ang="0">
                  <a:pos x="60" y="92"/>
                </a:cxn>
                <a:cxn ang="0">
                  <a:pos x="74" y="83"/>
                </a:cxn>
                <a:cxn ang="0">
                  <a:pos x="83" y="74"/>
                </a:cxn>
                <a:cxn ang="0">
                  <a:pos x="90" y="60"/>
                </a:cxn>
                <a:cxn ang="0">
                  <a:pos x="95" y="46"/>
                </a:cxn>
                <a:cxn ang="0">
                  <a:pos x="95" y="46"/>
                </a:cxn>
                <a:cxn ang="0">
                  <a:pos x="90" y="32"/>
                </a:cxn>
                <a:cxn ang="0">
                  <a:pos x="83" y="18"/>
                </a:cxn>
                <a:cxn ang="0">
                  <a:pos x="74" y="8"/>
                </a:cxn>
                <a:cxn ang="0">
                  <a:pos x="60" y="2"/>
                </a:cxn>
                <a:cxn ang="0">
                  <a:pos x="46" y="0"/>
                </a:cxn>
                <a:cxn ang="0">
                  <a:pos x="46" y="0"/>
                </a:cxn>
                <a:cxn ang="0">
                  <a:pos x="30" y="2"/>
                </a:cxn>
                <a:cxn ang="0">
                  <a:pos x="16" y="8"/>
                </a:cxn>
                <a:cxn ang="0">
                  <a:pos x="7" y="18"/>
                </a:cxn>
                <a:cxn ang="0">
                  <a:pos x="0" y="32"/>
                </a:cxn>
                <a:cxn ang="0">
                  <a:pos x="0" y="46"/>
                </a:cxn>
                <a:cxn ang="0">
                  <a:pos x="0" y="46"/>
                </a:cxn>
                <a:cxn ang="0">
                  <a:pos x="1" y="60"/>
                </a:cxn>
                <a:cxn ang="0">
                  <a:pos x="7" y="76"/>
                </a:cxn>
                <a:cxn ang="0">
                  <a:pos x="18" y="86"/>
                </a:cxn>
                <a:cxn ang="0">
                  <a:pos x="30" y="92"/>
                </a:cxn>
                <a:cxn ang="0">
                  <a:pos x="46" y="95"/>
                </a:cxn>
                <a:cxn ang="0">
                  <a:pos x="46" y="95"/>
                </a:cxn>
              </a:cxnLst>
              <a:rect l="0" t="0" r="r" b="b"/>
              <a:pathLst>
                <a:path w="96" h="96">
                  <a:moveTo>
                    <a:pt x="46" y="95"/>
                  </a:moveTo>
                  <a:lnTo>
                    <a:pt x="60" y="92"/>
                  </a:lnTo>
                  <a:lnTo>
                    <a:pt x="74" y="83"/>
                  </a:lnTo>
                  <a:lnTo>
                    <a:pt x="83" y="74"/>
                  </a:lnTo>
                  <a:lnTo>
                    <a:pt x="90" y="60"/>
                  </a:lnTo>
                  <a:lnTo>
                    <a:pt x="95" y="46"/>
                  </a:lnTo>
                  <a:lnTo>
                    <a:pt x="95" y="46"/>
                  </a:lnTo>
                  <a:lnTo>
                    <a:pt x="90" y="32"/>
                  </a:lnTo>
                  <a:lnTo>
                    <a:pt x="83" y="18"/>
                  </a:lnTo>
                  <a:lnTo>
                    <a:pt x="74" y="8"/>
                  </a:lnTo>
                  <a:lnTo>
                    <a:pt x="60" y="2"/>
                  </a:lnTo>
                  <a:lnTo>
                    <a:pt x="46" y="0"/>
                  </a:lnTo>
                  <a:lnTo>
                    <a:pt x="46" y="0"/>
                  </a:lnTo>
                  <a:lnTo>
                    <a:pt x="30" y="2"/>
                  </a:lnTo>
                  <a:lnTo>
                    <a:pt x="16" y="8"/>
                  </a:lnTo>
                  <a:lnTo>
                    <a:pt x="7" y="18"/>
                  </a:lnTo>
                  <a:lnTo>
                    <a:pt x="0" y="32"/>
                  </a:lnTo>
                  <a:lnTo>
                    <a:pt x="0" y="46"/>
                  </a:lnTo>
                  <a:lnTo>
                    <a:pt x="0" y="46"/>
                  </a:lnTo>
                  <a:lnTo>
                    <a:pt x="1" y="60"/>
                  </a:lnTo>
                  <a:lnTo>
                    <a:pt x="7" y="76"/>
                  </a:lnTo>
                  <a:lnTo>
                    <a:pt x="18" y="86"/>
                  </a:lnTo>
                  <a:lnTo>
                    <a:pt x="30" y="92"/>
                  </a:lnTo>
                  <a:lnTo>
                    <a:pt x="46" y="95"/>
                  </a:lnTo>
                  <a:lnTo>
                    <a:pt x="46" y="9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9" name="Freeform 1053"/>
            <p:cNvSpPr>
              <a:spLocks/>
            </p:cNvSpPr>
            <p:nvPr/>
          </p:nvSpPr>
          <p:spPr bwMode="auto">
            <a:xfrm>
              <a:off x="1204" y="917"/>
              <a:ext cx="630" cy="823"/>
            </a:xfrm>
            <a:custGeom>
              <a:avLst/>
              <a:gdLst/>
              <a:ahLst/>
              <a:cxnLst>
                <a:cxn ang="0">
                  <a:pos x="283" y="37"/>
                </a:cxn>
                <a:cxn ang="0">
                  <a:pos x="285" y="20"/>
                </a:cxn>
                <a:cxn ang="0">
                  <a:pos x="279" y="5"/>
                </a:cxn>
                <a:cxn ang="0">
                  <a:pos x="273" y="1"/>
                </a:cxn>
                <a:cxn ang="0">
                  <a:pos x="256" y="0"/>
                </a:cxn>
                <a:cxn ang="0">
                  <a:pos x="241" y="5"/>
                </a:cxn>
                <a:cxn ang="0">
                  <a:pos x="237" y="9"/>
                </a:cxn>
                <a:cxn ang="0">
                  <a:pos x="218" y="33"/>
                </a:cxn>
                <a:cxn ang="0">
                  <a:pos x="186" y="71"/>
                </a:cxn>
                <a:cxn ang="0">
                  <a:pos x="149" y="115"/>
                </a:cxn>
                <a:cxn ang="0">
                  <a:pos x="115" y="155"/>
                </a:cxn>
                <a:cxn ang="0">
                  <a:pos x="101" y="170"/>
                </a:cxn>
                <a:cxn ang="0">
                  <a:pos x="75" y="206"/>
                </a:cxn>
                <a:cxn ang="0">
                  <a:pos x="48" y="258"/>
                </a:cxn>
                <a:cxn ang="0">
                  <a:pos x="23" y="319"/>
                </a:cxn>
                <a:cxn ang="0">
                  <a:pos x="3" y="385"/>
                </a:cxn>
                <a:cxn ang="0">
                  <a:pos x="0" y="446"/>
                </a:cxn>
                <a:cxn ang="0">
                  <a:pos x="2" y="476"/>
                </a:cxn>
                <a:cxn ang="0">
                  <a:pos x="9" y="535"/>
                </a:cxn>
                <a:cxn ang="0">
                  <a:pos x="25" y="591"/>
                </a:cxn>
                <a:cxn ang="0">
                  <a:pos x="46" y="642"/>
                </a:cxn>
                <a:cxn ang="0">
                  <a:pos x="75" y="685"/>
                </a:cxn>
                <a:cxn ang="0">
                  <a:pos x="92" y="704"/>
                </a:cxn>
                <a:cxn ang="0">
                  <a:pos x="131" y="734"/>
                </a:cxn>
                <a:cxn ang="0">
                  <a:pos x="178" y="766"/>
                </a:cxn>
                <a:cxn ang="0">
                  <a:pos x="230" y="794"/>
                </a:cxn>
                <a:cxn ang="0">
                  <a:pos x="290" y="813"/>
                </a:cxn>
                <a:cxn ang="0">
                  <a:pos x="357" y="822"/>
                </a:cxn>
                <a:cxn ang="0">
                  <a:pos x="391" y="822"/>
                </a:cxn>
                <a:cxn ang="0">
                  <a:pos x="444" y="822"/>
                </a:cxn>
                <a:cxn ang="0">
                  <a:pos x="483" y="817"/>
                </a:cxn>
                <a:cxn ang="0">
                  <a:pos x="518" y="810"/>
                </a:cxn>
                <a:cxn ang="0">
                  <a:pos x="547" y="803"/>
                </a:cxn>
                <a:cxn ang="0">
                  <a:pos x="628" y="697"/>
                </a:cxn>
                <a:cxn ang="0">
                  <a:pos x="610" y="704"/>
                </a:cxn>
                <a:cxn ang="0">
                  <a:pos x="573" y="714"/>
                </a:cxn>
                <a:cxn ang="0">
                  <a:pos x="529" y="725"/>
                </a:cxn>
                <a:cxn ang="0">
                  <a:pos x="486" y="733"/>
                </a:cxn>
                <a:cxn ang="0">
                  <a:pos x="444" y="737"/>
                </a:cxn>
                <a:cxn ang="0">
                  <a:pos x="423" y="734"/>
                </a:cxn>
                <a:cxn ang="0">
                  <a:pos x="380" y="729"/>
                </a:cxn>
                <a:cxn ang="0">
                  <a:pos x="329" y="711"/>
                </a:cxn>
                <a:cxn ang="0">
                  <a:pos x="279" y="688"/>
                </a:cxn>
                <a:cxn ang="0">
                  <a:pos x="230" y="660"/>
                </a:cxn>
                <a:cxn ang="0">
                  <a:pos x="193" y="628"/>
                </a:cxn>
                <a:cxn ang="0">
                  <a:pos x="177" y="611"/>
                </a:cxn>
                <a:cxn ang="0">
                  <a:pos x="147" y="575"/>
                </a:cxn>
                <a:cxn ang="0">
                  <a:pos x="119" y="533"/>
                </a:cxn>
                <a:cxn ang="0">
                  <a:pos x="98" y="489"/>
                </a:cxn>
                <a:cxn ang="0">
                  <a:pos x="87" y="440"/>
                </a:cxn>
                <a:cxn ang="0">
                  <a:pos x="87" y="416"/>
                </a:cxn>
                <a:cxn ang="0">
                  <a:pos x="92" y="364"/>
                </a:cxn>
                <a:cxn ang="0">
                  <a:pos x="101" y="316"/>
                </a:cxn>
                <a:cxn ang="0">
                  <a:pos x="111" y="271"/>
                </a:cxn>
                <a:cxn ang="0">
                  <a:pos x="126" y="235"/>
                </a:cxn>
                <a:cxn ang="0">
                  <a:pos x="142" y="206"/>
                </a:cxn>
                <a:cxn ang="0">
                  <a:pos x="153" y="193"/>
                </a:cxn>
                <a:cxn ang="0">
                  <a:pos x="184" y="155"/>
                </a:cxn>
                <a:cxn ang="0">
                  <a:pos x="223" y="111"/>
                </a:cxn>
                <a:cxn ang="0">
                  <a:pos x="256" y="73"/>
                </a:cxn>
                <a:cxn ang="0">
                  <a:pos x="276" y="48"/>
                </a:cxn>
                <a:cxn ang="0">
                  <a:pos x="279" y="44"/>
                </a:cxn>
              </a:cxnLst>
              <a:rect l="0" t="0" r="r" b="b"/>
              <a:pathLst>
                <a:path w="629" h="823">
                  <a:moveTo>
                    <a:pt x="279" y="44"/>
                  </a:moveTo>
                  <a:lnTo>
                    <a:pt x="283" y="37"/>
                  </a:lnTo>
                  <a:lnTo>
                    <a:pt x="285" y="28"/>
                  </a:lnTo>
                  <a:lnTo>
                    <a:pt x="285" y="20"/>
                  </a:lnTo>
                  <a:lnTo>
                    <a:pt x="283" y="14"/>
                  </a:lnTo>
                  <a:lnTo>
                    <a:pt x="279" y="5"/>
                  </a:lnTo>
                  <a:lnTo>
                    <a:pt x="279" y="5"/>
                  </a:lnTo>
                  <a:lnTo>
                    <a:pt x="273" y="1"/>
                  </a:lnTo>
                  <a:lnTo>
                    <a:pt x="265" y="0"/>
                  </a:lnTo>
                  <a:lnTo>
                    <a:pt x="256" y="0"/>
                  </a:lnTo>
                  <a:lnTo>
                    <a:pt x="248" y="1"/>
                  </a:lnTo>
                  <a:lnTo>
                    <a:pt x="241" y="5"/>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lnTo>
                    <a:pt x="279" y="44"/>
                  </a:lnTo>
                </a:path>
              </a:pathLst>
            </a:custGeom>
            <a:solidFill>
              <a:srgbClr val="FFD80F"/>
            </a:solidFill>
            <a:ln w="9525" cap="rnd">
              <a:noFill/>
              <a:round/>
              <a:headEnd/>
              <a:tailEnd/>
            </a:ln>
            <a:effectLst/>
          </p:spPr>
          <p:txBody>
            <a:bodyPr/>
            <a:lstStyle/>
            <a:p>
              <a:pPr>
                <a:defRPr/>
              </a:pPr>
              <a:endParaRPr lang="en-US"/>
            </a:p>
          </p:txBody>
        </p:sp>
        <p:sp>
          <p:nvSpPr>
            <p:cNvPr id="30" name="Freeform 1054"/>
            <p:cNvSpPr>
              <a:spLocks/>
            </p:cNvSpPr>
            <p:nvPr/>
          </p:nvSpPr>
          <p:spPr bwMode="auto">
            <a:xfrm>
              <a:off x="1204" y="917"/>
              <a:ext cx="630" cy="823"/>
            </a:xfrm>
            <a:custGeom>
              <a:avLst/>
              <a:gdLst/>
              <a:ahLst/>
              <a:cxnLst>
                <a:cxn ang="0">
                  <a:pos x="283" y="37"/>
                </a:cxn>
                <a:cxn ang="0">
                  <a:pos x="285" y="20"/>
                </a:cxn>
                <a:cxn ang="0">
                  <a:pos x="279" y="5"/>
                </a:cxn>
                <a:cxn ang="0">
                  <a:pos x="273" y="1"/>
                </a:cxn>
                <a:cxn ang="0">
                  <a:pos x="256" y="0"/>
                </a:cxn>
                <a:cxn ang="0">
                  <a:pos x="241" y="5"/>
                </a:cxn>
                <a:cxn ang="0">
                  <a:pos x="237" y="9"/>
                </a:cxn>
                <a:cxn ang="0">
                  <a:pos x="218" y="33"/>
                </a:cxn>
                <a:cxn ang="0">
                  <a:pos x="186" y="71"/>
                </a:cxn>
                <a:cxn ang="0">
                  <a:pos x="149" y="115"/>
                </a:cxn>
                <a:cxn ang="0">
                  <a:pos x="115" y="155"/>
                </a:cxn>
                <a:cxn ang="0">
                  <a:pos x="101" y="170"/>
                </a:cxn>
                <a:cxn ang="0">
                  <a:pos x="75" y="206"/>
                </a:cxn>
                <a:cxn ang="0">
                  <a:pos x="48" y="258"/>
                </a:cxn>
                <a:cxn ang="0">
                  <a:pos x="23" y="319"/>
                </a:cxn>
                <a:cxn ang="0">
                  <a:pos x="3" y="385"/>
                </a:cxn>
                <a:cxn ang="0">
                  <a:pos x="0" y="446"/>
                </a:cxn>
                <a:cxn ang="0">
                  <a:pos x="2" y="476"/>
                </a:cxn>
                <a:cxn ang="0">
                  <a:pos x="9" y="535"/>
                </a:cxn>
                <a:cxn ang="0">
                  <a:pos x="25" y="591"/>
                </a:cxn>
                <a:cxn ang="0">
                  <a:pos x="46" y="642"/>
                </a:cxn>
                <a:cxn ang="0">
                  <a:pos x="75" y="685"/>
                </a:cxn>
                <a:cxn ang="0">
                  <a:pos x="92" y="704"/>
                </a:cxn>
                <a:cxn ang="0">
                  <a:pos x="131" y="734"/>
                </a:cxn>
                <a:cxn ang="0">
                  <a:pos x="178" y="766"/>
                </a:cxn>
                <a:cxn ang="0">
                  <a:pos x="230" y="794"/>
                </a:cxn>
                <a:cxn ang="0">
                  <a:pos x="290" y="813"/>
                </a:cxn>
                <a:cxn ang="0">
                  <a:pos x="357" y="822"/>
                </a:cxn>
                <a:cxn ang="0">
                  <a:pos x="391" y="822"/>
                </a:cxn>
                <a:cxn ang="0">
                  <a:pos x="444" y="822"/>
                </a:cxn>
                <a:cxn ang="0">
                  <a:pos x="483" y="817"/>
                </a:cxn>
                <a:cxn ang="0">
                  <a:pos x="518" y="810"/>
                </a:cxn>
                <a:cxn ang="0">
                  <a:pos x="547" y="803"/>
                </a:cxn>
                <a:cxn ang="0">
                  <a:pos x="628" y="697"/>
                </a:cxn>
                <a:cxn ang="0">
                  <a:pos x="610" y="704"/>
                </a:cxn>
                <a:cxn ang="0">
                  <a:pos x="573" y="714"/>
                </a:cxn>
                <a:cxn ang="0">
                  <a:pos x="529" y="725"/>
                </a:cxn>
                <a:cxn ang="0">
                  <a:pos x="486" y="733"/>
                </a:cxn>
                <a:cxn ang="0">
                  <a:pos x="444" y="737"/>
                </a:cxn>
                <a:cxn ang="0">
                  <a:pos x="423" y="734"/>
                </a:cxn>
                <a:cxn ang="0">
                  <a:pos x="380" y="729"/>
                </a:cxn>
                <a:cxn ang="0">
                  <a:pos x="329" y="711"/>
                </a:cxn>
                <a:cxn ang="0">
                  <a:pos x="279" y="688"/>
                </a:cxn>
                <a:cxn ang="0">
                  <a:pos x="230" y="660"/>
                </a:cxn>
                <a:cxn ang="0">
                  <a:pos x="193" y="628"/>
                </a:cxn>
                <a:cxn ang="0">
                  <a:pos x="177" y="611"/>
                </a:cxn>
                <a:cxn ang="0">
                  <a:pos x="147" y="575"/>
                </a:cxn>
                <a:cxn ang="0">
                  <a:pos x="119" y="533"/>
                </a:cxn>
                <a:cxn ang="0">
                  <a:pos x="98" y="489"/>
                </a:cxn>
                <a:cxn ang="0">
                  <a:pos x="87" y="440"/>
                </a:cxn>
                <a:cxn ang="0">
                  <a:pos x="87" y="416"/>
                </a:cxn>
                <a:cxn ang="0">
                  <a:pos x="92" y="364"/>
                </a:cxn>
                <a:cxn ang="0">
                  <a:pos x="101" y="316"/>
                </a:cxn>
                <a:cxn ang="0">
                  <a:pos x="111" y="271"/>
                </a:cxn>
                <a:cxn ang="0">
                  <a:pos x="126" y="235"/>
                </a:cxn>
                <a:cxn ang="0">
                  <a:pos x="142" y="206"/>
                </a:cxn>
                <a:cxn ang="0">
                  <a:pos x="153" y="193"/>
                </a:cxn>
                <a:cxn ang="0">
                  <a:pos x="184" y="155"/>
                </a:cxn>
                <a:cxn ang="0">
                  <a:pos x="223" y="111"/>
                </a:cxn>
                <a:cxn ang="0">
                  <a:pos x="256" y="73"/>
                </a:cxn>
                <a:cxn ang="0">
                  <a:pos x="276" y="48"/>
                </a:cxn>
                <a:cxn ang="0">
                  <a:pos x="279" y="44"/>
                </a:cxn>
              </a:cxnLst>
              <a:rect l="0" t="0" r="r" b="b"/>
              <a:pathLst>
                <a:path w="629" h="823">
                  <a:moveTo>
                    <a:pt x="279" y="44"/>
                  </a:moveTo>
                  <a:lnTo>
                    <a:pt x="283" y="37"/>
                  </a:lnTo>
                  <a:lnTo>
                    <a:pt x="285" y="28"/>
                  </a:lnTo>
                  <a:lnTo>
                    <a:pt x="285" y="20"/>
                  </a:lnTo>
                  <a:lnTo>
                    <a:pt x="283" y="14"/>
                  </a:lnTo>
                  <a:lnTo>
                    <a:pt x="279" y="5"/>
                  </a:lnTo>
                  <a:lnTo>
                    <a:pt x="279" y="5"/>
                  </a:lnTo>
                  <a:lnTo>
                    <a:pt x="273" y="1"/>
                  </a:lnTo>
                  <a:lnTo>
                    <a:pt x="265" y="0"/>
                  </a:lnTo>
                  <a:lnTo>
                    <a:pt x="256" y="0"/>
                  </a:lnTo>
                  <a:lnTo>
                    <a:pt x="248" y="1"/>
                  </a:lnTo>
                  <a:lnTo>
                    <a:pt x="241" y="5"/>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lnTo>
                    <a:pt x="279" y="44"/>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31" name="Freeform 1055"/>
            <p:cNvSpPr>
              <a:spLocks/>
            </p:cNvSpPr>
            <p:nvPr/>
          </p:nvSpPr>
          <p:spPr bwMode="auto">
            <a:xfrm>
              <a:off x="1924" y="1356"/>
              <a:ext cx="2663" cy="2058"/>
            </a:xfrm>
            <a:custGeom>
              <a:avLst/>
              <a:gdLst/>
              <a:ahLst/>
              <a:cxnLst>
                <a:cxn ang="0">
                  <a:pos x="149" y="0"/>
                </a:cxn>
                <a:cxn ang="0">
                  <a:pos x="2579" y="1888"/>
                </a:cxn>
                <a:cxn ang="0">
                  <a:pos x="2579" y="1888"/>
                </a:cxn>
                <a:cxn ang="0">
                  <a:pos x="2590" y="1906"/>
                </a:cxn>
                <a:cxn ang="0">
                  <a:pos x="2598" y="1920"/>
                </a:cxn>
                <a:cxn ang="0">
                  <a:pos x="2609" y="1937"/>
                </a:cxn>
                <a:cxn ang="0">
                  <a:pos x="2618" y="1954"/>
                </a:cxn>
                <a:cxn ang="0">
                  <a:pos x="2625" y="1971"/>
                </a:cxn>
                <a:cxn ang="0">
                  <a:pos x="2634" y="1987"/>
                </a:cxn>
                <a:cxn ang="0">
                  <a:pos x="2643" y="2007"/>
                </a:cxn>
                <a:cxn ang="0">
                  <a:pos x="2648" y="2024"/>
                </a:cxn>
                <a:cxn ang="0">
                  <a:pos x="2653" y="2040"/>
                </a:cxn>
                <a:cxn ang="0">
                  <a:pos x="2660" y="2056"/>
                </a:cxn>
                <a:cxn ang="0">
                  <a:pos x="2660" y="2056"/>
                </a:cxn>
                <a:cxn ang="0">
                  <a:pos x="2643" y="2056"/>
                </a:cxn>
                <a:cxn ang="0">
                  <a:pos x="2625" y="2053"/>
                </a:cxn>
                <a:cxn ang="0">
                  <a:pos x="2607" y="2051"/>
                </a:cxn>
                <a:cxn ang="0">
                  <a:pos x="2588" y="2049"/>
                </a:cxn>
                <a:cxn ang="0">
                  <a:pos x="2570" y="2047"/>
                </a:cxn>
                <a:cxn ang="0">
                  <a:pos x="2552" y="2042"/>
                </a:cxn>
                <a:cxn ang="0">
                  <a:pos x="2533" y="2038"/>
                </a:cxn>
                <a:cxn ang="0">
                  <a:pos x="2514" y="2033"/>
                </a:cxn>
                <a:cxn ang="0">
                  <a:pos x="2494" y="2028"/>
                </a:cxn>
                <a:cxn ang="0">
                  <a:pos x="2478" y="2024"/>
                </a:cxn>
                <a:cxn ang="0">
                  <a:pos x="0" y="195"/>
                </a:cxn>
                <a:cxn ang="0">
                  <a:pos x="149" y="0"/>
                </a:cxn>
                <a:cxn ang="0">
                  <a:pos x="149" y="0"/>
                </a:cxn>
              </a:cxnLst>
              <a:rect l="0" t="0" r="r" b="b"/>
              <a:pathLst>
                <a:path w="2661" h="2057">
                  <a:moveTo>
                    <a:pt x="149" y="0"/>
                  </a:moveTo>
                  <a:lnTo>
                    <a:pt x="2579" y="1888"/>
                  </a:ln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lnTo>
                    <a:pt x="149" y="0"/>
                  </a:lnTo>
                </a:path>
              </a:pathLst>
            </a:custGeom>
            <a:solidFill>
              <a:srgbClr val="FFD80F"/>
            </a:solidFill>
            <a:ln w="9525" cap="rnd">
              <a:noFill/>
              <a:round/>
              <a:headEnd/>
              <a:tailEnd/>
            </a:ln>
            <a:effectLst/>
          </p:spPr>
          <p:txBody>
            <a:bodyPr/>
            <a:lstStyle/>
            <a:p>
              <a:pPr>
                <a:defRPr/>
              </a:pPr>
              <a:endParaRPr lang="en-US"/>
            </a:p>
          </p:txBody>
        </p:sp>
        <p:sp>
          <p:nvSpPr>
            <p:cNvPr id="32" name="Freeform 1056"/>
            <p:cNvSpPr>
              <a:spLocks/>
            </p:cNvSpPr>
            <p:nvPr/>
          </p:nvSpPr>
          <p:spPr bwMode="auto">
            <a:xfrm>
              <a:off x="1924" y="1356"/>
              <a:ext cx="2663" cy="2058"/>
            </a:xfrm>
            <a:custGeom>
              <a:avLst/>
              <a:gdLst/>
              <a:ahLst/>
              <a:cxnLst>
                <a:cxn ang="0">
                  <a:pos x="149" y="0"/>
                </a:cxn>
                <a:cxn ang="0">
                  <a:pos x="2579" y="1888"/>
                </a:cxn>
                <a:cxn ang="0">
                  <a:pos x="2579" y="1888"/>
                </a:cxn>
                <a:cxn ang="0">
                  <a:pos x="2590" y="1906"/>
                </a:cxn>
                <a:cxn ang="0">
                  <a:pos x="2598" y="1920"/>
                </a:cxn>
                <a:cxn ang="0">
                  <a:pos x="2609" y="1937"/>
                </a:cxn>
                <a:cxn ang="0">
                  <a:pos x="2618" y="1954"/>
                </a:cxn>
                <a:cxn ang="0">
                  <a:pos x="2625" y="1971"/>
                </a:cxn>
                <a:cxn ang="0">
                  <a:pos x="2634" y="1987"/>
                </a:cxn>
                <a:cxn ang="0">
                  <a:pos x="2643" y="2007"/>
                </a:cxn>
                <a:cxn ang="0">
                  <a:pos x="2648" y="2024"/>
                </a:cxn>
                <a:cxn ang="0">
                  <a:pos x="2653" y="2040"/>
                </a:cxn>
                <a:cxn ang="0">
                  <a:pos x="2660" y="2056"/>
                </a:cxn>
                <a:cxn ang="0">
                  <a:pos x="2660" y="2056"/>
                </a:cxn>
                <a:cxn ang="0">
                  <a:pos x="2643" y="2056"/>
                </a:cxn>
                <a:cxn ang="0">
                  <a:pos x="2625" y="2053"/>
                </a:cxn>
                <a:cxn ang="0">
                  <a:pos x="2607" y="2051"/>
                </a:cxn>
                <a:cxn ang="0">
                  <a:pos x="2588" y="2049"/>
                </a:cxn>
                <a:cxn ang="0">
                  <a:pos x="2570" y="2047"/>
                </a:cxn>
                <a:cxn ang="0">
                  <a:pos x="2552" y="2042"/>
                </a:cxn>
                <a:cxn ang="0">
                  <a:pos x="2533" y="2038"/>
                </a:cxn>
                <a:cxn ang="0">
                  <a:pos x="2514" y="2033"/>
                </a:cxn>
                <a:cxn ang="0">
                  <a:pos x="2494" y="2028"/>
                </a:cxn>
                <a:cxn ang="0">
                  <a:pos x="2478" y="2024"/>
                </a:cxn>
                <a:cxn ang="0">
                  <a:pos x="0" y="195"/>
                </a:cxn>
                <a:cxn ang="0">
                  <a:pos x="149" y="0"/>
                </a:cxn>
                <a:cxn ang="0">
                  <a:pos x="149" y="0"/>
                </a:cxn>
              </a:cxnLst>
              <a:rect l="0" t="0" r="r" b="b"/>
              <a:pathLst>
                <a:path w="2661" h="2057">
                  <a:moveTo>
                    <a:pt x="149" y="0"/>
                  </a:moveTo>
                  <a:lnTo>
                    <a:pt x="2579" y="1888"/>
                  </a:ln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lnTo>
                    <a:pt x="149"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33" name="Freeform 1057"/>
            <p:cNvSpPr>
              <a:spLocks/>
            </p:cNvSpPr>
            <p:nvPr/>
          </p:nvSpPr>
          <p:spPr bwMode="auto">
            <a:xfrm>
              <a:off x="2299" y="1671"/>
              <a:ext cx="328" cy="232"/>
            </a:xfrm>
            <a:custGeom>
              <a:avLst/>
              <a:gdLst/>
              <a:ahLst/>
              <a:cxnLst>
                <a:cxn ang="0">
                  <a:pos x="109" y="228"/>
                </a:cxn>
                <a:cxn ang="0">
                  <a:pos x="109" y="225"/>
                </a:cxn>
                <a:cxn ang="0">
                  <a:pos x="111" y="220"/>
                </a:cxn>
                <a:cxn ang="0">
                  <a:pos x="115" y="211"/>
                </a:cxn>
                <a:cxn ang="0">
                  <a:pos x="119" y="202"/>
                </a:cxn>
                <a:cxn ang="0">
                  <a:pos x="126" y="190"/>
                </a:cxn>
                <a:cxn ang="0">
                  <a:pos x="132" y="177"/>
                </a:cxn>
                <a:cxn ang="0">
                  <a:pos x="140" y="164"/>
                </a:cxn>
                <a:cxn ang="0">
                  <a:pos x="149" y="153"/>
                </a:cxn>
                <a:cxn ang="0">
                  <a:pos x="157" y="143"/>
                </a:cxn>
                <a:cxn ang="0">
                  <a:pos x="167" y="135"/>
                </a:cxn>
                <a:cxn ang="0">
                  <a:pos x="167" y="135"/>
                </a:cxn>
                <a:cxn ang="0">
                  <a:pos x="181" y="128"/>
                </a:cxn>
                <a:cxn ang="0">
                  <a:pos x="197" y="122"/>
                </a:cxn>
                <a:cxn ang="0">
                  <a:pos x="216" y="120"/>
                </a:cxn>
                <a:cxn ang="0">
                  <a:pos x="239" y="118"/>
                </a:cxn>
                <a:cxn ang="0">
                  <a:pos x="261" y="116"/>
                </a:cxn>
                <a:cxn ang="0">
                  <a:pos x="281" y="116"/>
                </a:cxn>
                <a:cxn ang="0">
                  <a:pos x="300" y="116"/>
                </a:cxn>
                <a:cxn ang="0">
                  <a:pos x="314" y="116"/>
                </a:cxn>
                <a:cxn ang="0">
                  <a:pos x="323" y="116"/>
                </a:cxn>
                <a:cxn ang="0">
                  <a:pos x="328" y="118"/>
                </a:cxn>
                <a:cxn ang="0">
                  <a:pos x="167" y="0"/>
                </a:cxn>
                <a:cxn ang="0">
                  <a:pos x="0" y="151"/>
                </a:cxn>
                <a:cxn ang="0">
                  <a:pos x="109" y="228"/>
                </a:cxn>
                <a:cxn ang="0">
                  <a:pos x="109" y="228"/>
                </a:cxn>
              </a:cxnLst>
              <a:rect l="0" t="0" r="r" b="b"/>
              <a:pathLst>
                <a:path w="329" h="229">
                  <a:moveTo>
                    <a:pt x="109" y="228"/>
                  </a:moveTo>
                  <a:lnTo>
                    <a:pt x="109" y="225"/>
                  </a:lnTo>
                  <a:lnTo>
                    <a:pt x="111" y="220"/>
                  </a:lnTo>
                  <a:lnTo>
                    <a:pt x="115" y="211"/>
                  </a:lnTo>
                  <a:lnTo>
                    <a:pt x="119" y="202"/>
                  </a:lnTo>
                  <a:lnTo>
                    <a:pt x="126" y="190"/>
                  </a:lnTo>
                  <a:lnTo>
                    <a:pt x="132" y="177"/>
                  </a:lnTo>
                  <a:lnTo>
                    <a:pt x="140" y="164"/>
                  </a:lnTo>
                  <a:lnTo>
                    <a:pt x="149" y="153"/>
                  </a:lnTo>
                  <a:lnTo>
                    <a:pt x="157" y="143"/>
                  </a:lnTo>
                  <a:lnTo>
                    <a:pt x="167" y="135"/>
                  </a:lnTo>
                  <a:lnTo>
                    <a:pt x="167" y="135"/>
                  </a:lnTo>
                  <a:lnTo>
                    <a:pt x="181" y="128"/>
                  </a:lnTo>
                  <a:lnTo>
                    <a:pt x="197" y="122"/>
                  </a:lnTo>
                  <a:lnTo>
                    <a:pt x="216" y="120"/>
                  </a:lnTo>
                  <a:lnTo>
                    <a:pt x="239" y="118"/>
                  </a:lnTo>
                  <a:lnTo>
                    <a:pt x="261" y="116"/>
                  </a:lnTo>
                  <a:lnTo>
                    <a:pt x="281" y="116"/>
                  </a:lnTo>
                  <a:lnTo>
                    <a:pt x="300" y="116"/>
                  </a:lnTo>
                  <a:lnTo>
                    <a:pt x="314" y="116"/>
                  </a:lnTo>
                  <a:lnTo>
                    <a:pt x="323" y="116"/>
                  </a:lnTo>
                  <a:lnTo>
                    <a:pt x="328" y="118"/>
                  </a:lnTo>
                  <a:lnTo>
                    <a:pt x="167" y="0"/>
                  </a:lnTo>
                  <a:lnTo>
                    <a:pt x="0" y="151"/>
                  </a:lnTo>
                  <a:lnTo>
                    <a:pt x="109" y="228"/>
                  </a:lnTo>
                  <a:lnTo>
                    <a:pt x="109" y="228"/>
                  </a:lnTo>
                </a:path>
              </a:pathLst>
            </a:custGeom>
            <a:solidFill>
              <a:srgbClr val="7C6000"/>
            </a:solidFill>
            <a:ln w="9525" cap="rnd">
              <a:noFill/>
              <a:round/>
              <a:headEnd/>
              <a:tailEnd/>
            </a:ln>
            <a:effectLst/>
          </p:spPr>
          <p:txBody>
            <a:bodyPr/>
            <a:lstStyle/>
            <a:p>
              <a:pPr>
                <a:defRPr/>
              </a:pPr>
              <a:endParaRPr lang="en-US"/>
            </a:p>
          </p:txBody>
        </p:sp>
        <p:sp>
          <p:nvSpPr>
            <p:cNvPr id="34" name="Freeform 1058"/>
            <p:cNvSpPr>
              <a:spLocks/>
            </p:cNvSpPr>
            <p:nvPr/>
          </p:nvSpPr>
          <p:spPr bwMode="auto">
            <a:xfrm>
              <a:off x="3622" y="2671"/>
              <a:ext cx="212" cy="230"/>
            </a:xfrm>
            <a:custGeom>
              <a:avLst/>
              <a:gdLst/>
              <a:ahLst/>
              <a:cxnLst>
                <a:cxn ang="0">
                  <a:pos x="135" y="229"/>
                </a:cxn>
                <a:cxn ang="0">
                  <a:pos x="133" y="227"/>
                </a:cxn>
                <a:cxn ang="0">
                  <a:pos x="133" y="221"/>
                </a:cxn>
                <a:cxn ang="0">
                  <a:pos x="133" y="212"/>
                </a:cxn>
                <a:cxn ang="0">
                  <a:pos x="133" y="200"/>
                </a:cxn>
                <a:cxn ang="0">
                  <a:pos x="133" y="187"/>
                </a:cxn>
                <a:cxn ang="0">
                  <a:pos x="133" y="172"/>
                </a:cxn>
                <a:cxn ang="0">
                  <a:pos x="133" y="157"/>
                </a:cxn>
                <a:cxn ang="0">
                  <a:pos x="135" y="143"/>
                </a:cxn>
                <a:cxn ang="0">
                  <a:pos x="138" y="129"/>
                </a:cxn>
                <a:cxn ang="0">
                  <a:pos x="143" y="120"/>
                </a:cxn>
                <a:cxn ang="0">
                  <a:pos x="212" y="69"/>
                </a:cxn>
                <a:cxn ang="0">
                  <a:pos x="110" y="0"/>
                </a:cxn>
                <a:cxn ang="0">
                  <a:pos x="0" y="136"/>
                </a:cxn>
                <a:cxn ang="0">
                  <a:pos x="135" y="229"/>
                </a:cxn>
                <a:cxn ang="0">
                  <a:pos x="135" y="229"/>
                </a:cxn>
              </a:cxnLst>
              <a:rect l="0" t="0" r="r" b="b"/>
              <a:pathLst>
                <a:path w="213" h="230">
                  <a:moveTo>
                    <a:pt x="135" y="229"/>
                  </a:moveTo>
                  <a:lnTo>
                    <a:pt x="133" y="227"/>
                  </a:lnTo>
                  <a:lnTo>
                    <a:pt x="133" y="221"/>
                  </a:lnTo>
                  <a:lnTo>
                    <a:pt x="133" y="212"/>
                  </a:lnTo>
                  <a:lnTo>
                    <a:pt x="133" y="200"/>
                  </a:lnTo>
                  <a:lnTo>
                    <a:pt x="133" y="187"/>
                  </a:lnTo>
                  <a:lnTo>
                    <a:pt x="133" y="172"/>
                  </a:lnTo>
                  <a:lnTo>
                    <a:pt x="133" y="157"/>
                  </a:lnTo>
                  <a:lnTo>
                    <a:pt x="135" y="143"/>
                  </a:lnTo>
                  <a:lnTo>
                    <a:pt x="138" y="129"/>
                  </a:lnTo>
                  <a:lnTo>
                    <a:pt x="143" y="120"/>
                  </a:lnTo>
                  <a:lnTo>
                    <a:pt x="212" y="69"/>
                  </a:lnTo>
                  <a:lnTo>
                    <a:pt x="110" y="0"/>
                  </a:lnTo>
                  <a:lnTo>
                    <a:pt x="0" y="136"/>
                  </a:lnTo>
                  <a:lnTo>
                    <a:pt x="135" y="229"/>
                  </a:lnTo>
                  <a:lnTo>
                    <a:pt x="135" y="229"/>
                  </a:lnTo>
                </a:path>
              </a:pathLst>
            </a:custGeom>
            <a:solidFill>
              <a:srgbClr val="7C6000"/>
            </a:solidFill>
            <a:ln w="9525" cap="rnd">
              <a:noFill/>
              <a:round/>
              <a:headEnd/>
              <a:tailEnd/>
            </a:ln>
            <a:effectLst/>
          </p:spPr>
          <p:txBody>
            <a:bodyPr/>
            <a:lstStyle/>
            <a:p>
              <a:pPr>
                <a:defRPr/>
              </a:pPr>
              <a:endParaRPr lang="en-US"/>
            </a:p>
          </p:txBody>
        </p:sp>
        <p:sp>
          <p:nvSpPr>
            <p:cNvPr id="35" name="Freeform 1059"/>
            <p:cNvSpPr>
              <a:spLocks/>
            </p:cNvSpPr>
            <p:nvPr/>
          </p:nvSpPr>
          <p:spPr bwMode="auto">
            <a:xfrm>
              <a:off x="3050" y="2241"/>
              <a:ext cx="230" cy="245"/>
            </a:xfrm>
            <a:custGeom>
              <a:avLst/>
              <a:gdLst/>
              <a:ahLst/>
              <a:cxnLst>
                <a:cxn ang="0">
                  <a:pos x="135" y="244"/>
                </a:cxn>
                <a:cxn ang="0">
                  <a:pos x="135" y="241"/>
                </a:cxn>
                <a:cxn ang="0">
                  <a:pos x="135" y="234"/>
                </a:cxn>
                <a:cxn ang="0">
                  <a:pos x="137" y="223"/>
                </a:cxn>
                <a:cxn ang="0">
                  <a:pos x="138" y="208"/>
                </a:cxn>
                <a:cxn ang="0">
                  <a:pos x="140" y="193"/>
                </a:cxn>
                <a:cxn ang="0">
                  <a:pos x="143" y="176"/>
                </a:cxn>
                <a:cxn ang="0">
                  <a:pos x="147" y="160"/>
                </a:cxn>
                <a:cxn ang="0">
                  <a:pos x="152" y="143"/>
                </a:cxn>
                <a:cxn ang="0">
                  <a:pos x="156" y="128"/>
                </a:cxn>
                <a:cxn ang="0">
                  <a:pos x="160" y="118"/>
                </a:cxn>
                <a:cxn ang="0">
                  <a:pos x="228" y="68"/>
                </a:cxn>
                <a:cxn ang="0">
                  <a:pos x="126" y="0"/>
                </a:cxn>
                <a:cxn ang="0">
                  <a:pos x="0" y="151"/>
                </a:cxn>
                <a:cxn ang="0">
                  <a:pos x="135" y="244"/>
                </a:cxn>
                <a:cxn ang="0">
                  <a:pos x="135" y="244"/>
                </a:cxn>
              </a:cxnLst>
              <a:rect l="0" t="0" r="r" b="b"/>
              <a:pathLst>
                <a:path w="229" h="245">
                  <a:moveTo>
                    <a:pt x="135" y="244"/>
                  </a:moveTo>
                  <a:lnTo>
                    <a:pt x="135" y="241"/>
                  </a:lnTo>
                  <a:lnTo>
                    <a:pt x="135" y="234"/>
                  </a:lnTo>
                  <a:lnTo>
                    <a:pt x="137" y="223"/>
                  </a:lnTo>
                  <a:lnTo>
                    <a:pt x="138" y="208"/>
                  </a:lnTo>
                  <a:lnTo>
                    <a:pt x="140" y="193"/>
                  </a:lnTo>
                  <a:lnTo>
                    <a:pt x="143" y="176"/>
                  </a:lnTo>
                  <a:lnTo>
                    <a:pt x="147" y="160"/>
                  </a:lnTo>
                  <a:lnTo>
                    <a:pt x="152" y="143"/>
                  </a:lnTo>
                  <a:lnTo>
                    <a:pt x="156" y="128"/>
                  </a:lnTo>
                  <a:lnTo>
                    <a:pt x="160" y="118"/>
                  </a:lnTo>
                  <a:lnTo>
                    <a:pt x="228" y="68"/>
                  </a:lnTo>
                  <a:lnTo>
                    <a:pt x="126" y="0"/>
                  </a:lnTo>
                  <a:lnTo>
                    <a:pt x="0" y="151"/>
                  </a:lnTo>
                  <a:lnTo>
                    <a:pt x="135" y="244"/>
                  </a:lnTo>
                  <a:lnTo>
                    <a:pt x="135" y="244"/>
                  </a:lnTo>
                </a:path>
              </a:pathLst>
            </a:custGeom>
            <a:solidFill>
              <a:srgbClr val="7C6000"/>
            </a:solidFill>
            <a:ln w="9525" cap="rnd">
              <a:noFill/>
              <a:round/>
              <a:headEnd/>
              <a:tailEnd/>
            </a:ln>
            <a:effectLst/>
          </p:spPr>
          <p:txBody>
            <a:bodyPr/>
            <a:lstStyle/>
            <a:p>
              <a:pPr>
                <a:defRPr/>
              </a:pPr>
              <a:endParaRPr lang="en-US"/>
            </a:p>
          </p:txBody>
        </p:sp>
        <p:sp>
          <p:nvSpPr>
            <p:cNvPr id="36" name="Freeform 1060"/>
            <p:cNvSpPr>
              <a:spLocks/>
            </p:cNvSpPr>
            <p:nvPr/>
          </p:nvSpPr>
          <p:spPr bwMode="auto">
            <a:xfrm>
              <a:off x="1584" y="1189"/>
              <a:ext cx="606" cy="692"/>
            </a:xfrm>
            <a:custGeom>
              <a:avLst/>
              <a:gdLst/>
              <a:ahLst/>
              <a:cxnLst>
                <a:cxn ang="0">
                  <a:pos x="34" y="690"/>
                </a:cxn>
                <a:cxn ang="0">
                  <a:pos x="8" y="683"/>
                </a:cxn>
                <a:cxn ang="0">
                  <a:pos x="0" y="666"/>
                </a:cxn>
                <a:cxn ang="0">
                  <a:pos x="8" y="639"/>
                </a:cxn>
                <a:cxn ang="0">
                  <a:pos x="15" y="631"/>
                </a:cxn>
                <a:cxn ang="0">
                  <a:pos x="42" y="601"/>
                </a:cxn>
                <a:cxn ang="0">
                  <a:pos x="73" y="563"/>
                </a:cxn>
                <a:cxn ang="0">
                  <a:pos x="93" y="544"/>
                </a:cxn>
                <a:cxn ang="0">
                  <a:pos x="122" y="521"/>
                </a:cxn>
                <a:cxn ang="0">
                  <a:pos x="160" y="496"/>
                </a:cxn>
                <a:cxn ang="0">
                  <a:pos x="194" y="470"/>
                </a:cxn>
                <a:cxn ang="0">
                  <a:pos x="215" y="451"/>
                </a:cxn>
                <a:cxn ang="0">
                  <a:pos x="259" y="410"/>
                </a:cxn>
                <a:cxn ang="0">
                  <a:pos x="305" y="352"/>
                </a:cxn>
                <a:cxn ang="0">
                  <a:pos x="340" y="283"/>
                </a:cxn>
                <a:cxn ang="0">
                  <a:pos x="352" y="234"/>
                </a:cxn>
                <a:cxn ang="0">
                  <a:pos x="365" y="165"/>
                </a:cxn>
                <a:cxn ang="0">
                  <a:pos x="379" y="105"/>
                </a:cxn>
                <a:cxn ang="0">
                  <a:pos x="395" y="73"/>
                </a:cxn>
                <a:cxn ang="0">
                  <a:pos x="423" y="36"/>
                </a:cxn>
                <a:cxn ang="0">
                  <a:pos x="462" y="8"/>
                </a:cxn>
                <a:cxn ang="0">
                  <a:pos x="506" y="0"/>
                </a:cxn>
                <a:cxn ang="0">
                  <a:pos x="533" y="6"/>
                </a:cxn>
                <a:cxn ang="0">
                  <a:pos x="569" y="27"/>
                </a:cxn>
                <a:cxn ang="0">
                  <a:pos x="593" y="57"/>
                </a:cxn>
                <a:cxn ang="0">
                  <a:pos x="603" y="94"/>
                </a:cxn>
                <a:cxn ang="0">
                  <a:pos x="598" y="126"/>
                </a:cxn>
                <a:cxn ang="0">
                  <a:pos x="584" y="184"/>
                </a:cxn>
                <a:cxn ang="0">
                  <a:pos x="556" y="249"/>
                </a:cxn>
                <a:cxn ang="0">
                  <a:pos x="531" y="289"/>
                </a:cxn>
                <a:cxn ang="0">
                  <a:pos x="483" y="348"/>
                </a:cxn>
                <a:cxn ang="0">
                  <a:pos x="423" y="399"/>
                </a:cxn>
                <a:cxn ang="0">
                  <a:pos x="367" y="440"/>
                </a:cxn>
                <a:cxn ang="0">
                  <a:pos x="333" y="460"/>
                </a:cxn>
                <a:cxn ang="0">
                  <a:pos x="282" y="483"/>
                </a:cxn>
                <a:cxn ang="0">
                  <a:pos x="236" y="507"/>
                </a:cxn>
                <a:cxn ang="0">
                  <a:pos x="198" y="532"/>
                </a:cxn>
                <a:cxn ang="0">
                  <a:pos x="177" y="551"/>
                </a:cxn>
                <a:cxn ang="0">
                  <a:pos x="147" y="574"/>
                </a:cxn>
                <a:cxn ang="0">
                  <a:pos x="122" y="595"/>
                </a:cxn>
                <a:cxn ang="0">
                  <a:pos x="107" y="608"/>
                </a:cxn>
                <a:cxn ang="0">
                  <a:pos x="86" y="633"/>
                </a:cxn>
                <a:cxn ang="0">
                  <a:pos x="66" y="660"/>
                </a:cxn>
                <a:cxn ang="0">
                  <a:pos x="50" y="680"/>
                </a:cxn>
              </a:cxnLst>
              <a:rect l="0" t="0" r="r" b="b"/>
              <a:pathLst>
                <a:path w="604" h="691">
                  <a:moveTo>
                    <a:pt x="50" y="680"/>
                  </a:moveTo>
                  <a:lnTo>
                    <a:pt x="42" y="685"/>
                  </a:lnTo>
                  <a:lnTo>
                    <a:pt x="34" y="690"/>
                  </a:lnTo>
                  <a:lnTo>
                    <a:pt x="25" y="690"/>
                  </a:lnTo>
                  <a:lnTo>
                    <a:pt x="17" y="687"/>
                  </a:lnTo>
                  <a:lnTo>
                    <a:pt x="8" y="683"/>
                  </a:lnTo>
                  <a:lnTo>
                    <a:pt x="8" y="683"/>
                  </a:lnTo>
                  <a:lnTo>
                    <a:pt x="2" y="675"/>
                  </a:lnTo>
                  <a:lnTo>
                    <a:pt x="0" y="666"/>
                  </a:lnTo>
                  <a:lnTo>
                    <a:pt x="0" y="656"/>
                  </a:lnTo>
                  <a:lnTo>
                    <a:pt x="4" y="648"/>
                  </a:lnTo>
                  <a:lnTo>
                    <a:pt x="8" y="639"/>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7" y="608"/>
                  </a:lnTo>
                  <a:lnTo>
                    <a:pt x="101" y="613"/>
                  </a:lnTo>
                  <a:lnTo>
                    <a:pt x="95" y="624"/>
                  </a:lnTo>
                  <a:lnTo>
                    <a:pt x="86" y="633"/>
                  </a:lnTo>
                  <a:lnTo>
                    <a:pt x="78" y="643"/>
                  </a:lnTo>
                  <a:lnTo>
                    <a:pt x="71" y="652"/>
                  </a:lnTo>
                  <a:lnTo>
                    <a:pt x="66" y="660"/>
                  </a:lnTo>
                  <a:lnTo>
                    <a:pt x="59" y="669"/>
                  </a:lnTo>
                  <a:lnTo>
                    <a:pt x="55" y="675"/>
                  </a:lnTo>
                  <a:lnTo>
                    <a:pt x="50" y="680"/>
                  </a:lnTo>
                  <a:lnTo>
                    <a:pt x="50" y="680"/>
                  </a:lnTo>
                  <a:lnTo>
                    <a:pt x="50" y="680"/>
                  </a:lnTo>
                </a:path>
              </a:pathLst>
            </a:custGeom>
            <a:solidFill>
              <a:srgbClr val="FFD80F"/>
            </a:solidFill>
            <a:ln w="9525" cap="rnd">
              <a:noFill/>
              <a:round/>
              <a:headEnd/>
              <a:tailEnd/>
            </a:ln>
            <a:effectLst/>
          </p:spPr>
          <p:txBody>
            <a:bodyPr/>
            <a:lstStyle/>
            <a:p>
              <a:pPr>
                <a:defRPr/>
              </a:pPr>
              <a:endParaRPr lang="en-US"/>
            </a:p>
          </p:txBody>
        </p:sp>
        <p:sp>
          <p:nvSpPr>
            <p:cNvPr id="37" name="Freeform 1061"/>
            <p:cNvSpPr>
              <a:spLocks/>
            </p:cNvSpPr>
            <p:nvPr/>
          </p:nvSpPr>
          <p:spPr bwMode="auto">
            <a:xfrm>
              <a:off x="1584" y="1189"/>
              <a:ext cx="606" cy="692"/>
            </a:xfrm>
            <a:custGeom>
              <a:avLst/>
              <a:gdLst/>
              <a:ahLst/>
              <a:cxnLst>
                <a:cxn ang="0">
                  <a:pos x="34" y="690"/>
                </a:cxn>
                <a:cxn ang="0">
                  <a:pos x="8" y="683"/>
                </a:cxn>
                <a:cxn ang="0">
                  <a:pos x="0" y="666"/>
                </a:cxn>
                <a:cxn ang="0">
                  <a:pos x="8" y="639"/>
                </a:cxn>
                <a:cxn ang="0">
                  <a:pos x="15" y="631"/>
                </a:cxn>
                <a:cxn ang="0">
                  <a:pos x="42" y="601"/>
                </a:cxn>
                <a:cxn ang="0">
                  <a:pos x="73" y="563"/>
                </a:cxn>
                <a:cxn ang="0">
                  <a:pos x="93" y="544"/>
                </a:cxn>
                <a:cxn ang="0">
                  <a:pos x="122" y="521"/>
                </a:cxn>
                <a:cxn ang="0">
                  <a:pos x="160" y="496"/>
                </a:cxn>
                <a:cxn ang="0">
                  <a:pos x="194" y="470"/>
                </a:cxn>
                <a:cxn ang="0">
                  <a:pos x="215" y="451"/>
                </a:cxn>
                <a:cxn ang="0">
                  <a:pos x="259" y="410"/>
                </a:cxn>
                <a:cxn ang="0">
                  <a:pos x="305" y="352"/>
                </a:cxn>
                <a:cxn ang="0">
                  <a:pos x="340" y="283"/>
                </a:cxn>
                <a:cxn ang="0">
                  <a:pos x="352" y="234"/>
                </a:cxn>
                <a:cxn ang="0">
                  <a:pos x="365" y="165"/>
                </a:cxn>
                <a:cxn ang="0">
                  <a:pos x="379" y="105"/>
                </a:cxn>
                <a:cxn ang="0">
                  <a:pos x="395" y="73"/>
                </a:cxn>
                <a:cxn ang="0">
                  <a:pos x="423" y="36"/>
                </a:cxn>
                <a:cxn ang="0">
                  <a:pos x="462" y="8"/>
                </a:cxn>
                <a:cxn ang="0">
                  <a:pos x="506" y="0"/>
                </a:cxn>
                <a:cxn ang="0">
                  <a:pos x="533" y="6"/>
                </a:cxn>
                <a:cxn ang="0">
                  <a:pos x="569" y="27"/>
                </a:cxn>
                <a:cxn ang="0">
                  <a:pos x="593" y="57"/>
                </a:cxn>
                <a:cxn ang="0">
                  <a:pos x="603" y="94"/>
                </a:cxn>
                <a:cxn ang="0">
                  <a:pos x="598" y="126"/>
                </a:cxn>
                <a:cxn ang="0">
                  <a:pos x="584" y="184"/>
                </a:cxn>
                <a:cxn ang="0">
                  <a:pos x="556" y="249"/>
                </a:cxn>
                <a:cxn ang="0">
                  <a:pos x="531" y="289"/>
                </a:cxn>
                <a:cxn ang="0">
                  <a:pos x="483" y="348"/>
                </a:cxn>
                <a:cxn ang="0">
                  <a:pos x="423" y="399"/>
                </a:cxn>
                <a:cxn ang="0">
                  <a:pos x="367" y="440"/>
                </a:cxn>
                <a:cxn ang="0">
                  <a:pos x="333" y="460"/>
                </a:cxn>
                <a:cxn ang="0">
                  <a:pos x="282" y="483"/>
                </a:cxn>
                <a:cxn ang="0">
                  <a:pos x="236" y="507"/>
                </a:cxn>
                <a:cxn ang="0">
                  <a:pos x="198" y="532"/>
                </a:cxn>
                <a:cxn ang="0">
                  <a:pos x="177" y="551"/>
                </a:cxn>
                <a:cxn ang="0">
                  <a:pos x="147" y="574"/>
                </a:cxn>
                <a:cxn ang="0">
                  <a:pos x="122" y="595"/>
                </a:cxn>
                <a:cxn ang="0">
                  <a:pos x="107" y="608"/>
                </a:cxn>
                <a:cxn ang="0">
                  <a:pos x="86" y="633"/>
                </a:cxn>
                <a:cxn ang="0">
                  <a:pos x="66" y="660"/>
                </a:cxn>
                <a:cxn ang="0">
                  <a:pos x="50" y="680"/>
                </a:cxn>
              </a:cxnLst>
              <a:rect l="0" t="0" r="r" b="b"/>
              <a:pathLst>
                <a:path w="604" h="691">
                  <a:moveTo>
                    <a:pt x="50" y="680"/>
                  </a:moveTo>
                  <a:lnTo>
                    <a:pt x="42" y="685"/>
                  </a:lnTo>
                  <a:lnTo>
                    <a:pt x="34" y="690"/>
                  </a:lnTo>
                  <a:lnTo>
                    <a:pt x="25" y="690"/>
                  </a:lnTo>
                  <a:lnTo>
                    <a:pt x="17" y="687"/>
                  </a:lnTo>
                  <a:lnTo>
                    <a:pt x="8" y="683"/>
                  </a:lnTo>
                  <a:lnTo>
                    <a:pt x="8" y="683"/>
                  </a:lnTo>
                  <a:lnTo>
                    <a:pt x="2" y="675"/>
                  </a:lnTo>
                  <a:lnTo>
                    <a:pt x="0" y="666"/>
                  </a:lnTo>
                  <a:lnTo>
                    <a:pt x="0" y="656"/>
                  </a:lnTo>
                  <a:lnTo>
                    <a:pt x="4" y="648"/>
                  </a:lnTo>
                  <a:lnTo>
                    <a:pt x="8" y="639"/>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7" y="608"/>
                  </a:lnTo>
                  <a:lnTo>
                    <a:pt x="101" y="613"/>
                  </a:lnTo>
                  <a:lnTo>
                    <a:pt x="95" y="624"/>
                  </a:lnTo>
                  <a:lnTo>
                    <a:pt x="86" y="633"/>
                  </a:lnTo>
                  <a:lnTo>
                    <a:pt x="78" y="643"/>
                  </a:lnTo>
                  <a:lnTo>
                    <a:pt x="71" y="652"/>
                  </a:lnTo>
                  <a:lnTo>
                    <a:pt x="66" y="660"/>
                  </a:lnTo>
                  <a:lnTo>
                    <a:pt x="59" y="669"/>
                  </a:lnTo>
                  <a:lnTo>
                    <a:pt x="55" y="675"/>
                  </a:lnTo>
                  <a:lnTo>
                    <a:pt x="50" y="680"/>
                  </a:lnTo>
                  <a:lnTo>
                    <a:pt x="50" y="680"/>
                  </a:lnTo>
                  <a:lnTo>
                    <a:pt x="50" y="68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38" name="Freeform 1062"/>
            <p:cNvSpPr>
              <a:spLocks/>
            </p:cNvSpPr>
            <p:nvPr/>
          </p:nvSpPr>
          <p:spPr bwMode="auto">
            <a:xfrm>
              <a:off x="1106" y="1373"/>
              <a:ext cx="3065" cy="1949"/>
            </a:xfrm>
            <a:custGeom>
              <a:avLst/>
              <a:gdLst/>
              <a:ahLst/>
              <a:cxnLst>
                <a:cxn ang="0">
                  <a:pos x="2785" y="0"/>
                </a:cxn>
                <a:cxn ang="0">
                  <a:pos x="2711" y="48"/>
                </a:cxn>
                <a:cxn ang="0">
                  <a:pos x="2513" y="179"/>
                </a:cxn>
                <a:cxn ang="0">
                  <a:pos x="2216" y="370"/>
                </a:cxn>
                <a:cxn ang="0">
                  <a:pos x="1857" y="603"/>
                </a:cxn>
                <a:cxn ang="0">
                  <a:pos x="1462" y="860"/>
                </a:cxn>
                <a:cxn ang="0">
                  <a:pos x="1066" y="1116"/>
                </a:cxn>
                <a:cxn ang="0">
                  <a:pos x="699" y="1356"/>
                </a:cxn>
                <a:cxn ang="0">
                  <a:pos x="389" y="1556"/>
                </a:cxn>
                <a:cxn ang="0">
                  <a:pos x="170" y="1699"/>
                </a:cxn>
                <a:cxn ang="0">
                  <a:pos x="73" y="1765"/>
                </a:cxn>
                <a:cxn ang="0">
                  <a:pos x="73" y="1765"/>
                </a:cxn>
                <a:cxn ang="0">
                  <a:pos x="48" y="1784"/>
                </a:cxn>
                <a:cxn ang="0">
                  <a:pos x="28" y="1800"/>
                </a:cxn>
                <a:cxn ang="0">
                  <a:pos x="16" y="1819"/>
                </a:cxn>
                <a:cxn ang="0">
                  <a:pos x="7" y="1836"/>
                </a:cxn>
                <a:cxn ang="0">
                  <a:pos x="1" y="1853"/>
                </a:cxn>
                <a:cxn ang="0">
                  <a:pos x="0" y="1867"/>
                </a:cxn>
                <a:cxn ang="0">
                  <a:pos x="1" y="1883"/>
                </a:cxn>
                <a:cxn ang="0">
                  <a:pos x="3" y="1895"/>
                </a:cxn>
                <a:cxn ang="0">
                  <a:pos x="7" y="1904"/>
                </a:cxn>
                <a:cxn ang="0">
                  <a:pos x="12" y="1912"/>
                </a:cxn>
                <a:cxn ang="0">
                  <a:pos x="12" y="1912"/>
                </a:cxn>
                <a:cxn ang="0">
                  <a:pos x="18" y="1920"/>
                </a:cxn>
                <a:cxn ang="0">
                  <a:pos x="25" y="1929"/>
                </a:cxn>
                <a:cxn ang="0">
                  <a:pos x="35" y="1935"/>
                </a:cxn>
                <a:cxn ang="0">
                  <a:pos x="48" y="1941"/>
                </a:cxn>
                <a:cxn ang="0">
                  <a:pos x="62" y="1945"/>
                </a:cxn>
                <a:cxn ang="0">
                  <a:pos x="79" y="1948"/>
                </a:cxn>
                <a:cxn ang="0">
                  <a:pos x="99" y="1948"/>
                </a:cxn>
                <a:cxn ang="0">
                  <a:pos x="122" y="1943"/>
                </a:cxn>
                <a:cxn ang="0">
                  <a:pos x="145" y="1933"/>
                </a:cxn>
                <a:cxn ang="0">
                  <a:pos x="172" y="1918"/>
                </a:cxn>
                <a:cxn ang="0">
                  <a:pos x="172" y="1918"/>
                </a:cxn>
                <a:cxn ang="0">
                  <a:pos x="276" y="1853"/>
                </a:cxn>
                <a:cxn ang="0">
                  <a:pos x="509" y="1703"/>
                </a:cxn>
                <a:cxn ang="0">
                  <a:pos x="838" y="1491"/>
                </a:cxn>
                <a:cxn ang="0">
                  <a:pos x="1231" y="1241"/>
                </a:cxn>
                <a:cxn ang="0">
                  <a:pos x="1654" y="967"/>
                </a:cxn>
                <a:cxn ang="0">
                  <a:pos x="2073" y="698"/>
                </a:cxn>
                <a:cxn ang="0">
                  <a:pos x="2457" y="451"/>
                </a:cxn>
                <a:cxn ang="0">
                  <a:pos x="2771" y="250"/>
                </a:cxn>
                <a:cxn ang="0">
                  <a:pos x="2986" y="113"/>
                </a:cxn>
                <a:cxn ang="0">
                  <a:pos x="3064" y="60"/>
                </a:cxn>
                <a:cxn ang="0">
                  <a:pos x="2785" y="0"/>
                </a:cxn>
                <a:cxn ang="0">
                  <a:pos x="2785" y="0"/>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lnTo>
                    <a:pt x="2785" y="0"/>
                  </a:lnTo>
                </a:path>
              </a:pathLst>
            </a:custGeom>
            <a:solidFill>
              <a:srgbClr val="FFD80F"/>
            </a:solidFill>
            <a:ln w="9525" cap="rnd">
              <a:noFill/>
              <a:round/>
              <a:headEnd/>
              <a:tailEnd/>
            </a:ln>
            <a:effectLst/>
          </p:spPr>
          <p:txBody>
            <a:bodyPr/>
            <a:lstStyle/>
            <a:p>
              <a:pPr>
                <a:defRPr/>
              </a:pPr>
              <a:endParaRPr lang="en-US"/>
            </a:p>
          </p:txBody>
        </p:sp>
        <p:sp>
          <p:nvSpPr>
            <p:cNvPr id="39" name="Freeform 1063"/>
            <p:cNvSpPr>
              <a:spLocks/>
            </p:cNvSpPr>
            <p:nvPr/>
          </p:nvSpPr>
          <p:spPr bwMode="auto">
            <a:xfrm>
              <a:off x="1106" y="1373"/>
              <a:ext cx="3065" cy="1949"/>
            </a:xfrm>
            <a:custGeom>
              <a:avLst/>
              <a:gdLst/>
              <a:ahLst/>
              <a:cxnLst>
                <a:cxn ang="0">
                  <a:pos x="2785" y="0"/>
                </a:cxn>
                <a:cxn ang="0">
                  <a:pos x="2711" y="48"/>
                </a:cxn>
                <a:cxn ang="0">
                  <a:pos x="2513" y="179"/>
                </a:cxn>
                <a:cxn ang="0">
                  <a:pos x="2216" y="370"/>
                </a:cxn>
                <a:cxn ang="0">
                  <a:pos x="1857" y="603"/>
                </a:cxn>
                <a:cxn ang="0">
                  <a:pos x="1462" y="860"/>
                </a:cxn>
                <a:cxn ang="0">
                  <a:pos x="1066" y="1116"/>
                </a:cxn>
                <a:cxn ang="0">
                  <a:pos x="699" y="1356"/>
                </a:cxn>
                <a:cxn ang="0">
                  <a:pos x="389" y="1556"/>
                </a:cxn>
                <a:cxn ang="0">
                  <a:pos x="170" y="1699"/>
                </a:cxn>
                <a:cxn ang="0">
                  <a:pos x="73" y="1765"/>
                </a:cxn>
                <a:cxn ang="0">
                  <a:pos x="73" y="1765"/>
                </a:cxn>
                <a:cxn ang="0">
                  <a:pos x="48" y="1784"/>
                </a:cxn>
                <a:cxn ang="0">
                  <a:pos x="28" y="1800"/>
                </a:cxn>
                <a:cxn ang="0">
                  <a:pos x="16" y="1819"/>
                </a:cxn>
                <a:cxn ang="0">
                  <a:pos x="7" y="1836"/>
                </a:cxn>
                <a:cxn ang="0">
                  <a:pos x="1" y="1853"/>
                </a:cxn>
                <a:cxn ang="0">
                  <a:pos x="0" y="1867"/>
                </a:cxn>
                <a:cxn ang="0">
                  <a:pos x="1" y="1883"/>
                </a:cxn>
                <a:cxn ang="0">
                  <a:pos x="3" y="1895"/>
                </a:cxn>
                <a:cxn ang="0">
                  <a:pos x="7" y="1904"/>
                </a:cxn>
                <a:cxn ang="0">
                  <a:pos x="12" y="1912"/>
                </a:cxn>
                <a:cxn ang="0">
                  <a:pos x="12" y="1912"/>
                </a:cxn>
                <a:cxn ang="0">
                  <a:pos x="18" y="1920"/>
                </a:cxn>
                <a:cxn ang="0">
                  <a:pos x="25" y="1929"/>
                </a:cxn>
                <a:cxn ang="0">
                  <a:pos x="35" y="1935"/>
                </a:cxn>
                <a:cxn ang="0">
                  <a:pos x="48" y="1941"/>
                </a:cxn>
                <a:cxn ang="0">
                  <a:pos x="62" y="1945"/>
                </a:cxn>
                <a:cxn ang="0">
                  <a:pos x="79" y="1948"/>
                </a:cxn>
                <a:cxn ang="0">
                  <a:pos x="99" y="1948"/>
                </a:cxn>
                <a:cxn ang="0">
                  <a:pos x="122" y="1943"/>
                </a:cxn>
                <a:cxn ang="0">
                  <a:pos x="145" y="1933"/>
                </a:cxn>
                <a:cxn ang="0">
                  <a:pos x="172" y="1918"/>
                </a:cxn>
                <a:cxn ang="0">
                  <a:pos x="172" y="1918"/>
                </a:cxn>
                <a:cxn ang="0">
                  <a:pos x="276" y="1853"/>
                </a:cxn>
                <a:cxn ang="0">
                  <a:pos x="509" y="1703"/>
                </a:cxn>
                <a:cxn ang="0">
                  <a:pos x="838" y="1491"/>
                </a:cxn>
                <a:cxn ang="0">
                  <a:pos x="1231" y="1241"/>
                </a:cxn>
                <a:cxn ang="0">
                  <a:pos x="1654" y="967"/>
                </a:cxn>
                <a:cxn ang="0">
                  <a:pos x="2073" y="698"/>
                </a:cxn>
                <a:cxn ang="0">
                  <a:pos x="2457" y="451"/>
                </a:cxn>
                <a:cxn ang="0">
                  <a:pos x="2771" y="250"/>
                </a:cxn>
                <a:cxn ang="0">
                  <a:pos x="2986" y="113"/>
                </a:cxn>
                <a:cxn ang="0">
                  <a:pos x="3064" y="60"/>
                </a:cxn>
                <a:cxn ang="0">
                  <a:pos x="2785" y="0"/>
                </a:cxn>
                <a:cxn ang="0">
                  <a:pos x="2785" y="0"/>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lnTo>
                    <a:pt x="2785"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40" name="Freeform 1064"/>
            <p:cNvSpPr>
              <a:spLocks/>
            </p:cNvSpPr>
            <p:nvPr/>
          </p:nvSpPr>
          <p:spPr bwMode="auto">
            <a:xfrm>
              <a:off x="1642" y="2808"/>
              <a:ext cx="211" cy="220"/>
            </a:xfrm>
            <a:custGeom>
              <a:avLst/>
              <a:gdLst/>
              <a:ahLst/>
              <a:cxnLst>
                <a:cxn ang="0">
                  <a:pos x="0" y="84"/>
                </a:cxn>
                <a:cxn ang="0">
                  <a:pos x="0" y="86"/>
                </a:cxn>
                <a:cxn ang="0">
                  <a:pos x="4" y="91"/>
                </a:cxn>
                <a:cxn ang="0">
                  <a:pos x="11" y="101"/>
                </a:cxn>
                <a:cxn ang="0">
                  <a:pos x="14" y="112"/>
                </a:cxn>
                <a:cxn ang="0">
                  <a:pos x="20" y="126"/>
                </a:cxn>
                <a:cxn ang="0">
                  <a:pos x="27" y="143"/>
                </a:cxn>
                <a:cxn ang="0">
                  <a:pos x="29" y="160"/>
                </a:cxn>
                <a:cxn ang="0">
                  <a:pos x="32" y="179"/>
                </a:cxn>
                <a:cxn ang="0">
                  <a:pos x="29" y="200"/>
                </a:cxn>
                <a:cxn ang="0">
                  <a:pos x="25" y="219"/>
                </a:cxn>
                <a:cxn ang="0">
                  <a:pos x="212" y="135"/>
                </a:cxn>
                <a:cxn ang="0">
                  <a:pos x="168" y="0"/>
                </a:cxn>
                <a:cxn ang="0">
                  <a:pos x="0" y="84"/>
                </a:cxn>
                <a:cxn ang="0">
                  <a:pos x="0" y="84"/>
                </a:cxn>
              </a:cxnLst>
              <a:rect l="0" t="0" r="r" b="b"/>
              <a:pathLst>
                <a:path w="213" h="220">
                  <a:moveTo>
                    <a:pt x="0" y="84"/>
                  </a:moveTo>
                  <a:lnTo>
                    <a:pt x="0" y="86"/>
                  </a:lnTo>
                  <a:lnTo>
                    <a:pt x="4" y="91"/>
                  </a:lnTo>
                  <a:lnTo>
                    <a:pt x="11" y="101"/>
                  </a:lnTo>
                  <a:lnTo>
                    <a:pt x="14" y="112"/>
                  </a:lnTo>
                  <a:lnTo>
                    <a:pt x="20" y="126"/>
                  </a:lnTo>
                  <a:lnTo>
                    <a:pt x="27" y="143"/>
                  </a:lnTo>
                  <a:lnTo>
                    <a:pt x="29" y="160"/>
                  </a:lnTo>
                  <a:lnTo>
                    <a:pt x="32" y="179"/>
                  </a:lnTo>
                  <a:lnTo>
                    <a:pt x="29" y="200"/>
                  </a:lnTo>
                  <a:lnTo>
                    <a:pt x="25" y="219"/>
                  </a:lnTo>
                  <a:lnTo>
                    <a:pt x="212" y="135"/>
                  </a:lnTo>
                  <a:lnTo>
                    <a:pt x="168" y="0"/>
                  </a:lnTo>
                  <a:lnTo>
                    <a:pt x="0" y="84"/>
                  </a:lnTo>
                  <a:lnTo>
                    <a:pt x="0" y="84"/>
                  </a:lnTo>
                </a:path>
              </a:pathLst>
            </a:custGeom>
            <a:solidFill>
              <a:srgbClr val="7C6000"/>
            </a:solidFill>
            <a:ln w="9525" cap="rnd">
              <a:noFill/>
              <a:round/>
              <a:headEnd/>
              <a:tailEnd/>
            </a:ln>
            <a:effectLst/>
          </p:spPr>
          <p:txBody>
            <a:bodyPr/>
            <a:lstStyle/>
            <a:p>
              <a:pPr>
                <a:defRPr/>
              </a:pPr>
              <a:endParaRPr lang="en-US"/>
            </a:p>
          </p:txBody>
        </p:sp>
        <p:sp>
          <p:nvSpPr>
            <p:cNvPr id="41" name="Freeform 1065"/>
            <p:cNvSpPr>
              <a:spLocks/>
            </p:cNvSpPr>
            <p:nvPr/>
          </p:nvSpPr>
          <p:spPr bwMode="auto">
            <a:xfrm>
              <a:off x="3733" y="975"/>
              <a:ext cx="278" cy="373"/>
            </a:xfrm>
            <a:custGeom>
              <a:avLst/>
              <a:gdLst/>
              <a:ahLst/>
              <a:cxnLst>
                <a:cxn ang="0">
                  <a:pos x="152" y="371"/>
                </a:cxn>
                <a:cxn ang="0">
                  <a:pos x="145" y="363"/>
                </a:cxn>
                <a:cxn ang="0">
                  <a:pos x="138" y="352"/>
                </a:cxn>
                <a:cxn ang="0">
                  <a:pos x="129" y="341"/>
                </a:cxn>
                <a:cxn ang="0">
                  <a:pos x="122" y="331"/>
                </a:cxn>
                <a:cxn ang="0">
                  <a:pos x="111" y="322"/>
                </a:cxn>
                <a:cxn ang="0">
                  <a:pos x="103" y="312"/>
                </a:cxn>
                <a:cxn ang="0">
                  <a:pos x="92" y="303"/>
                </a:cxn>
                <a:cxn ang="0">
                  <a:pos x="79" y="295"/>
                </a:cxn>
                <a:cxn ang="0">
                  <a:pos x="67" y="289"/>
                </a:cxn>
                <a:cxn ang="0">
                  <a:pos x="53" y="282"/>
                </a:cxn>
                <a:cxn ang="0">
                  <a:pos x="53" y="282"/>
                </a:cxn>
                <a:cxn ang="0">
                  <a:pos x="53" y="276"/>
                </a:cxn>
                <a:cxn ang="0">
                  <a:pos x="53" y="262"/>
                </a:cxn>
                <a:cxn ang="0">
                  <a:pos x="52" y="238"/>
                </a:cxn>
                <a:cxn ang="0">
                  <a:pos x="50" y="206"/>
                </a:cxn>
                <a:cxn ang="0">
                  <a:pos x="46" y="172"/>
                </a:cxn>
                <a:cxn ang="0">
                  <a:pos x="41" y="135"/>
                </a:cxn>
                <a:cxn ang="0">
                  <a:pos x="35" y="99"/>
                </a:cxn>
                <a:cxn ang="0">
                  <a:pos x="25" y="61"/>
                </a:cxn>
                <a:cxn ang="0">
                  <a:pos x="14" y="29"/>
                </a:cxn>
                <a:cxn ang="0">
                  <a:pos x="0" y="0"/>
                </a:cxn>
                <a:cxn ang="0">
                  <a:pos x="0" y="0"/>
                </a:cxn>
                <a:cxn ang="0">
                  <a:pos x="20" y="25"/>
                </a:cxn>
                <a:cxn ang="0">
                  <a:pos x="46" y="48"/>
                </a:cxn>
                <a:cxn ang="0">
                  <a:pos x="75" y="71"/>
                </a:cxn>
                <a:cxn ang="0">
                  <a:pos x="106" y="93"/>
                </a:cxn>
                <a:cxn ang="0">
                  <a:pos x="138" y="114"/>
                </a:cxn>
                <a:cxn ang="0">
                  <a:pos x="168" y="131"/>
                </a:cxn>
                <a:cxn ang="0">
                  <a:pos x="195" y="145"/>
                </a:cxn>
                <a:cxn ang="0">
                  <a:pos x="216" y="156"/>
                </a:cxn>
                <a:cxn ang="0">
                  <a:pos x="228" y="165"/>
                </a:cxn>
                <a:cxn ang="0">
                  <a:pos x="235" y="167"/>
                </a:cxn>
                <a:cxn ang="0">
                  <a:pos x="235" y="167"/>
                </a:cxn>
                <a:cxn ang="0">
                  <a:pos x="235" y="181"/>
                </a:cxn>
                <a:cxn ang="0">
                  <a:pos x="237" y="193"/>
                </a:cxn>
                <a:cxn ang="0">
                  <a:pos x="239" y="209"/>
                </a:cxn>
                <a:cxn ang="0">
                  <a:pos x="241" y="221"/>
                </a:cxn>
                <a:cxn ang="0">
                  <a:pos x="246" y="234"/>
                </a:cxn>
                <a:cxn ang="0">
                  <a:pos x="252" y="246"/>
                </a:cxn>
                <a:cxn ang="0">
                  <a:pos x="258" y="259"/>
                </a:cxn>
                <a:cxn ang="0">
                  <a:pos x="265" y="269"/>
                </a:cxn>
                <a:cxn ang="0">
                  <a:pos x="269" y="280"/>
                </a:cxn>
                <a:cxn ang="0">
                  <a:pos x="276" y="292"/>
                </a:cxn>
                <a:cxn ang="0">
                  <a:pos x="152" y="371"/>
                </a:cxn>
                <a:cxn ang="0">
                  <a:pos x="152" y="37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lnTo>
                    <a:pt x="152" y="371"/>
                  </a:lnTo>
                </a:path>
              </a:pathLst>
            </a:custGeom>
            <a:solidFill>
              <a:srgbClr val="FFD80F"/>
            </a:solidFill>
            <a:ln w="9525" cap="rnd">
              <a:noFill/>
              <a:round/>
              <a:headEnd/>
              <a:tailEnd/>
            </a:ln>
            <a:effectLst/>
          </p:spPr>
          <p:txBody>
            <a:bodyPr/>
            <a:lstStyle/>
            <a:p>
              <a:pPr>
                <a:defRPr/>
              </a:pPr>
              <a:endParaRPr lang="en-US"/>
            </a:p>
          </p:txBody>
        </p:sp>
        <p:sp>
          <p:nvSpPr>
            <p:cNvPr id="42" name="Freeform 1066"/>
            <p:cNvSpPr>
              <a:spLocks/>
            </p:cNvSpPr>
            <p:nvPr/>
          </p:nvSpPr>
          <p:spPr bwMode="auto">
            <a:xfrm>
              <a:off x="3733" y="975"/>
              <a:ext cx="278" cy="373"/>
            </a:xfrm>
            <a:custGeom>
              <a:avLst/>
              <a:gdLst/>
              <a:ahLst/>
              <a:cxnLst>
                <a:cxn ang="0">
                  <a:pos x="152" y="371"/>
                </a:cxn>
                <a:cxn ang="0">
                  <a:pos x="145" y="363"/>
                </a:cxn>
                <a:cxn ang="0">
                  <a:pos x="138" y="352"/>
                </a:cxn>
                <a:cxn ang="0">
                  <a:pos x="129" y="341"/>
                </a:cxn>
                <a:cxn ang="0">
                  <a:pos x="122" y="331"/>
                </a:cxn>
                <a:cxn ang="0">
                  <a:pos x="111" y="322"/>
                </a:cxn>
                <a:cxn ang="0">
                  <a:pos x="103" y="312"/>
                </a:cxn>
                <a:cxn ang="0">
                  <a:pos x="92" y="303"/>
                </a:cxn>
                <a:cxn ang="0">
                  <a:pos x="79" y="295"/>
                </a:cxn>
                <a:cxn ang="0">
                  <a:pos x="67" y="289"/>
                </a:cxn>
                <a:cxn ang="0">
                  <a:pos x="53" y="282"/>
                </a:cxn>
                <a:cxn ang="0">
                  <a:pos x="53" y="282"/>
                </a:cxn>
                <a:cxn ang="0">
                  <a:pos x="53" y="276"/>
                </a:cxn>
                <a:cxn ang="0">
                  <a:pos x="53" y="262"/>
                </a:cxn>
                <a:cxn ang="0">
                  <a:pos x="52" y="238"/>
                </a:cxn>
                <a:cxn ang="0">
                  <a:pos x="50" y="206"/>
                </a:cxn>
                <a:cxn ang="0">
                  <a:pos x="46" y="172"/>
                </a:cxn>
                <a:cxn ang="0">
                  <a:pos x="41" y="135"/>
                </a:cxn>
                <a:cxn ang="0">
                  <a:pos x="35" y="99"/>
                </a:cxn>
                <a:cxn ang="0">
                  <a:pos x="25" y="61"/>
                </a:cxn>
                <a:cxn ang="0">
                  <a:pos x="14" y="29"/>
                </a:cxn>
                <a:cxn ang="0">
                  <a:pos x="0" y="0"/>
                </a:cxn>
                <a:cxn ang="0">
                  <a:pos x="0" y="0"/>
                </a:cxn>
                <a:cxn ang="0">
                  <a:pos x="20" y="25"/>
                </a:cxn>
                <a:cxn ang="0">
                  <a:pos x="46" y="48"/>
                </a:cxn>
                <a:cxn ang="0">
                  <a:pos x="75" y="71"/>
                </a:cxn>
                <a:cxn ang="0">
                  <a:pos x="106" y="93"/>
                </a:cxn>
                <a:cxn ang="0">
                  <a:pos x="138" y="114"/>
                </a:cxn>
                <a:cxn ang="0">
                  <a:pos x="168" y="131"/>
                </a:cxn>
                <a:cxn ang="0">
                  <a:pos x="195" y="145"/>
                </a:cxn>
                <a:cxn ang="0">
                  <a:pos x="216" y="156"/>
                </a:cxn>
                <a:cxn ang="0">
                  <a:pos x="228" y="165"/>
                </a:cxn>
                <a:cxn ang="0">
                  <a:pos x="235" y="167"/>
                </a:cxn>
                <a:cxn ang="0">
                  <a:pos x="235" y="167"/>
                </a:cxn>
                <a:cxn ang="0">
                  <a:pos x="235" y="181"/>
                </a:cxn>
                <a:cxn ang="0">
                  <a:pos x="237" y="193"/>
                </a:cxn>
                <a:cxn ang="0">
                  <a:pos x="239" y="209"/>
                </a:cxn>
                <a:cxn ang="0">
                  <a:pos x="241" y="221"/>
                </a:cxn>
                <a:cxn ang="0">
                  <a:pos x="246" y="234"/>
                </a:cxn>
                <a:cxn ang="0">
                  <a:pos x="252" y="246"/>
                </a:cxn>
                <a:cxn ang="0">
                  <a:pos x="258" y="259"/>
                </a:cxn>
                <a:cxn ang="0">
                  <a:pos x="265" y="269"/>
                </a:cxn>
                <a:cxn ang="0">
                  <a:pos x="269" y="280"/>
                </a:cxn>
                <a:cxn ang="0">
                  <a:pos x="276" y="292"/>
                </a:cxn>
                <a:cxn ang="0">
                  <a:pos x="152" y="371"/>
                </a:cxn>
                <a:cxn ang="0">
                  <a:pos x="152" y="37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lnTo>
                    <a:pt x="152" y="371"/>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43" name="Line 1067"/>
            <p:cNvSpPr>
              <a:spLocks noChangeShapeType="1"/>
            </p:cNvSpPr>
            <p:nvPr/>
          </p:nvSpPr>
          <p:spPr bwMode="auto">
            <a:xfrm flipH="1">
              <a:off x="3819" y="1163"/>
              <a:ext cx="177" cy="116"/>
            </a:xfrm>
            <a:prstGeom prst="line">
              <a:avLst/>
            </a:prstGeom>
            <a:noFill/>
            <a:ln w="12700">
              <a:solidFill>
                <a:srgbClr val="7C6000"/>
              </a:solidFill>
              <a:round/>
              <a:headEnd type="none" w="sm" len="sm"/>
              <a:tailEnd type="none" w="sm" len="sm"/>
            </a:ln>
            <a:effectLst/>
          </p:spPr>
          <p:txBody>
            <a:bodyPr/>
            <a:lstStyle/>
            <a:p>
              <a:pPr>
                <a:defRPr/>
              </a:pPr>
              <a:endParaRPr lang="en-US"/>
            </a:p>
          </p:txBody>
        </p:sp>
        <p:sp>
          <p:nvSpPr>
            <p:cNvPr id="44" name="Freeform 1068"/>
            <p:cNvSpPr>
              <a:spLocks/>
            </p:cNvSpPr>
            <p:nvPr/>
          </p:nvSpPr>
          <p:spPr bwMode="auto">
            <a:xfrm>
              <a:off x="3857" y="1440"/>
              <a:ext cx="788" cy="566"/>
            </a:xfrm>
            <a:custGeom>
              <a:avLst/>
              <a:gdLst/>
              <a:ahLst/>
              <a:cxnLst>
                <a:cxn ang="0">
                  <a:pos x="164" y="90"/>
                </a:cxn>
                <a:cxn ang="0">
                  <a:pos x="181" y="124"/>
                </a:cxn>
                <a:cxn ang="0">
                  <a:pos x="198" y="162"/>
                </a:cxn>
                <a:cxn ang="0">
                  <a:pos x="210" y="204"/>
                </a:cxn>
                <a:cxn ang="0">
                  <a:pos x="216" y="244"/>
                </a:cxn>
                <a:cxn ang="0">
                  <a:pos x="216" y="262"/>
                </a:cxn>
                <a:cxn ang="0">
                  <a:pos x="204" y="322"/>
                </a:cxn>
                <a:cxn ang="0">
                  <a:pos x="177" y="386"/>
                </a:cxn>
                <a:cxn ang="0">
                  <a:pos x="134" y="455"/>
                </a:cxn>
                <a:cxn ang="0">
                  <a:pos x="75" y="515"/>
                </a:cxn>
                <a:cxn ang="0">
                  <a:pos x="0" y="561"/>
                </a:cxn>
                <a:cxn ang="0">
                  <a:pos x="8" y="561"/>
                </a:cxn>
                <a:cxn ang="0">
                  <a:pos x="75" y="564"/>
                </a:cxn>
                <a:cxn ang="0">
                  <a:pos x="183" y="559"/>
                </a:cxn>
                <a:cxn ang="0">
                  <a:pos x="313" y="540"/>
                </a:cxn>
                <a:cxn ang="0">
                  <a:pos x="442" y="501"/>
                </a:cxn>
                <a:cxn ang="0">
                  <a:pos x="497" y="471"/>
                </a:cxn>
                <a:cxn ang="0">
                  <a:pos x="594" y="384"/>
                </a:cxn>
                <a:cxn ang="0">
                  <a:pos x="674" y="275"/>
                </a:cxn>
                <a:cxn ang="0">
                  <a:pos x="734" y="168"/>
                </a:cxn>
                <a:cxn ang="0">
                  <a:pos x="773" y="89"/>
                </a:cxn>
                <a:cxn ang="0">
                  <a:pos x="787" y="54"/>
                </a:cxn>
                <a:cxn ang="0">
                  <a:pos x="750" y="82"/>
                </a:cxn>
                <a:cxn ang="0">
                  <a:pos x="672" y="122"/>
                </a:cxn>
                <a:cxn ang="0">
                  <a:pos x="592" y="140"/>
                </a:cxn>
                <a:cxn ang="0">
                  <a:pos x="516" y="142"/>
                </a:cxn>
                <a:cxn ang="0">
                  <a:pos x="451" y="137"/>
                </a:cxn>
                <a:cxn ang="0">
                  <a:pos x="423" y="128"/>
                </a:cxn>
                <a:cxn ang="0">
                  <a:pos x="387" y="112"/>
                </a:cxn>
                <a:cxn ang="0">
                  <a:pos x="354" y="86"/>
                </a:cxn>
                <a:cxn ang="0">
                  <a:pos x="324" y="54"/>
                </a:cxn>
                <a:cxn ang="0">
                  <a:pos x="297" y="25"/>
                </a:cxn>
                <a:cxn ang="0">
                  <a:pos x="278" y="0"/>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lnTo>
                    <a:pt x="156" y="78"/>
                  </a:lnTo>
                </a:path>
              </a:pathLst>
            </a:custGeom>
            <a:solidFill>
              <a:srgbClr val="FFD80F"/>
            </a:solidFill>
            <a:ln w="9525" cap="rnd">
              <a:noFill/>
              <a:round/>
              <a:headEnd/>
              <a:tailEnd/>
            </a:ln>
            <a:effectLst/>
          </p:spPr>
          <p:txBody>
            <a:bodyPr/>
            <a:lstStyle/>
            <a:p>
              <a:pPr>
                <a:defRPr/>
              </a:pPr>
              <a:endParaRPr lang="en-US"/>
            </a:p>
          </p:txBody>
        </p:sp>
        <p:sp>
          <p:nvSpPr>
            <p:cNvPr id="45" name="Freeform 1069"/>
            <p:cNvSpPr>
              <a:spLocks/>
            </p:cNvSpPr>
            <p:nvPr/>
          </p:nvSpPr>
          <p:spPr bwMode="auto">
            <a:xfrm>
              <a:off x="3857" y="1440"/>
              <a:ext cx="788" cy="566"/>
            </a:xfrm>
            <a:custGeom>
              <a:avLst/>
              <a:gdLst/>
              <a:ahLst/>
              <a:cxnLst>
                <a:cxn ang="0">
                  <a:pos x="164" y="90"/>
                </a:cxn>
                <a:cxn ang="0">
                  <a:pos x="181" y="124"/>
                </a:cxn>
                <a:cxn ang="0">
                  <a:pos x="198" y="162"/>
                </a:cxn>
                <a:cxn ang="0">
                  <a:pos x="210" y="204"/>
                </a:cxn>
                <a:cxn ang="0">
                  <a:pos x="216" y="244"/>
                </a:cxn>
                <a:cxn ang="0">
                  <a:pos x="216" y="262"/>
                </a:cxn>
                <a:cxn ang="0">
                  <a:pos x="204" y="322"/>
                </a:cxn>
                <a:cxn ang="0">
                  <a:pos x="177" y="386"/>
                </a:cxn>
                <a:cxn ang="0">
                  <a:pos x="134" y="455"/>
                </a:cxn>
                <a:cxn ang="0">
                  <a:pos x="75" y="515"/>
                </a:cxn>
                <a:cxn ang="0">
                  <a:pos x="0" y="561"/>
                </a:cxn>
                <a:cxn ang="0">
                  <a:pos x="8" y="561"/>
                </a:cxn>
                <a:cxn ang="0">
                  <a:pos x="75" y="564"/>
                </a:cxn>
                <a:cxn ang="0">
                  <a:pos x="183" y="559"/>
                </a:cxn>
                <a:cxn ang="0">
                  <a:pos x="313" y="540"/>
                </a:cxn>
                <a:cxn ang="0">
                  <a:pos x="442" y="501"/>
                </a:cxn>
                <a:cxn ang="0">
                  <a:pos x="497" y="471"/>
                </a:cxn>
                <a:cxn ang="0">
                  <a:pos x="594" y="384"/>
                </a:cxn>
                <a:cxn ang="0">
                  <a:pos x="674" y="275"/>
                </a:cxn>
                <a:cxn ang="0">
                  <a:pos x="734" y="168"/>
                </a:cxn>
                <a:cxn ang="0">
                  <a:pos x="773" y="89"/>
                </a:cxn>
                <a:cxn ang="0">
                  <a:pos x="787" y="54"/>
                </a:cxn>
                <a:cxn ang="0">
                  <a:pos x="750" y="82"/>
                </a:cxn>
                <a:cxn ang="0">
                  <a:pos x="672" y="122"/>
                </a:cxn>
                <a:cxn ang="0">
                  <a:pos x="592" y="140"/>
                </a:cxn>
                <a:cxn ang="0">
                  <a:pos x="516" y="142"/>
                </a:cxn>
                <a:cxn ang="0">
                  <a:pos x="451" y="137"/>
                </a:cxn>
                <a:cxn ang="0">
                  <a:pos x="423" y="128"/>
                </a:cxn>
                <a:cxn ang="0">
                  <a:pos x="387" y="112"/>
                </a:cxn>
                <a:cxn ang="0">
                  <a:pos x="354" y="86"/>
                </a:cxn>
                <a:cxn ang="0">
                  <a:pos x="324" y="54"/>
                </a:cxn>
                <a:cxn ang="0">
                  <a:pos x="297" y="25"/>
                </a:cxn>
                <a:cxn ang="0">
                  <a:pos x="278" y="0"/>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46" name="Freeform 1070"/>
            <p:cNvSpPr>
              <a:spLocks/>
            </p:cNvSpPr>
            <p:nvPr/>
          </p:nvSpPr>
          <p:spPr bwMode="auto">
            <a:xfrm>
              <a:off x="3930" y="1543"/>
              <a:ext cx="610" cy="392"/>
            </a:xfrm>
            <a:custGeom>
              <a:avLst/>
              <a:gdLst/>
              <a:ahLst/>
              <a:cxnLst>
                <a:cxn ang="0">
                  <a:pos x="0" y="392"/>
                </a:cxn>
                <a:cxn ang="0">
                  <a:pos x="34" y="389"/>
                </a:cxn>
                <a:cxn ang="0">
                  <a:pos x="69" y="387"/>
                </a:cxn>
                <a:cxn ang="0">
                  <a:pos x="109" y="383"/>
                </a:cxn>
                <a:cxn ang="0">
                  <a:pos x="149" y="376"/>
                </a:cxn>
                <a:cxn ang="0">
                  <a:pos x="187" y="371"/>
                </a:cxn>
                <a:cxn ang="0">
                  <a:pos x="229" y="360"/>
                </a:cxn>
                <a:cxn ang="0">
                  <a:pos x="269" y="350"/>
                </a:cxn>
                <a:cxn ang="0">
                  <a:pos x="305" y="334"/>
                </a:cxn>
                <a:cxn ang="0">
                  <a:pos x="341" y="318"/>
                </a:cxn>
                <a:cxn ang="0">
                  <a:pos x="374" y="299"/>
                </a:cxn>
                <a:cxn ang="0">
                  <a:pos x="374" y="299"/>
                </a:cxn>
                <a:cxn ang="0">
                  <a:pos x="406" y="277"/>
                </a:cxn>
                <a:cxn ang="0">
                  <a:pos x="436" y="252"/>
                </a:cxn>
                <a:cxn ang="0">
                  <a:pos x="461" y="225"/>
                </a:cxn>
                <a:cxn ang="0">
                  <a:pos x="489" y="193"/>
                </a:cxn>
                <a:cxn ang="0">
                  <a:pos x="514" y="161"/>
                </a:cxn>
                <a:cxn ang="0">
                  <a:pos x="535" y="128"/>
                </a:cxn>
                <a:cxn ang="0">
                  <a:pos x="556" y="96"/>
                </a:cxn>
                <a:cxn ang="0">
                  <a:pos x="576" y="62"/>
                </a:cxn>
                <a:cxn ang="0">
                  <a:pos x="593" y="31"/>
                </a:cxn>
                <a:cxn ang="0">
                  <a:pos x="611" y="0"/>
                </a:cxn>
              </a:cxnLst>
              <a:rect l="0" t="0" r="r" b="b"/>
              <a:pathLst>
                <a:path w="612" h="393">
                  <a:moveTo>
                    <a:pt x="0" y="392"/>
                  </a:moveTo>
                  <a:lnTo>
                    <a:pt x="34" y="389"/>
                  </a:lnTo>
                  <a:lnTo>
                    <a:pt x="69" y="387"/>
                  </a:lnTo>
                  <a:lnTo>
                    <a:pt x="109" y="383"/>
                  </a:lnTo>
                  <a:lnTo>
                    <a:pt x="149" y="376"/>
                  </a:lnTo>
                  <a:lnTo>
                    <a:pt x="187" y="371"/>
                  </a:lnTo>
                  <a:lnTo>
                    <a:pt x="229" y="360"/>
                  </a:lnTo>
                  <a:lnTo>
                    <a:pt x="269" y="350"/>
                  </a:lnTo>
                  <a:lnTo>
                    <a:pt x="305" y="334"/>
                  </a:lnTo>
                  <a:lnTo>
                    <a:pt x="341" y="318"/>
                  </a:lnTo>
                  <a:lnTo>
                    <a:pt x="374" y="299"/>
                  </a:lnTo>
                  <a:lnTo>
                    <a:pt x="374" y="299"/>
                  </a:lnTo>
                  <a:lnTo>
                    <a:pt x="406" y="277"/>
                  </a:lnTo>
                  <a:lnTo>
                    <a:pt x="436" y="252"/>
                  </a:lnTo>
                  <a:lnTo>
                    <a:pt x="461" y="225"/>
                  </a:lnTo>
                  <a:lnTo>
                    <a:pt x="489" y="193"/>
                  </a:lnTo>
                  <a:lnTo>
                    <a:pt x="514" y="161"/>
                  </a:lnTo>
                  <a:lnTo>
                    <a:pt x="535" y="128"/>
                  </a:lnTo>
                  <a:lnTo>
                    <a:pt x="556" y="96"/>
                  </a:lnTo>
                  <a:lnTo>
                    <a:pt x="576" y="62"/>
                  </a:lnTo>
                  <a:lnTo>
                    <a:pt x="593" y="31"/>
                  </a:lnTo>
                  <a:lnTo>
                    <a:pt x="611"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47" name="Freeform 1071"/>
            <p:cNvSpPr>
              <a:spLocks/>
            </p:cNvSpPr>
            <p:nvPr/>
          </p:nvSpPr>
          <p:spPr bwMode="auto">
            <a:xfrm>
              <a:off x="4055" y="1002"/>
              <a:ext cx="581" cy="418"/>
            </a:xfrm>
            <a:custGeom>
              <a:avLst/>
              <a:gdLst/>
              <a:ahLst/>
              <a:cxnLst>
                <a:cxn ang="0">
                  <a:pos x="2" y="269"/>
                </a:cxn>
                <a:cxn ang="0">
                  <a:pos x="19" y="257"/>
                </a:cxn>
                <a:cxn ang="0">
                  <a:pos x="48" y="237"/>
                </a:cxn>
                <a:cxn ang="0">
                  <a:pos x="84" y="214"/>
                </a:cxn>
                <a:cxn ang="0">
                  <a:pos x="122" y="189"/>
                </a:cxn>
                <a:cxn ang="0">
                  <a:pos x="139" y="179"/>
                </a:cxn>
                <a:cxn ang="0">
                  <a:pos x="160" y="160"/>
                </a:cxn>
                <a:cxn ang="0">
                  <a:pos x="181" y="137"/>
                </a:cxn>
                <a:cxn ang="0">
                  <a:pos x="198" y="105"/>
                </a:cxn>
                <a:cxn ang="0">
                  <a:pos x="211" y="75"/>
                </a:cxn>
                <a:cxn ang="0">
                  <a:pos x="215" y="43"/>
                </a:cxn>
                <a:cxn ang="0">
                  <a:pos x="217" y="46"/>
                </a:cxn>
                <a:cxn ang="0">
                  <a:pos x="227" y="46"/>
                </a:cxn>
                <a:cxn ang="0">
                  <a:pos x="247" y="50"/>
                </a:cxn>
                <a:cxn ang="0">
                  <a:pos x="272" y="57"/>
                </a:cxn>
                <a:cxn ang="0">
                  <a:pos x="303" y="61"/>
                </a:cxn>
                <a:cxn ang="0">
                  <a:pos x="321" y="63"/>
                </a:cxn>
                <a:cxn ang="0">
                  <a:pos x="356" y="63"/>
                </a:cxn>
                <a:cxn ang="0">
                  <a:pos x="404" y="59"/>
                </a:cxn>
                <a:cxn ang="0">
                  <a:pos x="459" y="46"/>
                </a:cxn>
                <a:cxn ang="0">
                  <a:pos x="521" y="27"/>
                </a:cxn>
                <a:cxn ang="0">
                  <a:pos x="582" y="0"/>
                </a:cxn>
                <a:cxn ang="0">
                  <a:pos x="554" y="20"/>
                </a:cxn>
                <a:cxn ang="0">
                  <a:pos x="508" y="67"/>
                </a:cxn>
                <a:cxn ang="0">
                  <a:pos x="470" y="113"/>
                </a:cxn>
                <a:cxn ang="0">
                  <a:pos x="441" y="158"/>
                </a:cxn>
                <a:cxn ang="0">
                  <a:pos x="422" y="195"/>
                </a:cxn>
                <a:cxn ang="0">
                  <a:pos x="415" y="210"/>
                </a:cxn>
                <a:cxn ang="0">
                  <a:pos x="407" y="244"/>
                </a:cxn>
                <a:cxn ang="0">
                  <a:pos x="398" y="271"/>
                </a:cxn>
                <a:cxn ang="0">
                  <a:pos x="394" y="294"/>
                </a:cxn>
                <a:cxn ang="0">
                  <a:pos x="392" y="307"/>
                </a:cxn>
                <a:cxn ang="0">
                  <a:pos x="390" y="313"/>
                </a:cxn>
                <a:cxn ang="0">
                  <a:pos x="375" y="309"/>
                </a:cxn>
                <a:cxn ang="0">
                  <a:pos x="344" y="305"/>
                </a:cxn>
                <a:cxn ang="0">
                  <a:pos x="310" y="305"/>
                </a:cxn>
                <a:cxn ang="0">
                  <a:pos x="278" y="311"/>
                </a:cxn>
                <a:cxn ang="0">
                  <a:pos x="248" y="322"/>
                </a:cxn>
                <a:cxn ang="0">
                  <a:pos x="236" y="328"/>
                </a:cxn>
                <a:cxn ang="0">
                  <a:pos x="200" y="351"/>
                </a:cxn>
                <a:cxn ang="0">
                  <a:pos x="162" y="377"/>
                </a:cxn>
                <a:cxn ang="0">
                  <a:pos x="128" y="398"/>
                </a:cxn>
                <a:cxn ang="0">
                  <a:pos x="105" y="412"/>
                </a:cxn>
                <a:cxn ang="0">
                  <a:pos x="95" y="419"/>
                </a:cxn>
                <a:cxn ang="0">
                  <a:pos x="0" y="271"/>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lnTo>
                    <a:pt x="0" y="271"/>
                  </a:lnTo>
                </a:path>
              </a:pathLst>
            </a:custGeom>
            <a:solidFill>
              <a:srgbClr val="FFD80F"/>
            </a:solidFill>
            <a:ln w="9525" cap="rnd">
              <a:noFill/>
              <a:round/>
              <a:headEnd/>
              <a:tailEnd/>
            </a:ln>
            <a:effectLst/>
          </p:spPr>
          <p:txBody>
            <a:bodyPr/>
            <a:lstStyle/>
            <a:p>
              <a:pPr>
                <a:defRPr/>
              </a:pPr>
              <a:endParaRPr lang="en-US"/>
            </a:p>
          </p:txBody>
        </p:sp>
        <p:sp>
          <p:nvSpPr>
            <p:cNvPr id="48" name="Freeform 1072"/>
            <p:cNvSpPr>
              <a:spLocks/>
            </p:cNvSpPr>
            <p:nvPr/>
          </p:nvSpPr>
          <p:spPr bwMode="auto">
            <a:xfrm>
              <a:off x="4055" y="1002"/>
              <a:ext cx="581" cy="418"/>
            </a:xfrm>
            <a:custGeom>
              <a:avLst/>
              <a:gdLst/>
              <a:ahLst/>
              <a:cxnLst>
                <a:cxn ang="0">
                  <a:pos x="2" y="269"/>
                </a:cxn>
                <a:cxn ang="0">
                  <a:pos x="19" y="257"/>
                </a:cxn>
                <a:cxn ang="0">
                  <a:pos x="48" y="237"/>
                </a:cxn>
                <a:cxn ang="0">
                  <a:pos x="84" y="214"/>
                </a:cxn>
                <a:cxn ang="0">
                  <a:pos x="122" y="189"/>
                </a:cxn>
                <a:cxn ang="0">
                  <a:pos x="139" y="179"/>
                </a:cxn>
                <a:cxn ang="0">
                  <a:pos x="160" y="160"/>
                </a:cxn>
                <a:cxn ang="0">
                  <a:pos x="181" y="137"/>
                </a:cxn>
                <a:cxn ang="0">
                  <a:pos x="198" y="105"/>
                </a:cxn>
                <a:cxn ang="0">
                  <a:pos x="211" y="75"/>
                </a:cxn>
                <a:cxn ang="0">
                  <a:pos x="215" y="43"/>
                </a:cxn>
                <a:cxn ang="0">
                  <a:pos x="217" y="46"/>
                </a:cxn>
                <a:cxn ang="0">
                  <a:pos x="227" y="46"/>
                </a:cxn>
                <a:cxn ang="0">
                  <a:pos x="247" y="50"/>
                </a:cxn>
                <a:cxn ang="0">
                  <a:pos x="272" y="57"/>
                </a:cxn>
                <a:cxn ang="0">
                  <a:pos x="303" y="61"/>
                </a:cxn>
                <a:cxn ang="0">
                  <a:pos x="321" y="63"/>
                </a:cxn>
                <a:cxn ang="0">
                  <a:pos x="356" y="63"/>
                </a:cxn>
                <a:cxn ang="0">
                  <a:pos x="404" y="59"/>
                </a:cxn>
                <a:cxn ang="0">
                  <a:pos x="459" y="46"/>
                </a:cxn>
                <a:cxn ang="0">
                  <a:pos x="521" y="27"/>
                </a:cxn>
                <a:cxn ang="0">
                  <a:pos x="582" y="0"/>
                </a:cxn>
                <a:cxn ang="0">
                  <a:pos x="554" y="20"/>
                </a:cxn>
                <a:cxn ang="0">
                  <a:pos x="508" y="67"/>
                </a:cxn>
                <a:cxn ang="0">
                  <a:pos x="470" y="113"/>
                </a:cxn>
                <a:cxn ang="0">
                  <a:pos x="441" y="158"/>
                </a:cxn>
                <a:cxn ang="0">
                  <a:pos x="422" y="195"/>
                </a:cxn>
                <a:cxn ang="0">
                  <a:pos x="415" y="210"/>
                </a:cxn>
                <a:cxn ang="0">
                  <a:pos x="407" y="244"/>
                </a:cxn>
                <a:cxn ang="0">
                  <a:pos x="398" y="271"/>
                </a:cxn>
                <a:cxn ang="0">
                  <a:pos x="394" y="294"/>
                </a:cxn>
                <a:cxn ang="0">
                  <a:pos x="392" y="307"/>
                </a:cxn>
                <a:cxn ang="0">
                  <a:pos x="390" y="313"/>
                </a:cxn>
                <a:cxn ang="0">
                  <a:pos x="375" y="309"/>
                </a:cxn>
                <a:cxn ang="0">
                  <a:pos x="344" y="305"/>
                </a:cxn>
                <a:cxn ang="0">
                  <a:pos x="310" y="305"/>
                </a:cxn>
                <a:cxn ang="0">
                  <a:pos x="278" y="311"/>
                </a:cxn>
                <a:cxn ang="0">
                  <a:pos x="248" y="322"/>
                </a:cxn>
                <a:cxn ang="0">
                  <a:pos x="236" y="328"/>
                </a:cxn>
                <a:cxn ang="0">
                  <a:pos x="200" y="351"/>
                </a:cxn>
                <a:cxn ang="0">
                  <a:pos x="162" y="377"/>
                </a:cxn>
                <a:cxn ang="0">
                  <a:pos x="128" y="398"/>
                </a:cxn>
                <a:cxn ang="0">
                  <a:pos x="105" y="412"/>
                </a:cxn>
                <a:cxn ang="0">
                  <a:pos x="95" y="419"/>
                </a:cxn>
                <a:cxn ang="0">
                  <a:pos x="0" y="271"/>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lnTo>
                    <a:pt x="0" y="271"/>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49" name="Line 1073"/>
            <p:cNvSpPr>
              <a:spLocks noChangeShapeType="1"/>
            </p:cNvSpPr>
            <p:nvPr/>
          </p:nvSpPr>
          <p:spPr bwMode="auto">
            <a:xfrm>
              <a:off x="4281" y="1047"/>
              <a:ext cx="163" cy="258"/>
            </a:xfrm>
            <a:prstGeom prst="line">
              <a:avLst/>
            </a:prstGeom>
            <a:noFill/>
            <a:ln w="12700">
              <a:solidFill>
                <a:srgbClr val="7C6000"/>
              </a:solidFill>
              <a:round/>
              <a:headEnd type="none" w="sm" len="sm"/>
              <a:tailEnd type="none" w="sm" len="sm"/>
            </a:ln>
            <a:effectLst/>
          </p:spPr>
          <p:txBody>
            <a:bodyPr/>
            <a:lstStyle/>
            <a:p>
              <a:pPr>
                <a:defRPr/>
              </a:pPr>
              <a:endParaRPr lang="en-US"/>
            </a:p>
          </p:txBody>
        </p:sp>
        <p:sp>
          <p:nvSpPr>
            <p:cNvPr id="50" name="Freeform 1074"/>
            <p:cNvSpPr>
              <a:spLocks/>
            </p:cNvSpPr>
            <p:nvPr/>
          </p:nvSpPr>
          <p:spPr bwMode="auto">
            <a:xfrm>
              <a:off x="3846" y="1234"/>
              <a:ext cx="367" cy="340"/>
            </a:xfrm>
            <a:custGeom>
              <a:avLst/>
              <a:gdLst/>
              <a:ahLst/>
              <a:cxnLst>
                <a:cxn ang="0">
                  <a:pos x="61" y="247"/>
                </a:cxn>
                <a:cxn ang="0">
                  <a:pos x="0" y="161"/>
                </a:cxn>
                <a:cxn ang="0">
                  <a:pos x="249" y="0"/>
                </a:cxn>
                <a:cxn ang="0">
                  <a:pos x="308" y="88"/>
                </a:cxn>
                <a:cxn ang="0">
                  <a:pos x="366" y="178"/>
                </a:cxn>
                <a:cxn ang="0">
                  <a:pos x="114" y="339"/>
                </a:cxn>
                <a:cxn ang="0">
                  <a:pos x="61" y="247"/>
                </a:cxn>
                <a:cxn ang="0">
                  <a:pos x="61" y="247"/>
                </a:cxn>
              </a:cxnLst>
              <a:rect l="0" t="0" r="r" b="b"/>
              <a:pathLst>
                <a:path w="367" h="340">
                  <a:moveTo>
                    <a:pt x="61" y="247"/>
                  </a:moveTo>
                  <a:lnTo>
                    <a:pt x="0" y="161"/>
                  </a:lnTo>
                  <a:lnTo>
                    <a:pt x="249" y="0"/>
                  </a:lnTo>
                  <a:lnTo>
                    <a:pt x="308" y="88"/>
                  </a:lnTo>
                  <a:lnTo>
                    <a:pt x="366" y="178"/>
                  </a:lnTo>
                  <a:lnTo>
                    <a:pt x="114" y="339"/>
                  </a:lnTo>
                  <a:lnTo>
                    <a:pt x="61" y="247"/>
                  </a:lnTo>
                  <a:lnTo>
                    <a:pt x="61" y="247"/>
                  </a:lnTo>
                </a:path>
              </a:pathLst>
            </a:custGeom>
            <a:solidFill>
              <a:srgbClr val="FFD80F"/>
            </a:solidFill>
            <a:ln w="9525" cap="rnd">
              <a:noFill/>
              <a:round/>
              <a:headEnd/>
              <a:tailEnd/>
            </a:ln>
            <a:effectLst/>
          </p:spPr>
          <p:txBody>
            <a:bodyPr/>
            <a:lstStyle/>
            <a:p>
              <a:pPr>
                <a:defRPr/>
              </a:pPr>
              <a:endParaRPr lang="en-US"/>
            </a:p>
          </p:txBody>
        </p:sp>
        <p:sp>
          <p:nvSpPr>
            <p:cNvPr id="51" name="Freeform 1075"/>
            <p:cNvSpPr>
              <a:spLocks/>
            </p:cNvSpPr>
            <p:nvPr/>
          </p:nvSpPr>
          <p:spPr bwMode="auto">
            <a:xfrm>
              <a:off x="3846" y="1234"/>
              <a:ext cx="367" cy="340"/>
            </a:xfrm>
            <a:custGeom>
              <a:avLst/>
              <a:gdLst/>
              <a:ahLst/>
              <a:cxnLst>
                <a:cxn ang="0">
                  <a:pos x="61" y="247"/>
                </a:cxn>
                <a:cxn ang="0">
                  <a:pos x="0" y="161"/>
                </a:cxn>
                <a:cxn ang="0">
                  <a:pos x="249" y="0"/>
                </a:cxn>
                <a:cxn ang="0">
                  <a:pos x="308" y="88"/>
                </a:cxn>
                <a:cxn ang="0">
                  <a:pos x="366" y="178"/>
                </a:cxn>
                <a:cxn ang="0">
                  <a:pos x="114" y="339"/>
                </a:cxn>
                <a:cxn ang="0">
                  <a:pos x="61" y="247"/>
                </a:cxn>
                <a:cxn ang="0">
                  <a:pos x="61" y="247"/>
                </a:cxn>
              </a:cxnLst>
              <a:rect l="0" t="0" r="r" b="b"/>
              <a:pathLst>
                <a:path w="367" h="340">
                  <a:moveTo>
                    <a:pt x="61" y="247"/>
                  </a:moveTo>
                  <a:lnTo>
                    <a:pt x="0" y="161"/>
                  </a:lnTo>
                  <a:lnTo>
                    <a:pt x="249" y="0"/>
                  </a:lnTo>
                  <a:lnTo>
                    <a:pt x="308" y="88"/>
                  </a:lnTo>
                  <a:lnTo>
                    <a:pt x="366" y="178"/>
                  </a:lnTo>
                  <a:lnTo>
                    <a:pt x="114" y="339"/>
                  </a:lnTo>
                  <a:lnTo>
                    <a:pt x="61" y="247"/>
                  </a:lnTo>
                  <a:lnTo>
                    <a:pt x="61" y="247"/>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52" name="Freeform 1076"/>
            <p:cNvSpPr>
              <a:spLocks/>
            </p:cNvSpPr>
            <p:nvPr/>
          </p:nvSpPr>
          <p:spPr bwMode="auto">
            <a:xfrm>
              <a:off x="1512" y="1292"/>
              <a:ext cx="2447" cy="1891"/>
            </a:xfrm>
            <a:custGeom>
              <a:avLst/>
              <a:gdLst/>
              <a:ahLst/>
              <a:cxnLst>
                <a:cxn ang="0">
                  <a:pos x="2418" y="488"/>
                </a:cxn>
                <a:cxn ang="0">
                  <a:pos x="2403" y="484"/>
                </a:cxn>
                <a:cxn ang="0">
                  <a:pos x="2401" y="448"/>
                </a:cxn>
                <a:cxn ang="0">
                  <a:pos x="2376" y="433"/>
                </a:cxn>
                <a:cxn ang="0">
                  <a:pos x="2361" y="430"/>
                </a:cxn>
                <a:cxn ang="0">
                  <a:pos x="2361" y="387"/>
                </a:cxn>
                <a:cxn ang="0">
                  <a:pos x="2333" y="368"/>
                </a:cxn>
                <a:cxn ang="0">
                  <a:pos x="2314" y="358"/>
                </a:cxn>
                <a:cxn ang="0">
                  <a:pos x="2310" y="308"/>
                </a:cxn>
                <a:cxn ang="0">
                  <a:pos x="2277" y="284"/>
                </a:cxn>
                <a:cxn ang="0">
                  <a:pos x="2254" y="278"/>
                </a:cxn>
                <a:cxn ang="0">
                  <a:pos x="2259" y="250"/>
                </a:cxn>
                <a:cxn ang="0">
                  <a:pos x="2255" y="223"/>
                </a:cxn>
                <a:cxn ang="0">
                  <a:pos x="2232" y="198"/>
                </a:cxn>
                <a:cxn ang="0">
                  <a:pos x="2194" y="189"/>
                </a:cxn>
                <a:cxn ang="0">
                  <a:pos x="2203" y="147"/>
                </a:cxn>
                <a:cxn ang="0">
                  <a:pos x="2181" y="122"/>
                </a:cxn>
                <a:cxn ang="0">
                  <a:pos x="2150" y="119"/>
                </a:cxn>
                <a:cxn ang="0">
                  <a:pos x="2163" y="84"/>
                </a:cxn>
                <a:cxn ang="0">
                  <a:pos x="2146" y="61"/>
                </a:cxn>
                <a:cxn ang="0">
                  <a:pos x="2119" y="61"/>
                </a:cxn>
                <a:cxn ang="0">
                  <a:pos x="2131" y="25"/>
                </a:cxn>
                <a:cxn ang="0">
                  <a:pos x="2110" y="2"/>
                </a:cxn>
                <a:cxn ang="0">
                  <a:pos x="15" y="1338"/>
                </a:cxn>
                <a:cxn ang="0">
                  <a:pos x="0" y="1366"/>
                </a:cxn>
                <a:cxn ang="0">
                  <a:pos x="11" y="1393"/>
                </a:cxn>
                <a:cxn ang="0">
                  <a:pos x="47" y="1400"/>
                </a:cxn>
                <a:cxn ang="0">
                  <a:pos x="36" y="1425"/>
                </a:cxn>
                <a:cxn ang="0">
                  <a:pos x="48" y="1450"/>
                </a:cxn>
                <a:cxn ang="0">
                  <a:pos x="86" y="1455"/>
                </a:cxn>
                <a:cxn ang="0">
                  <a:pos x="75" y="1485"/>
                </a:cxn>
                <a:cxn ang="0">
                  <a:pos x="91" y="1513"/>
                </a:cxn>
                <a:cxn ang="0">
                  <a:pos x="133" y="1522"/>
                </a:cxn>
                <a:cxn ang="0">
                  <a:pos x="124" y="1562"/>
                </a:cxn>
                <a:cxn ang="0">
                  <a:pos x="144" y="1596"/>
                </a:cxn>
                <a:cxn ang="0">
                  <a:pos x="196" y="1612"/>
                </a:cxn>
                <a:cxn ang="0">
                  <a:pos x="183" y="1651"/>
                </a:cxn>
                <a:cxn ang="0">
                  <a:pos x="200" y="1686"/>
                </a:cxn>
                <a:cxn ang="0">
                  <a:pos x="248" y="1703"/>
                </a:cxn>
                <a:cxn ang="0">
                  <a:pos x="238" y="1734"/>
                </a:cxn>
                <a:cxn ang="0">
                  <a:pos x="253" y="1764"/>
                </a:cxn>
                <a:cxn ang="0">
                  <a:pos x="293" y="1773"/>
                </a:cxn>
                <a:cxn ang="0">
                  <a:pos x="278" y="1798"/>
                </a:cxn>
                <a:cxn ang="0">
                  <a:pos x="291" y="1826"/>
                </a:cxn>
                <a:cxn ang="0">
                  <a:pos x="324" y="1831"/>
                </a:cxn>
                <a:cxn ang="0">
                  <a:pos x="314" y="1856"/>
                </a:cxn>
                <a:cxn ang="0">
                  <a:pos x="326" y="1882"/>
                </a:cxn>
                <a:cxn ang="0">
                  <a:pos x="369" y="1884"/>
                </a:cxn>
                <a:cxn ang="0">
                  <a:pos x="2443" y="534"/>
                </a:cxn>
                <a:cxn ang="0">
                  <a:pos x="2441" y="503"/>
                </a:cxn>
              </a:cxnLst>
              <a:rect l="0" t="0" r="r" b="b"/>
              <a:pathLst>
                <a:path w="2449" h="1892">
                  <a:moveTo>
                    <a:pt x="2441" y="503"/>
                  </a:moveTo>
                  <a:lnTo>
                    <a:pt x="2434" y="495"/>
                  </a:lnTo>
                  <a:lnTo>
                    <a:pt x="2427" y="490"/>
                  </a:lnTo>
                  <a:lnTo>
                    <a:pt x="2418" y="488"/>
                  </a:lnTo>
                  <a:lnTo>
                    <a:pt x="2407" y="488"/>
                  </a:lnTo>
                  <a:lnTo>
                    <a:pt x="2397" y="490"/>
                  </a:lnTo>
                  <a:lnTo>
                    <a:pt x="2397" y="490"/>
                  </a:lnTo>
                  <a:lnTo>
                    <a:pt x="2403" y="484"/>
                  </a:lnTo>
                  <a:lnTo>
                    <a:pt x="2405" y="476"/>
                  </a:lnTo>
                  <a:lnTo>
                    <a:pt x="2407" y="467"/>
                  </a:lnTo>
                  <a:lnTo>
                    <a:pt x="2405" y="457"/>
                  </a:lnTo>
                  <a:lnTo>
                    <a:pt x="2401" y="448"/>
                  </a:lnTo>
                  <a:lnTo>
                    <a:pt x="2401" y="448"/>
                  </a:lnTo>
                  <a:lnTo>
                    <a:pt x="2395" y="442"/>
                  </a:lnTo>
                  <a:lnTo>
                    <a:pt x="2386" y="435"/>
                  </a:lnTo>
                  <a:lnTo>
                    <a:pt x="2376" y="433"/>
                  </a:lnTo>
                  <a:lnTo>
                    <a:pt x="2365" y="433"/>
                  </a:lnTo>
                  <a:lnTo>
                    <a:pt x="2356" y="437"/>
                  </a:lnTo>
                  <a:lnTo>
                    <a:pt x="2356" y="437"/>
                  </a:lnTo>
                  <a:lnTo>
                    <a:pt x="2361" y="430"/>
                  </a:lnTo>
                  <a:lnTo>
                    <a:pt x="2365" y="419"/>
                  </a:lnTo>
                  <a:lnTo>
                    <a:pt x="2367" y="409"/>
                  </a:lnTo>
                  <a:lnTo>
                    <a:pt x="2365" y="398"/>
                  </a:lnTo>
                  <a:lnTo>
                    <a:pt x="2361" y="387"/>
                  </a:lnTo>
                  <a:lnTo>
                    <a:pt x="2361" y="387"/>
                  </a:lnTo>
                  <a:lnTo>
                    <a:pt x="2353" y="379"/>
                  </a:lnTo>
                  <a:lnTo>
                    <a:pt x="2344" y="372"/>
                  </a:lnTo>
                  <a:lnTo>
                    <a:pt x="2333" y="368"/>
                  </a:lnTo>
                  <a:lnTo>
                    <a:pt x="2323" y="368"/>
                  </a:lnTo>
                  <a:lnTo>
                    <a:pt x="2310" y="370"/>
                  </a:lnTo>
                  <a:lnTo>
                    <a:pt x="2310" y="370"/>
                  </a:lnTo>
                  <a:lnTo>
                    <a:pt x="2314" y="358"/>
                  </a:lnTo>
                  <a:lnTo>
                    <a:pt x="2319" y="343"/>
                  </a:lnTo>
                  <a:lnTo>
                    <a:pt x="2319" y="331"/>
                  </a:lnTo>
                  <a:lnTo>
                    <a:pt x="2314" y="317"/>
                  </a:lnTo>
                  <a:lnTo>
                    <a:pt x="2310" y="308"/>
                  </a:lnTo>
                  <a:lnTo>
                    <a:pt x="2310" y="308"/>
                  </a:lnTo>
                  <a:lnTo>
                    <a:pt x="2300" y="297"/>
                  </a:lnTo>
                  <a:lnTo>
                    <a:pt x="2289" y="288"/>
                  </a:lnTo>
                  <a:lnTo>
                    <a:pt x="2277" y="284"/>
                  </a:lnTo>
                  <a:lnTo>
                    <a:pt x="2264" y="284"/>
                  </a:lnTo>
                  <a:lnTo>
                    <a:pt x="2249"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52" y="216"/>
                  </a:lnTo>
                  <a:lnTo>
                    <a:pt x="2243" y="206"/>
                  </a:lnTo>
                  <a:lnTo>
                    <a:pt x="2232" y="198"/>
                  </a:lnTo>
                  <a:lnTo>
                    <a:pt x="2220" y="193"/>
                  </a:lnTo>
                  <a:lnTo>
                    <a:pt x="2207" y="189"/>
                  </a:lnTo>
                  <a:lnTo>
                    <a:pt x="2194" y="189"/>
                  </a:lnTo>
                  <a:lnTo>
                    <a:pt x="2194" y="189"/>
                  </a:lnTo>
                  <a:lnTo>
                    <a:pt x="2201" y="179"/>
                  </a:lnTo>
                  <a:lnTo>
                    <a:pt x="2203" y="168"/>
                  </a:lnTo>
                  <a:lnTo>
                    <a:pt x="2204" y="158"/>
                  </a:lnTo>
                  <a:lnTo>
                    <a:pt x="2203" y="147"/>
                  </a:lnTo>
                  <a:lnTo>
                    <a:pt x="2199" y="137"/>
                  </a:lnTo>
                  <a:lnTo>
                    <a:pt x="2199" y="137"/>
                  </a:lnTo>
                  <a:lnTo>
                    <a:pt x="2190" y="128"/>
                  </a:lnTo>
                  <a:lnTo>
                    <a:pt x="2181" y="122"/>
                  </a:lnTo>
                  <a:lnTo>
                    <a:pt x="2171" y="119"/>
                  </a:lnTo>
                  <a:lnTo>
                    <a:pt x="2160" y="117"/>
                  </a:lnTo>
                  <a:lnTo>
                    <a:pt x="2150" y="119"/>
                  </a:lnTo>
                  <a:lnTo>
                    <a:pt x="2150" y="119"/>
                  </a:lnTo>
                  <a:lnTo>
                    <a:pt x="2158" y="112"/>
                  </a:lnTo>
                  <a:lnTo>
                    <a:pt x="2163" y="103"/>
                  </a:lnTo>
                  <a:lnTo>
                    <a:pt x="2165" y="94"/>
                  </a:lnTo>
                  <a:lnTo>
                    <a:pt x="2163" y="84"/>
                  </a:lnTo>
                  <a:lnTo>
                    <a:pt x="2158" y="73"/>
                  </a:lnTo>
                  <a:lnTo>
                    <a:pt x="2158" y="73"/>
                  </a:lnTo>
                  <a:lnTo>
                    <a:pt x="2153" y="67"/>
                  </a:lnTo>
                  <a:lnTo>
                    <a:pt x="2146" y="61"/>
                  </a:lnTo>
                  <a:lnTo>
                    <a:pt x="2137" y="59"/>
                  </a:lnTo>
                  <a:lnTo>
                    <a:pt x="2127" y="59"/>
                  </a:lnTo>
                  <a:lnTo>
                    <a:pt x="2119" y="61"/>
                  </a:lnTo>
                  <a:lnTo>
                    <a:pt x="2119" y="61"/>
                  </a:lnTo>
                  <a:lnTo>
                    <a:pt x="2125" y="52"/>
                  </a:lnTo>
                  <a:lnTo>
                    <a:pt x="2128" y="44"/>
                  </a:lnTo>
                  <a:lnTo>
                    <a:pt x="2131" y="34"/>
                  </a:lnTo>
                  <a:lnTo>
                    <a:pt x="2131" y="25"/>
                  </a:lnTo>
                  <a:lnTo>
                    <a:pt x="2127" y="17"/>
                  </a:lnTo>
                  <a:lnTo>
                    <a:pt x="2127" y="17"/>
                  </a:lnTo>
                  <a:lnTo>
                    <a:pt x="2119" y="8"/>
                  </a:lnTo>
                  <a:lnTo>
                    <a:pt x="2110" y="2"/>
                  </a:lnTo>
                  <a:lnTo>
                    <a:pt x="2100" y="0"/>
                  </a:lnTo>
                  <a:lnTo>
                    <a:pt x="2089" y="0"/>
                  </a:lnTo>
                  <a:lnTo>
                    <a:pt x="2079" y="6"/>
                  </a:lnTo>
                  <a:lnTo>
                    <a:pt x="15" y="1338"/>
                  </a:lnTo>
                  <a:lnTo>
                    <a:pt x="15" y="1338"/>
                  </a:lnTo>
                  <a:lnTo>
                    <a:pt x="6" y="1347"/>
                  </a:lnTo>
                  <a:lnTo>
                    <a:pt x="2" y="1356"/>
                  </a:lnTo>
                  <a:lnTo>
                    <a:pt x="0" y="1366"/>
                  </a:lnTo>
                  <a:lnTo>
                    <a:pt x="0" y="1377"/>
                  </a:lnTo>
                  <a:lnTo>
                    <a:pt x="4" y="1387"/>
                  </a:lnTo>
                  <a:lnTo>
                    <a:pt x="4" y="1387"/>
                  </a:lnTo>
                  <a:lnTo>
                    <a:pt x="11" y="1393"/>
                  </a:lnTo>
                  <a:lnTo>
                    <a:pt x="19" y="1400"/>
                  </a:lnTo>
                  <a:lnTo>
                    <a:pt x="27" y="1402"/>
                  </a:lnTo>
                  <a:lnTo>
                    <a:pt x="38" y="1402"/>
                  </a:lnTo>
                  <a:lnTo>
                    <a:pt x="47" y="1400"/>
                  </a:lnTo>
                  <a:lnTo>
                    <a:pt x="47" y="1400"/>
                  </a:lnTo>
                  <a:lnTo>
                    <a:pt x="40" y="1409"/>
                  </a:lnTo>
                  <a:lnTo>
                    <a:pt x="38" y="1416"/>
                  </a:lnTo>
                  <a:lnTo>
                    <a:pt x="36" y="1425"/>
                  </a:lnTo>
                  <a:lnTo>
                    <a:pt x="38" y="1435"/>
                  </a:lnTo>
                  <a:lnTo>
                    <a:pt x="42" y="1444"/>
                  </a:lnTo>
                  <a:lnTo>
                    <a:pt x="42" y="1444"/>
                  </a:lnTo>
                  <a:lnTo>
                    <a:pt x="48" y="1450"/>
                  </a:lnTo>
                  <a:lnTo>
                    <a:pt x="57" y="1457"/>
                  </a:lnTo>
                  <a:lnTo>
                    <a:pt x="68" y="1459"/>
                  </a:lnTo>
                  <a:lnTo>
                    <a:pt x="75" y="1457"/>
                  </a:lnTo>
                  <a:lnTo>
                    <a:pt x="86" y="1455"/>
                  </a:lnTo>
                  <a:lnTo>
                    <a:pt x="86" y="1455"/>
                  </a:lnTo>
                  <a:lnTo>
                    <a:pt x="80" y="1463"/>
                  </a:lnTo>
                  <a:lnTo>
                    <a:pt x="75" y="1474"/>
                  </a:lnTo>
                  <a:lnTo>
                    <a:pt x="75" y="1485"/>
                  </a:lnTo>
                  <a:lnTo>
                    <a:pt x="78" y="1494"/>
                  </a:lnTo>
                  <a:lnTo>
                    <a:pt x="82" y="1505"/>
                  </a:lnTo>
                  <a:lnTo>
                    <a:pt x="82" y="1505"/>
                  </a:lnTo>
                  <a:lnTo>
                    <a:pt x="91" y="1513"/>
                  </a:lnTo>
                  <a:lnTo>
                    <a:pt x="99" y="1520"/>
                  </a:lnTo>
                  <a:lnTo>
                    <a:pt x="110" y="1524"/>
                  </a:lnTo>
                  <a:lnTo>
                    <a:pt x="121" y="1524"/>
                  </a:lnTo>
                  <a:lnTo>
                    <a:pt x="133" y="1522"/>
                  </a:lnTo>
                  <a:lnTo>
                    <a:pt x="133" y="1522"/>
                  </a:lnTo>
                  <a:lnTo>
                    <a:pt x="128" y="1534"/>
                  </a:lnTo>
                  <a:lnTo>
                    <a:pt x="124" y="1547"/>
                  </a:lnTo>
                  <a:lnTo>
                    <a:pt x="124" y="1562"/>
                  </a:lnTo>
                  <a:lnTo>
                    <a:pt x="128" y="1573"/>
                  </a:lnTo>
                  <a:lnTo>
                    <a:pt x="133" y="1585"/>
                  </a:lnTo>
                  <a:lnTo>
                    <a:pt x="133" y="1585"/>
                  </a:lnTo>
                  <a:lnTo>
                    <a:pt x="144" y="1596"/>
                  </a:lnTo>
                  <a:lnTo>
                    <a:pt x="154" y="1604"/>
                  </a:lnTo>
                  <a:lnTo>
                    <a:pt x="167" y="1608"/>
                  </a:lnTo>
                  <a:lnTo>
                    <a:pt x="181" y="1612"/>
                  </a:lnTo>
                  <a:lnTo>
                    <a:pt x="196" y="1612"/>
                  </a:lnTo>
                  <a:lnTo>
                    <a:pt x="196" y="1612"/>
                  </a:lnTo>
                  <a:lnTo>
                    <a:pt x="188" y="1625"/>
                  </a:lnTo>
                  <a:lnTo>
                    <a:pt x="183" y="1637"/>
                  </a:lnTo>
                  <a:lnTo>
                    <a:pt x="183" y="1651"/>
                  </a:lnTo>
                  <a:lnTo>
                    <a:pt x="185" y="1663"/>
                  </a:lnTo>
                  <a:lnTo>
                    <a:pt x="192" y="1676"/>
                  </a:lnTo>
                  <a:lnTo>
                    <a:pt x="192" y="1676"/>
                  </a:lnTo>
                  <a:lnTo>
                    <a:pt x="200" y="1686"/>
                  </a:lnTo>
                  <a:lnTo>
                    <a:pt x="211" y="1695"/>
                  </a:lnTo>
                  <a:lnTo>
                    <a:pt x="222" y="1699"/>
                  </a:lnTo>
                  <a:lnTo>
                    <a:pt x="236" y="1703"/>
                  </a:lnTo>
                  <a:lnTo>
                    <a:pt x="248" y="1703"/>
                  </a:lnTo>
                  <a:lnTo>
                    <a:pt x="248" y="1703"/>
                  </a:lnTo>
                  <a:lnTo>
                    <a:pt x="243" y="1713"/>
                  </a:lnTo>
                  <a:lnTo>
                    <a:pt x="240" y="1724"/>
                  </a:lnTo>
                  <a:lnTo>
                    <a:pt x="238" y="1734"/>
                  </a:lnTo>
                  <a:lnTo>
                    <a:pt x="240" y="1745"/>
                  </a:lnTo>
                  <a:lnTo>
                    <a:pt x="245" y="1755"/>
                  </a:lnTo>
                  <a:lnTo>
                    <a:pt x="245" y="1755"/>
                  </a:lnTo>
                  <a:lnTo>
                    <a:pt x="253" y="1764"/>
                  </a:lnTo>
                  <a:lnTo>
                    <a:pt x="261" y="1771"/>
                  </a:lnTo>
                  <a:lnTo>
                    <a:pt x="272" y="1773"/>
                  </a:lnTo>
                  <a:lnTo>
                    <a:pt x="282" y="1775"/>
                  </a:lnTo>
                  <a:lnTo>
                    <a:pt x="293" y="1773"/>
                  </a:lnTo>
                  <a:lnTo>
                    <a:pt x="293" y="1773"/>
                  </a:lnTo>
                  <a:lnTo>
                    <a:pt x="284" y="1778"/>
                  </a:lnTo>
                  <a:lnTo>
                    <a:pt x="280" y="1787"/>
                  </a:lnTo>
                  <a:lnTo>
                    <a:pt x="278" y="1798"/>
                  </a:lnTo>
                  <a:lnTo>
                    <a:pt x="280" y="1808"/>
                  </a:lnTo>
                  <a:lnTo>
                    <a:pt x="284" y="1819"/>
                  </a:lnTo>
                  <a:lnTo>
                    <a:pt x="284" y="1819"/>
                  </a:lnTo>
                  <a:lnTo>
                    <a:pt x="291" y="1826"/>
                  </a:lnTo>
                  <a:lnTo>
                    <a:pt x="298" y="1831"/>
                  </a:lnTo>
                  <a:lnTo>
                    <a:pt x="308" y="1833"/>
                  </a:lnTo>
                  <a:lnTo>
                    <a:pt x="316" y="1833"/>
                  </a:lnTo>
                  <a:lnTo>
                    <a:pt x="324" y="1831"/>
                  </a:lnTo>
                  <a:lnTo>
                    <a:pt x="324" y="1831"/>
                  </a:lnTo>
                  <a:lnTo>
                    <a:pt x="321" y="1840"/>
                  </a:lnTo>
                  <a:lnTo>
                    <a:pt x="316" y="1849"/>
                  </a:lnTo>
                  <a:lnTo>
                    <a:pt x="314" y="1856"/>
                  </a:lnTo>
                  <a:lnTo>
                    <a:pt x="316" y="1865"/>
                  </a:lnTo>
                  <a:lnTo>
                    <a:pt x="321" y="1874"/>
                  </a:lnTo>
                  <a:lnTo>
                    <a:pt x="321" y="1874"/>
                  </a:lnTo>
                  <a:lnTo>
                    <a:pt x="326" y="1882"/>
                  </a:lnTo>
                  <a:lnTo>
                    <a:pt x="337" y="1888"/>
                  </a:lnTo>
                  <a:lnTo>
                    <a:pt x="346" y="1891"/>
                  </a:lnTo>
                  <a:lnTo>
                    <a:pt x="358" y="1888"/>
                  </a:lnTo>
                  <a:lnTo>
                    <a:pt x="369" y="1884"/>
                  </a:lnTo>
                  <a:lnTo>
                    <a:pt x="2430" y="550"/>
                  </a:lnTo>
                  <a:lnTo>
                    <a:pt x="2430" y="550"/>
                  </a:lnTo>
                  <a:lnTo>
                    <a:pt x="2439" y="543"/>
                  </a:lnTo>
                  <a:lnTo>
                    <a:pt x="2443" y="534"/>
                  </a:lnTo>
                  <a:lnTo>
                    <a:pt x="2448" y="524"/>
                  </a:lnTo>
                  <a:lnTo>
                    <a:pt x="2445" y="513"/>
                  </a:lnTo>
                  <a:lnTo>
                    <a:pt x="2441" y="503"/>
                  </a:lnTo>
                  <a:lnTo>
                    <a:pt x="2441" y="503"/>
                  </a:lnTo>
                </a:path>
              </a:pathLst>
            </a:custGeom>
            <a:solidFill>
              <a:srgbClr val="FFD80F"/>
            </a:solidFill>
            <a:ln w="9525" cap="rnd">
              <a:noFill/>
              <a:round/>
              <a:headEnd/>
              <a:tailEnd/>
            </a:ln>
            <a:effectLst/>
          </p:spPr>
          <p:txBody>
            <a:bodyPr/>
            <a:lstStyle/>
            <a:p>
              <a:pPr>
                <a:defRPr/>
              </a:pPr>
              <a:endParaRPr lang="en-US"/>
            </a:p>
          </p:txBody>
        </p:sp>
        <p:sp>
          <p:nvSpPr>
            <p:cNvPr id="53" name="Freeform 1077"/>
            <p:cNvSpPr>
              <a:spLocks/>
            </p:cNvSpPr>
            <p:nvPr/>
          </p:nvSpPr>
          <p:spPr bwMode="auto">
            <a:xfrm>
              <a:off x="1512" y="1292"/>
              <a:ext cx="2447" cy="1891"/>
            </a:xfrm>
            <a:custGeom>
              <a:avLst/>
              <a:gdLst/>
              <a:ahLst/>
              <a:cxnLst>
                <a:cxn ang="0">
                  <a:pos x="2418" y="488"/>
                </a:cxn>
                <a:cxn ang="0">
                  <a:pos x="2403" y="484"/>
                </a:cxn>
                <a:cxn ang="0">
                  <a:pos x="2401" y="448"/>
                </a:cxn>
                <a:cxn ang="0">
                  <a:pos x="2376" y="433"/>
                </a:cxn>
                <a:cxn ang="0">
                  <a:pos x="2361" y="430"/>
                </a:cxn>
                <a:cxn ang="0">
                  <a:pos x="2361" y="387"/>
                </a:cxn>
                <a:cxn ang="0">
                  <a:pos x="2333" y="368"/>
                </a:cxn>
                <a:cxn ang="0">
                  <a:pos x="2314" y="358"/>
                </a:cxn>
                <a:cxn ang="0">
                  <a:pos x="2310" y="308"/>
                </a:cxn>
                <a:cxn ang="0">
                  <a:pos x="2277" y="284"/>
                </a:cxn>
                <a:cxn ang="0">
                  <a:pos x="2254" y="278"/>
                </a:cxn>
                <a:cxn ang="0">
                  <a:pos x="2259" y="250"/>
                </a:cxn>
                <a:cxn ang="0">
                  <a:pos x="2255" y="223"/>
                </a:cxn>
                <a:cxn ang="0">
                  <a:pos x="2232" y="198"/>
                </a:cxn>
                <a:cxn ang="0">
                  <a:pos x="2194" y="189"/>
                </a:cxn>
                <a:cxn ang="0">
                  <a:pos x="2203" y="147"/>
                </a:cxn>
                <a:cxn ang="0">
                  <a:pos x="2181" y="122"/>
                </a:cxn>
                <a:cxn ang="0">
                  <a:pos x="2150" y="119"/>
                </a:cxn>
                <a:cxn ang="0">
                  <a:pos x="2163" y="84"/>
                </a:cxn>
                <a:cxn ang="0">
                  <a:pos x="2146" y="61"/>
                </a:cxn>
                <a:cxn ang="0">
                  <a:pos x="2119" y="61"/>
                </a:cxn>
                <a:cxn ang="0">
                  <a:pos x="2131" y="25"/>
                </a:cxn>
                <a:cxn ang="0">
                  <a:pos x="2110" y="2"/>
                </a:cxn>
                <a:cxn ang="0">
                  <a:pos x="15" y="1338"/>
                </a:cxn>
                <a:cxn ang="0">
                  <a:pos x="0" y="1366"/>
                </a:cxn>
                <a:cxn ang="0">
                  <a:pos x="11" y="1393"/>
                </a:cxn>
                <a:cxn ang="0">
                  <a:pos x="47" y="1400"/>
                </a:cxn>
                <a:cxn ang="0">
                  <a:pos x="36" y="1425"/>
                </a:cxn>
                <a:cxn ang="0">
                  <a:pos x="48" y="1450"/>
                </a:cxn>
                <a:cxn ang="0">
                  <a:pos x="86" y="1455"/>
                </a:cxn>
                <a:cxn ang="0">
                  <a:pos x="75" y="1485"/>
                </a:cxn>
                <a:cxn ang="0">
                  <a:pos x="91" y="1513"/>
                </a:cxn>
                <a:cxn ang="0">
                  <a:pos x="133" y="1522"/>
                </a:cxn>
                <a:cxn ang="0">
                  <a:pos x="124" y="1562"/>
                </a:cxn>
                <a:cxn ang="0">
                  <a:pos x="144" y="1596"/>
                </a:cxn>
                <a:cxn ang="0">
                  <a:pos x="196" y="1612"/>
                </a:cxn>
                <a:cxn ang="0">
                  <a:pos x="183" y="1651"/>
                </a:cxn>
                <a:cxn ang="0">
                  <a:pos x="200" y="1686"/>
                </a:cxn>
                <a:cxn ang="0">
                  <a:pos x="248" y="1703"/>
                </a:cxn>
                <a:cxn ang="0">
                  <a:pos x="238" y="1734"/>
                </a:cxn>
                <a:cxn ang="0">
                  <a:pos x="253" y="1764"/>
                </a:cxn>
                <a:cxn ang="0">
                  <a:pos x="293" y="1773"/>
                </a:cxn>
                <a:cxn ang="0">
                  <a:pos x="278" y="1798"/>
                </a:cxn>
                <a:cxn ang="0">
                  <a:pos x="291" y="1826"/>
                </a:cxn>
                <a:cxn ang="0">
                  <a:pos x="324" y="1831"/>
                </a:cxn>
                <a:cxn ang="0">
                  <a:pos x="314" y="1856"/>
                </a:cxn>
                <a:cxn ang="0">
                  <a:pos x="326" y="1882"/>
                </a:cxn>
                <a:cxn ang="0">
                  <a:pos x="369" y="1884"/>
                </a:cxn>
                <a:cxn ang="0">
                  <a:pos x="2443" y="534"/>
                </a:cxn>
                <a:cxn ang="0">
                  <a:pos x="2441" y="503"/>
                </a:cxn>
              </a:cxnLst>
              <a:rect l="0" t="0" r="r" b="b"/>
              <a:pathLst>
                <a:path w="2449" h="1892">
                  <a:moveTo>
                    <a:pt x="2441" y="503"/>
                  </a:moveTo>
                  <a:lnTo>
                    <a:pt x="2434" y="495"/>
                  </a:lnTo>
                  <a:lnTo>
                    <a:pt x="2427" y="490"/>
                  </a:lnTo>
                  <a:lnTo>
                    <a:pt x="2418" y="488"/>
                  </a:lnTo>
                  <a:lnTo>
                    <a:pt x="2407" y="488"/>
                  </a:lnTo>
                  <a:lnTo>
                    <a:pt x="2397" y="490"/>
                  </a:lnTo>
                  <a:lnTo>
                    <a:pt x="2397" y="490"/>
                  </a:lnTo>
                  <a:lnTo>
                    <a:pt x="2403" y="484"/>
                  </a:lnTo>
                  <a:lnTo>
                    <a:pt x="2405" y="476"/>
                  </a:lnTo>
                  <a:lnTo>
                    <a:pt x="2407" y="467"/>
                  </a:lnTo>
                  <a:lnTo>
                    <a:pt x="2405" y="457"/>
                  </a:lnTo>
                  <a:lnTo>
                    <a:pt x="2401" y="448"/>
                  </a:lnTo>
                  <a:lnTo>
                    <a:pt x="2401" y="448"/>
                  </a:lnTo>
                  <a:lnTo>
                    <a:pt x="2395" y="442"/>
                  </a:lnTo>
                  <a:lnTo>
                    <a:pt x="2386" y="435"/>
                  </a:lnTo>
                  <a:lnTo>
                    <a:pt x="2376" y="433"/>
                  </a:lnTo>
                  <a:lnTo>
                    <a:pt x="2365" y="433"/>
                  </a:lnTo>
                  <a:lnTo>
                    <a:pt x="2356" y="437"/>
                  </a:lnTo>
                  <a:lnTo>
                    <a:pt x="2356" y="437"/>
                  </a:lnTo>
                  <a:lnTo>
                    <a:pt x="2361" y="430"/>
                  </a:lnTo>
                  <a:lnTo>
                    <a:pt x="2365" y="419"/>
                  </a:lnTo>
                  <a:lnTo>
                    <a:pt x="2367" y="409"/>
                  </a:lnTo>
                  <a:lnTo>
                    <a:pt x="2365" y="398"/>
                  </a:lnTo>
                  <a:lnTo>
                    <a:pt x="2361" y="387"/>
                  </a:lnTo>
                  <a:lnTo>
                    <a:pt x="2361" y="387"/>
                  </a:lnTo>
                  <a:lnTo>
                    <a:pt x="2353" y="379"/>
                  </a:lnTo>
                  <a:lnTo>
                    <a:pt x="2344" y="372"/>
                  </a:lnTo>
                  <a:lnTo>
                    <a:pt x="2333" y="368"/>
                  </a:lnTo>
                  <a:lnTo>
                    <a:pt x="2323" y="368"/>
                  </a:lnTo>
                  <a:lnTo>
                    <a:pt x="2310" y="370"/>
                  </a:lnTo>
                  <a:lnTo>
                    <a:pt x="2310" y="370"/>
                  </a:lnTo>
                  <a:lnTo>
                    <a:pt x="2314" y="358"/>
                  </a:lnTo>
                  <a:lnTo>
                    <a:pt x="2319" y="343"/>
                  </a:lnTo>
                  <a:lnTo>
                    <a:pt x="2319" y="331"/>
                  </a:lnTo>
                  <a:lnTo>
                    <a:pt x="2314" y="317"/>
                  </a:lnTo>
                  <a:lnTo>
                    <a:pt x="2310" y="308"/>
                  </a:lnTo>
                  <a:lnTo>
                    <a:pt x="2310" y="308"/>
                  </a:lnTo>
                  <a:lnTo>
                    <a:pt x="2300" y="297"/>
                  </a:lnTo>
                  <a:lnTo>
                    <a:pt x="2289" y="288"/>
                  </a:lnTo>
                  <a:lnTo>
                    <a:pt x="2277" y="284"/>
                  </a:lnTo>
                  <a:lnTo>
                    <a:pt x="2264" y="284"/>
                  </a:lnTo>
                  <a:lnTo>
                    <a:pt x="2249"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52" y="216"/>
                  </a:lnTo>
                  <a:lnTo>
                    <a:pt x="2243" y="206"/>
                  </a:lnTo>
                  <a:lnTo>
                    <a:pt x="2232" y="198"/>
                  </a:lnTo>
                  <a:lnTo>
                    <a:pt x="2220" y="193"/>
                  </a:lnTo>
                  <a:lnTo>
                    <a:pt x="2207" y="189"/>
                  </a:lnTo>
                  <a:lnTo>
                    <a:pt x="2194" y="189"/>
                  </a:lnTo>
                  <a:lnTo>
                    <a:pt x="2194" y="189"/>
                  </a:lnTo>
                  <a:lnTo>
                    <a:pt x="2201" y="179"/>
                  </a:lnTo>
                  <a:lnTo>
                    <a:pt x="2203" y="168"/>
                  </a:lnTo>
                  <a:lnTo>
                    <a:pt x="2204" y="158"/>
                  </a:lnTo>
                  <a:lnTo>
                    <a:pt x="2203" y="147"/>
                  </a:lnTo>
                  <a:lnTo>
                    <a:pt x="2199" y="137"/>
                  </a:lnTo>
                  <a:lnTo>
                    <a:pt x="2199" y="137"/>
                  </a:lnTo>
                  <a:lnTo>
                    <a:pt x="2190" y="128"/>
                  </a:lnTo>
                  <a:lnTo>
                    <a:pt x="2181" y="122"/>
                  </a:lnTo>
                  <a:lnTo>
                    <a:pt x="2171" y="119"/>
                  </a:lnTo>
                  <a:lnTo>
                    <a:pt x="2160" y="117"/>
                  </a:lnTo>
                  <a:lnTo>
                    <a:pt x="2150" y="119"/>
                  </a:lnTo>
                  <a:lnTo>
                    <a:pt x="2150" y="119"/>
                  </a:lnTo>
                  <a:lnTo>
                    <a:pt x="2158" y="112"/>
                  </a:lnTo>
                  <a:lnTo>
                    <a:pt x="2163" y="103"/>
                  </a:lnTo>
                  <a:lnTo>
                    <a:pt x="2165" y="94"/>
                  </a:lnTo>
                  <a:lnTo>
                    <a:pt x="2163" y="84"/>
                  </a:lnTo>
                  <a:lnTo>
                    <a:pt x="2158" y="73"/>
                  </a:lnTo>
                  <a:lnTo>
                    <a:pt x="2158" y="73"/>
                  </a:lnTo>
                  <a:lnTo>
                    <a:pt x="2153" y="67"/>
                  </a:lnTo>
                  <a:lnTo>
                    <a:pt x="2146" y="61"/>
                  </a:lnTo>
                  <a:lnTo>
                    <a:pt x="2137" y="59"/>
                  </a:lnTo>
                  <a:lnTo>
                    <a:pt x="2127" y="59"/>
                  </a:lnTo>
                  <a:lnTo>
                    <a:pt x="2119" y="61"/>
                  </a:lnTo>
                  <a:lnTo>
                    <a:pt x="2119" y="61"/>
                  </a:lnTo>
                  <a:lnTo>
                    <a:pt x="2125" y="52"/>
                  </a:lnTo>
                  <a:lnTo>
                    <a:pt x="2128" y="44"/>
                  </a:lnTo>
                  <a:lnTo>
                    <a:pt x="2131" y="34"/>
                  </a:lnTo>
                  <a:lnTo>
                    <a:pt x="2131" y="25"/>
                  </a:lnTo>
                  <a:lnTo>
                    <a:pt x="2127" y="17"/>
                  </a:lnTo>
                  <a:lnTo>
                    <a:pt x="2127" y="17"/>
                  </a:lnTo>
                  <a:lnTo>
                    <a:pt x="2119" y="8"/>
                  </a:lnTo>
                  <a:lnTo>
                    <a:pt x="2110" y="2"/>
                  </a:lnTo>
                  <a:lnTo>
                    <a:pt x="2100" y="0"/>
                  </a:lnTo>
                  <a:lnTo>
                    <a:pt x="2089" y="0"/>
                  </a:lnTo>
                  <a:lnTo>
                    <a:pt x="2079" y="6"/>
                  </a:lnTo>
                  <a:lnTo>
                    <a:pt x="15" y="1338"/>
                  </a:lnTo>
                  <a:lnTo>
                    <a:pt x="15" y="1338"/>
                  </a:lnTo>
                  <a:lnTo>
                    <a:pt x="6" y="1347"/>
                  </a:lnTo>
                  <a:lnTo>
                    <a:pt x="2" y="1356"/>
                  </a:lnTo>
                  <a:lnTo>
                    <a:pt x="0" y="1366"/>
                  </a:lnTo>
                  <a:lnTo>
                    <a:pt x="0" y="1377"/>
                  </a:lnTo>
                  <a:lnTo>
                    <a:pt x="4" y="1387"/>
                  </a:lnTo>
                  <a:lnTo>
                    <a:pt x="4" y="1387"/>
                  </a:lnTo>
                  <a:lnTo>
                    <a:pt x="11" y="1393"/>
                  </a:lnTo>
                  <a:lnTo>
                    <a:pt x="19" y="1400"/>
                  </a:lnTo>
                  <a:lnTo>
                    <a:pt x="27" y="1402"/>
                  </a:lnTo>
                  <a:lnTo>
                    <a:pt x="38" y="1402"/>
                  </a:lnTo>
                  <a:lnTo>
                    <a:pt x="47" y="1400"/>
                  </a:lnTo>
                  <a:lnTo>
                    <a:pt x="47" y="1400"/>
                  </a:lnTo>
                  <a:lnTo>
                    <a:pt x="40" y="1409"/>
                  </a:lnTo>
                  <a:lnTo>
                    <a:pt x="38" y="1416"/>
                  </a:lnTo>
                  <a:lnTo>
                    <a:pt x="36" y="1425"/>
                  </a:lnTo>
                  <a:lnTo>
                    <a:pt x="38" y="1435"/>
                  </a:lnTo>
                  <a:lnTo>
                    <a:pt x="42" y="1444"/>
                  </a:lnTo>
                  <a:lnTo>
                    <a:pt x="42" y="1444"/>
                  </a:lnTo>
                  <a:lnTo>
                    <a:pt x="48" y="1450"/>
                  </a:lnTo>
                  <a:lnTo>
                    <a:pt x="57" y="1457"/>
                  </a:lnTo>
                  <a:lnTo>
                    <a:pt x="68" y="1459"/>
                  </a:lnTo>
                  <a:lnTo>
                    <a:pt x="75" y="1457"/>
                  </a:lnTo>
                  <a:lnTo>
                    <a:pt x="86" y="1455"/>
                  </a:lnTo>
                  <a:lnTo>
                    <a:pt x="86" y="1455"/>
                  </a:lnTo>
                  <a:lnTo>
                    <a:pt x="80" y="1463"/>
                  </a:lnTo>
                  <a:lnTo>
                    <a:pt x="75" y="1474"/>
                  </a:lnTo>
                  <a:lnTo>
                    <a:pt x="75" y="1485"/>
                  </a:lnTo>
                  <a:lnTo>
                    <a:pt x="78" y="1494"/>
                  </a:lnTo>
                  <a:lnTo>
                    <a:pt x="82" y="1505"/>
                  </a:lnTo>
                  <a:lnTo>
                    <a:pt x="82" y="1505"/>
                  </a:lnTo>
                  <a:lnTo>
                    <a:pt x="91" y="1513"/>
                  </a:lnTo>
                  <a:lnTo>
                    <a:pt x="99" y="1520"/>
                  </a:lnTo>
                  <a:lnTo>
                    <a:pt x="110" y="1524"/>
                  </a:lnTo>
                  <a:lnTo>
                    <a:pt x="121" y="1524"/>
                  </a:lnTo>
                  <a:lnTo>
                    <a:pt x="133" y="1522"/>
                  </a:lnTo>
                  <a:lnTo>
                    <a:pt x="133" y="1522"/>
                  </a:lnTo>
                  <a:lnTo>
                    <a:pt x="128" y="1534"/>
                  </a:lnTo>
                  <a:lnTo>
                    <a:pt x="124" y="1547"/>
                  </a:lnTo>
                  <a:lnTo>
                    <a:pt x="124" y="1562"/>
                  </a:lnTo>
                  <a:lnTo>
                    <a:pt x="128" y="1573"/>
                  </a:lnTo>
                  <a:lnTo>
                    <a:pt x="133" y="1585"/>
                  </a:lnTo>
                  <a:lnTo>
                    <a:pt x="133" y="1585"/>
                  </a:lnTo>
                  <a:lnTo>
                    <a:pt x="144" y="1596"/>
                  </a:lnTo>
                  <a:lnTo>
                    <a:pt x="154" y="1604"/>
                  </a:lnTo>
                  <a:lnTo>
                    <a:pt x="167" y="1608"/>
                  </a:lnTo>
                  <a:lnTo>
                    <a:pt x="181" y="1612"/>
                  </a:lnTo>
                  <a:lnTo>
                    <a:pt x="196" y="1612"/>
                  </a:lnTo>
                  <a:lnTo>
                    <a:pt x="196" y="1612"/>
                  </a:lnTo>
                  <a:lnTo>
                    <a:pt x="188" y="1625"/>
                  </a:lnTo>
                  <a:lnTo>
                    <a:pt x="183" y="1637"/>
                  </a:lnTo>
                  <a:lnTo>
                    <a:pt x="183" y="1651"/>
                  </a:lnTo>
                  <a:lnTo>
                    <a:pt x="185" y="1663"/>
                  </a:lnTo>
                  <a:lnTo>
                    <a:pt x="192" y="1676"/>
                  </a:lnTo>
                  <a:lnTo>
                    <a:pt x="192" y="1676"/>
                  </a:lnTo>
                  <a:lnTo>
                    <a:pt x="200" y="1686"/>
                  </a:lnTo>
                  <a:lnTo>
                    <a:pt x="211" y="1695"/>
                  </a:lnTo>
                  <a:lnTo>
                    <a:pt x="222" y="1699"/>
                  </a:lnTo>
                  <a:lnTo>
                    <a:pt x="236" y="1703"/>
                  </a:lnTo>
                  <a:lnTo>
                    <a:pt x="248" y="1703"/>
                  </a:lnTo>
                  <a:lnTo>
                    <a:pt x="248" y="1703"/>
                  </a:lnTo>
                  <a:lnTo>
                    <a:pt x="243" y="1713"/>
                  </a:lnTo>
                  <a:lnTo>
                    <a:pt x="240" y="1724"/>
                  </a:lnTo>
                  <a:lnTo>
                    <a:pt x="238" y="1734"/>
                  </a:lnTo>
                  <a:lnTo>
                    <a:pt x="240" y="1745"/>
                  </a:lnTo>
                  <a:lnTo>
                    <a:pt x="245" y="1755"/>
                  </a:lnTo>
                  <a:lnTo>
                    <a:pt x="245" y="1755"/>
                  </a:lnTo>
                  <a:lnTo>
                    <a:pt x="253" y="1764"/>
                  </a:lnTo>
                  <a:lnTo>
                    <a:pt x="261" y="1771"/>
                  </a:lnTo>
                  <a:lnTo>
                    <a:pt x="272" y="1773"/>
                  </a:lnTo>
                  <a:lnTo>
                    <a:pt x="282" y="1775"/>
                  </a:lnTo>
                  <a:lnTo>
                    <a:pt x="293" y="1773"/>
                  </a:lnTo>
                  <a:lnTo>
                    <a:pt x="293" y="1773"/>
                  </a:lnTo>
                  <a:lnTo>
                    <a:pt x="284" y="1778"/>
                  </a:lnTo>
                  <a:lnTo>
                    <a:pt x="280" y="1787"/>
                  </a:lnTo>
                  <a:lnTo>
                    <a:pt x="278" y="1798"/>
                  </a:lnTo>
                  <a:lnTo>
                    <a:pt x="280" y="1808"/>
                  </a:lnTo>
                  <a:lnTo>
                    <a:pt x="284" y="1819"/>
                  </a:lnTo>
                  <a:lnTo>
                    <a:pt x="284" y="1819"/>
                  </a:lnTo>
                  <a:lnTo>
                    <a:pt x="291" y="1826"/>
                  </a:lnTo>
                  <a:lnTo>
                    <a:pt x="298" y="1831"/>
                  </a:lnTo>
                  <a:lnTo>
                    <a:pt x="308" y="1833"/>
                  </a:lnTo>
                  <a:lnTo>
                    <a:pt x="316" y="1833"/>
                  </a:lnTo>
                  <a:lnTo>
                    <a:pt x="324" y="1831"/>
                  </a:lnTo>
                  <a:lnTo>
                    <a:pt x="324" y="1831"/>
                  </a:lnTo>
                  <a:lnTo>
                    <a:pt x="321" y="1840"/>
                  </a:lnTo>
                  <a:lnTo>
                    <a:pt x="316" y="1849"/>
                  </a:lnTo>
                  <a:lnTo>
                    <a:pt x="314" y="1856"/>
                  </a:lnTo>
                  <a:lnTo>
                    <a:pt x="316" y="1865"/>
                  </a:lnTo>
                  <a:lnTo>
                    <a:pt x="321" y="1874"/>
                  </a:lnTo>
                  <a:lnTo>
                    <a:pt x="321" y="1874"/>
                  </a:lnTo>
                  <a:lnTo>
                    <a:pt x="326" y="1882"/>
                  </a:lnTo>
                  <a:lnTo>
                    <a:pt x="337" y="1888"/>
                  </a:lnTo>
                  <a:lnTo>
                    <a:pt x="346" y="1891"/>
                  </a:lnTo>
                  <a:lnTo>
                    <a:pt x="358" y="1888"/>
                  </a:lnTo>
                  <a:lnTo>
                    <a:pt x="369" y="1884"/>
                  </a:lnTo>
                  <a:lnTo>
                    <a:pt x="2430" y="550"/>
                  </a:lnTo>
                  <a:lnTo>
                    <a:pt x="2430" y="550"/>
                  </a:lnTo>
                  <a:lnTo>
                    <a:pt x="2439" y="543"/>
                  </a:lnTo>
                  <a:lnTo>
                    <a:pt x="2443" y="534"/>
                  </a:lnTo>
                  <a:lnTo>
                    <a:pt x="2448" y="524"/>
                  </a:lnTo>
                  <a:lnTo>
                    <a:pt x="2445" y="513"/>
                  </a:lnTo>
                  <a:lnTo>
                    <a:pt x="2441" y="503"/>
                  </a:lnTo>
                  <a:lnTo>
                    <a:pt x="2441" y="503"/>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54" name="Freeform 1078"/>
            <p:cNvSpPr>
              <a:spLocks/>
            </p:cNvSpPr>
            <p:nvPr/>
          </p:nvSpPr>
          <p:spPr bwMode="auto">
            <a:xfrm>
              <a:off x="1551" y="1324"/>
              <a:ext cx="2268" cy="1698"/>
            </a:xfrm>
            <a:custGeom>
              <a:avLst/>
              <a:gdLst/>
              <a:ahLst/>
              <a:cxnLst>
                <a:cxn ang="0">
                  <a:pos x="2029" y="0"/>
                </a:cxn>
                <a:cxn ang="0">
                  <a:pos x="0" y="1300"/>
                </a:cxn>
                <a:cxn ang="0">
                  <a:pos x="236" y="1699"/>
                </a:cxn>
                <a:cxn ang="0">
                  <a:pos x="2266" y="381"/>
                </a:cxn>
                <a:cxn ang="0">
                  <a:pos x="2029" y="0"/>
                </a:cxn>
                <a:cxn ang="0">
                  <a:pos x="2029" y="0"/>
                </a:cxn>
              </a:cxnLst>
              <a:rect l="0" t="0" r="r" b="b"/>
              <a:pathLst>
                <a:path w="2267" h="1700">
                  <a:moveTo>
                    <a:pt x="2029" y="0"/>
                  </a:moveTo>
                  <a:lnTo>
                    <a:pt x="0" y="1300"/>
                  </a:lnTo>
                  <a:lnTo>
                    <a:pt x="236" y="1699"/>
                  </a:lnTo>
                  <a:lnTo>
                    <a:pt x="2266" y="381"/>
                  </a:lnTo>
                  <a:lnTo>
                    <a:pt x="2029" y="0"/>
                  </a:lnTo>
                  <a:lnTo>
                    <a:pt x="2029" y="0"/>
                  </a:lnTo>
                </a:path>
              </a:pathLst>
            </a:custGeom>
            <a:solidFill>
              <a:srgbClr val="FFD80F"/>
            </a:solidFill>
            <a:ln w="9525" cap="rnd">
              <a:noFill/>
              <a:round/>
              <a:headEnd/>
              <a:tailEnd/>
            </a:ln>
            <a:effectLst/>
          </p:spPr>
          <p:txBody>
            <a:bodyPr/>
            <a:lstStyle/>
            <a:p>
              <a:pPr>
                <a:defRPr/>
              </a:pPr>
              <a:endParaRPr lang="en-US"/>
            </a:p>
          </p:txBody>
        </p:sp>
        <p:sp>
          <p:nvSpPr>
            <p:cNvPr id="55" name="Freeform 1079"/>
            <p:cNvSpPr>
              <a:spLocks/>
            </p:cNvSpPr>
            <p:nvPr/>
          </p:nvSpPr>
          <p:spPr bwMode="auto">
            <a:xfrm>
              <a:off x="1575" y="1343"/>
              <a:ext cx="2249" cy="1679"/>
            </a:xfrm>
            <a:custGeom>
              <a:avLst/>
              <a:gdLst/>
              <a:ahLst/>
              <a:cxnLst>
                <a:cxn ang="0">
                  <a:pos x="2022" y="0"/>
                </a:cxn>
                <a:cxn ang="0">
                  <a:pos x="0" y="1296"/>
                </a:cxn>
                <a:cxn ang="0">
                  <a:pos x="227" y="1677"/>
                </a:cxn>
                <a:cxn ang="0">
                  <a:pos x="2250" y="363"/>
                </a:cxn>
                <a:cxn ang="0">
                  <a:pos x="2022" y="0"/>
                </a:cxn>
                <a:cxn ang="0">
                  <a:pos x="2022" y="0"/>
                </a:cxn>
              </a:cxnLst>
              <a:rect l="0" t="0" r="r" b="b"/>
              <a:pathLst>
                <a:path w="2251" h="1678">
                  <a:moveTo>
                    <a:pt x="2022" y="0"/>
                  </a:moveTo>
                  <a:lnTo>
                    <a:pt x="0" y="1296"/>
                  </a:lnTo>
                  <a:lnTo>
                    <a:pt x="227" y="1677"/>
                  </a:lnTo>
                  <a:lnTo>
                    <a:pt x="2250" y="363"/>
                  </a:lnTo>
                  <a:lnTo>
                    <a:pt x="2022" y="0"/>
                  </a:lnTo>
                  <a:lnTo>
                    <a:pt x="2022" y="0"/>
                  </a:lnTo>
                </a:path>
              </a:pathLst>
            </a:custGeom>
            <a:solidFill>
              <a:srgbClr val="FFDA16"/>
            </a:solidFill>
            <a:ln w="9525" cap="rnd">
              <a:noFill/>
              <a:round/>
              <a:headEnd/>
              <a:tailEnd/>
            </a:ln>
            <a:effectLst/>
          </p:spPr>
          <p:txBody>
            <a:bodyPr/>
            <a:lstStyle/>
            <a:p>
              <a:pPr>
                <a:defRPr/>
              </a:pPr>
              <a:endParaRPr lang="en-US"/>
            </a:p>
          </p:txBody>
        </p:sp>
        <p:sp>
          <p:nvSpPr>
            <p:cNvPr id="56" name="Freeform 1080"/>
            <p:cNvSpPr>
              <a:spLocks/>
            </p:cNvSpPr>
            <p:nvPr/>
          </p:nvSpPr>
          <p:spPr bwMode="auto">
            <a:xfrm>
              <a:off x="1575" y="1350"/>
              <a:ext cx="2239" cy="1659"/>
            </a:xfrm>
            <a:custGeom>
              <a:avLst/>
              <a:gdLst/>
              <a:ahLst/>
              <a:cxnLst>
                <a:cxn ang="0">
                  <a:pos x="2019" y="0"/>
                </a:cxn>
                <a:cxn ang="0">
                  <a:pos x="0" y="1292"/>
                </a:cxn>
                <a:cxn ang="0">
                  <a:pos x="218" y="1656"/>
                </a:cxn>
                <a:cxn ang="0">
                  <a:pos x="2237" y="347"/>
                </a:cxn>
                <a:cxn ang="0">
                  <a:pos x="2019" y="0"/>
                </a:cxn>
                <a:cxn ang="0">
                  <a:pos x="2019" y="0"/>
                </a:cxn>
              </a:cxnLst>
              <a:rect l="0" t="0" r="r" b="b"/>
              <a:pathLst>
                <a:path w="2238" h="1657">
                  <a:moveTo>
                    <a:pt x="2019" y="0"/>
                  </a:moveTo>
                  <a:lnTo>
                    <a:pt x="0" y="1292"/>
                  </a:lnTo>
                  <a:lnTo>
                    <a:pt x="218" y="1656"/>
                  </a:lnTo>
                  <a:lnTo>
                    <a:pt x="2237" y="347"/>
                  </a:lnTo>
                  <a:lnTo>
                    <a:pt x="2019" y="0"/>
                  </a:lnTo>
                  <a:lnTo>
                    <a:pt x="2019" y="0"/>
                  </a:lnTo>
                </a:path>
              </a:pathLst>
            </a:custGeom>
            <a:solidFill>
              <a:srgbClr val="FFDB1D"/>
            </a:solidFill>
            <a:ln w="9525" cap="rnd">
              <a:noFill/>
              <a:round/>
              <a:headEnd/>
              <a:tailEnd/>
            </a:ln>
            <a:effectLst/>
          </p:spPr>
          <p:txBody>
            <a:bodyPr/>
            <a:lstStyle/>
            <a:p>
              <a:pPr>
                <a:defRPr/>
              </a:pPr>
              <a:endParaRPr lang="en-US"/>
            </a:p>
          </p:txBody>
        </p:sp>
        <p:sp>
          <p:nvSpPr>
            <p:cNvPr id="57" name="Freeform 1081"/>
            <p:cNvSpPr>
              <a:spLocks/>
            </p:cNvSpPr>
            <p:nvPr/>
          </p:nvSpPr>
          <p:spPr bwMode="auto">
            <a:xfrm>
              <a:off x="1584" y="1356"/>
              <a:ext cx="2221" cy="1640"/>
            </a:xfrm>
            <a:custGeom>
              <a:avLst/>
              <a:gdLst/>
              <a:ahLst/>
              <a:cxnLst>
                <a:cxn ang="0">
                  <a:pos x="2014" y="0"/>
                </a:cxn>
                <a:cxn ang="0">
                  <a:pos x="0" y="1291"/>
                </a:cxn>
                <a:cxn ang="0">
                  <a:pos x="210" y="1638"/>
                </a:cxn>
                <a:cxn ang="0">
                  <a:pos x="2221" y="333"/>
                </a:cxn>
                <a:cxn ang="0">
                  <a:pos x="2014" y="0"/>
                </a:cxn>
                <a:cxn ang="0">
                  <a:pos x="2014" y="0"/>
                </a:cxn>
              </a:cxnLst>
              <a:rect l="0" t="0" r="r" b="b"/>
              <a:pathLst>
                <a:path w="2222" h="1639">
                  <a:moveTo>
                    <a:pt x="2014" y="0"/>
                  </a:moveTo>
                  <a:lnTo>
                    <a:pt x="0" y="1291"/>
                  </a:lnTo>
                  <a:lnTo>
                    <a:pt x="210" y="1638"/>
                  </a:lnTo>
                  <a:lnTo>
                    <a:pt x="2221" y="333"/>
                  </a:lnTo>
                  <a:lnTo>
                    <a:pt x="2014" y="0"/>
                  </a:lnTo>
                  <a:lnTo>
                    <a:pt x="2014" y="0"/>
                  </a:lnTo>
                </a:path>
              </a:pathLst>
            </a:custGeom>
            <a:solidFill>
              <a:srgbClr val="FFDD24"/>
            </a:solidFill>
            <a:ln w="9525" cap="rnd">
              <a:noFill/>
              <a:round/>
              <a:headEnd/>
              <a:tailEnd/>
            </a:ln>
            <a:effectLst/>
          </p:spPr>
          <p:txBody>
            <a:bodyPr/>
            <a:lstStyle/>
            <a:p>
              <a:pPr>
                <a:defRPr/>
              </a:pPr>
              <a:endParaRPr lang="en-US"/>
            </a:p>
          </p:txBody>
        </p:sp>
        <p:sp>
          <p:nvSpPr>
            <p:cNvPr id="58" name="Freeform 1082"/>
            <p:cNvSpPr>
              <a:spLocks/>
            </p:cNvSpPr>
            <p:nvPr/>
          </p:nvSpPr>
          <p:spPr bwMode="auto">
            <a:xfrm>
              <a:off x="1584" y="1363"/>
              <a:ext cx="2211" cy="1620"/>
            </a:xfrm>
            <a:custGeom>
              <a:avLst/>
              <a:gdLst/>
              <a:ahLst/>
              <a:cxnLst>
                <a:cxn ang="0">
                  <a:pos x="2012" y="0"/>
                </a:cxn>
                <a:cxn ang="0">
                  <a:pos x="0" y="1287"/>
                </a:cxn>
                <a:cxn ang="0">
                  <a:pos x="202" y="1618"/>
                </a:cxn>
                <a:cxn ang="0">
                  <a:pos x="2208" y="315"/>
                </a:cxn>
                <a:cxn ang="0">
                  <a:pos x="2012" y="0"/>
                </a:cxn>
                <a:cxn ang="0">
                  <a:pos x="2012" y="0"/>
                </a:cxn>
              </a:cxnLst>
              <a:rect l="0" t="0" r="r" b="b"/>
              <a:pathLst>
                <a:path w="2209" h="1619">
                  <a:moveTo>
                    <a:pt x="2012" y="0"/>
                  </a:moveTo>
                  <a:lnTo>
                    <a:pt x="0" y="1287"/>
                  </a:lnTo>
                  <a:lnTo>
                    <a:pt x="202" y="1618"/>
                  </a:lnTo>
                  <a:lnTo>
                    <a:pt x="2208" y="315"/>
                  </a:lnTo>
                  <a:lnTo>
                    <a:pt x="2012" y="0"/>
                  </a:lnTo>
                  <a:lnTo>
                    <a:pt x="2012" y="0"/>
                  </a:lnTo>
                </a:path>
              </a:pathLst>
            </a:custGeom>
            <a:solidFill>
              <a:srgbClr val="FFDE2C"/>
            </a:solidFill>
            <a:ln w="9525" cap="rnd">
              <a:noFill/>
              <a:round/>
              <a:headEnd/>
              <a:tailEnd/>
            </a:ln>
            <a:effectLst/>
          </p:spPr>
          <p:txBody>
            <a:bodyPr/>
            <a:lstStyle/>
            <a:p>
              <a:pPr>
                <a:defRPr/>
              </a:pPr>
              <a:endParaRPr lang="en-US"/>
            </a:p>
          </p:txBody>
        </p:sp>
        <p:sp>
          <p:nvSpPr>
            <p:cNvPr id="59" name="Freeform 1083"/>
            <p:cNvSpPr>
              <a:spLocks/>
            </p:cNvSpPr>
            <p:nvPr/>
          </p:nvSpPr>
          <p:spPr bwMode="auto">
            <a:xfrm>
              <a:off x="1594" y="1375"/>
              <a:ext cx="2192" cy="1595"/>
            </a:xfrm>
            <a:custGeom>
              <a:avLst/>
              <a:gdLst/>
              <a:ahLst/>
              <a:cxnLst>
                <a:cxn ang="0">
                  <a:pos x="2001" y="0"/>
                </a:cxn>
                <a:cxn ang="0">
                  <a:pos x="0" y="1281"/>
                </a:cxn>
                <a:cxn ang="0">
                  <a:pos x="190" y="1596"/>
                </a:cxn>
                <a:cxn ang="0">
                  <a:pos x="2190" y="299"/>
                </a:cxn>
                <a:cxn ang="0">
                  <a:pos x="2001" y="0"/>
                </a:cxn>
                <a:cxn ang="0">
                  <a:pos x="2001" y="0"/>
                </a:cxn>
              </a:cxnLst>
              <a:rect l="0" t="0" r="r" b="b"/>
              <a:pathLst>
                <a:path w="2191" h="1597">
                  <a:moveTo>
                    <a:pt x="2001" y="0"/>
                  </a:moveTo>
                  <a:lnTo>
                    <a:pt x="0" y="1281"/>
                  </a:lnTo>
                  <a:lnTo>
                    <a:pt x="190" y="1596"/>
                  </a:lnTo>
                  <a:lnTo>
                    <a:pt x="2190" y="299"/>
                  </a:lnTo>
                  <a:lnTo>
                    <a:pt x="2001" y="0"/>
                  </a:lnTo>
                  <a:lnTo>
                    <a:pt x="2001" y="0"/>
                  </a:lnTo>
                </a:path>
              </a:pathLst>
            </a:custGeom>
            <a:solidFill>
              <a:srgbClr val="FFE033"/>
            </a:solidFill>
            <a:ln w="9525" cap="rnd">
              <a:noFill/>
              <a:round/>
              <a:headEnd/>
              <a:tailEnd/>
            </a:ln>
            <a:effectLst/>
          </p:spPr>
          <p:txBody>
            <a:bodyPr/>
            <a:lstStyle/>
            <a:p>
              <a:pPr>
                <a:defRPr/>
              </a:pPr>
              <a:endParaRPr lang="en-US"/>
            </a:p>
          </p:txBody>
        </p:sp>
        <p:sp>
          <p:nvSpPr>
            <p:cNvPr id="60" name="Freeform 1084"/>
            <p:cNvSpPr>
              <a:spLocks/>
            </p:cNvSpPr>
            <p:nvPr/>
          </p:nvSpPr>
          <p:spPr bwMode="auto">
            <a:xfrm>
              <a:off x="1598" y="1382"/>
              <a:ext cx="2176" cy="1575"/>
            </a:xfrm>
            <a:custGeom>
              <a:avLst/>
              <a:gdLst/>
              <a:ahLst/>
              <a:cxnLst>
                <a:cxn ang="0">
                  <a:pos x="1997" y="0"/>
                </a:cxn>
                <a:cxn ang="0">
                  <a:pos x="0" y="1277"/>
                </a:cxn>
                <a:cxn ang="0">
                  <a:pos x="181" y="1574"/>
                </a:cxn>
                <a:cxn ang="0">
                  <a:pos x="2175" y="282"/>
                </a:cxn>
                <a:cxn ang="0">
                  <a:pos x="1997" y="0"/>
                </a:cxn>
                <a:cxn ang="0">
                  <a:pos x="1997" y="0"/>
                </a:cxn>
              </a:cxnLst>
              <a:rect l="0" t="0" r="r" b="b"/>
              <a:pathLst>
                <a:path w="2176" h="1575">
                  <a:moveTo>
                    <a:pt x="1997" y="0"/>
                  </a:moveTo>
                  <a:lnTo>
                    <a:pt x="0" y="1277"/>
                  </a:lnTo>
                  <a:lnTo>
                    <a:pt x="181" y="1574"/>
                  </a:lnTo>
                  <a:lnTo>
                    <a:pt x="2175" y="282"/>
                  </a:lnTo>
                  <a:lnTo>
                    <a:pt x="1997" y="0"/>
                  </a:lnTo>
                  <a:lnTo>
                    <a:pt x="1997" y="0"/>
                  </a:lnTo>
                </a:path>
              </a:pathLst>
            </a:custGeom>
            <a:solidFill>
              <a:srgbClr val="FFE13A"/>
            </a:solidFill>
            <a:ln w="9525" cap="rnd">
              <a:noFill/>
              <a:round/>
              <a:headEnd/>
              <a:tailEnd/>
            </a:ln>
            <a:effectLst/>
          </p:spPr>
          <p:txBody>
            <a:bodyPr/>
            <a:lstStyle/>
            <a:p>
              <a:pPr>
                <a:defRPr/>
              </a:pPr>
              <a:endParaRPr lang="en-US"/>
            </a:p>
          </p:txBody>
        </p:sp>
        <p:sp>
          <p:nvSpPr>
            <p:cNvPr id="61" name="Freeform 1085"/>
            <p:cNvSpPr>
              <a:spLocks/>
            </p:cNvSpPr>
            <p:nvPr/>
          </p:nvSpPr>
          <p:spPr bwMode="auto">
            <a:xfrm>
              <a:off x="1569" y="1373"/>
              <a:ext cx="2163" cy="1557"/>
            </a:xfrm>
            <a:custGeom>
              <a:avLst/>
              <a:gdLst/>
              <a:ahLst/>
              <a:cxnLst>
                <a:cxn ang="0">
                  <a:pos x="1994" y="0"/>
                </a:cxn>
                <a:cxn ang="0">
                  <a:pos x="0" y="1275"/>
                </a:cxn>
                <a:cxn ang="0">
                  <a:pos x="172" y="1556"/>
                </a:cxn>
                <a:cxn ang="0">
                  <a:pos x="2162" y="269"/>
                </a:cxn>
                <a:cxn ang="0">
                  <a:pos x="1994" y="0"/>
                </a:cxn>
                <a:cxn ang="0">
                  <a:pos x="1994" y="0"/>
                </a:cxn>
              </a:cxnLst>
              <a:rect l="0" t="0" r="r" b="b"/>
              <a:pathLst>
                <a:path w="2163" h="1557">
                  <a:moveTo>
                    <a:pt x="1994" y="0"/>
                  </a:moveTo>
                  <a:lnTo>
                    <a:pt x="0" y="1275"/>
                  </a:lnTo>
                  <a:lnTo>
                    <a:pt x="172" y="1556"/>
                  </a:lnTo>
                  <a:lnTo>
                    <a:pt x="2162" y="269"/>
                  </a:lnTo>
                  <a:lnTo>
                    <a:pt x="1994" y="0"/>
                  </a:lnTo>
                  <a:lnTo>
                    <a:pt x="1994" y="0"/>
                  </a:lnTo>
                </a:path>
              </a:pathLst>
            </a:custGeom>
            <a:solidFill>
              <a:srgbClr val="FFE241"/>
            </a:solidFill>
            <a:ln w="9525" cap="rnd">
              <a:noFill/>
              <a:round/>
              <a:headEnd/>
              <a:tailEnd/>
            </a:ln>
            <a:effectLst/>
          </p:spPr>
          <p:txBody>
            <a:bodyPr/>
            <a:lstStyle/>
            <a:p>
              <a:pPr>
                <a:defRPr/>
              </a:pPr>
              <a:endParaRPr lang="en-US"/>
            </a:p>
          </p:txBody>
        </p:sp>
        <p:sp>
          <p:nvSpPr>
            <p:cNvPr id="62" name="Freeform 1086"/>
            <p:cNvSpPr>
              <a:spLocks/>
            </p:cNvSpPr>
            <p:nvPr/>
          </p:nvSpPr>
          <p:spPr bwMode="auto">
            <a:xfrm>
              <a:off x="1577" y="1380"/>
              <a:ext cx="2144" cy="1537"/>
            </a:xfrm>
            <a:custGeom>
              <a:avLst/>
              <a:gdLst/>
              <a:ahLst/>
              <a:cxnLst>
                <a:cxn ang="0">
                  <a:pos x="1987" y="0"/>
                </a:cxn>
                <a:cxn ang="0">
                  <a:pos x="0" y="1271"/>
                </a:cxn>
                <a:cxn ang="0">
                  <a:pos x="161" y="1534"/>
                </a:cxn>
                <a:cxn ang="0">
                  <a:pos x="2144" y="251"/>
                </a:cxn>
                <a:cxn ang="0">
                  <a:pos x="1987" y="0"/>
                </a:cxn>
                <a:cxn ang="0">
                  <a:pos x="1987" y="0"/>
                </a:cxn>
              </a:cxnLst>
              <a:rect l="0" t="0" r="r" b="b"/>
              <a:pathLst>
                <a:path w="2145" h="1535">
                  <a:moveTo>
                    <a:pt x="1987" y="0"/>
                  </a:moveTo>
                  <a:lnTo>
                    <a:pt x="0" y="1271"/>
                  </a:lnTo>
                  <a:lnTo>
                    <a:pt x="161" y="1534"/>
                  </a:lnTo>
                  <a:lnTo>
                    <a:pt x="2144" y="251"/>
                  </a:lnTo>
                  <a:lnTo>
                    <a:pt x="1987" y="0"/>
                  </a:lnTo>
                  <a:lnTo>
                    <a:pt x="1987" y="0"/>
                  </a:lnTo>
                </a:path>
              </a:pathLst>
            </a:custGeom>
            <a:solidFill>
              <a:srgbClr val="FFE449"/>
            </a:solidFill>
            <a:ln w="9525" cap="rnd">
              <a:noFill/>
              <a:round/>
              <a:headEnd/>
              <a:tailEnd/>
            </a:ln>
            <a:effectLst/>
          </p:spPr>
          <p:txBody>
            <a:bodyPr/>
            <a:lstStyle/>
            <a:p>
              <a:pPr>
                <a:defRPr/>
              </a:pPr>
              <a:endParaRPr lang="en-US"/>
            </a:p>
          </p:txBody>
        </p:sp>
        <p:sp>
          <p:nvSpPr>
            <p:cNvPr id="63" name="Freeform 1087"/>
            <p:cNvSpPr>
              <a:spLocks/>
            </p:cNvSpPr>
            <p:nvPr/>
          </p:nvSpPr>
          <p:spPr bwMode="auto">
            <a:xfrm>
              <a:off x="1612" y="1408"/>
              <a:ext cx="2130" cy="1516"/>
            </a:xfrm>
            <a:custGeom>
              <a:avLst/>
              <a:gdLst/>
              <a:ahLst/>
              <a:cxnLst>
                <a:cxn ang="0">
                  <a:pos x="1981" y="0"/>
                </a:cxn>
                <a:cxn ang="0">
                  <a:pos x="0" y="1265"/>
                </a:cxn>
                <a:cxn ang="0">
                  <a:pos x="154" y="1515"/>
                </a:cxn>
                <a:cxn ang="0">
                  <a:pos x="2129" y="236"/>
                </a:cxn>
                <a:cxn ang="0">
                  <a:pos x="1981" y="0"/>
                </a:cxn>
                <a:cxn ang="0">
                  <a:pos x="1981" y="0"/>
                </a:cxn>
              </a:cxnLst>
              <a:rect l="0" t="0" r="r" b="b"/>
              <a:pathLst>
                <a:path w="2130" h="1516">
                  <a:moveTo>
                    <a:pt x="1981" y="0"/>
                  </a:moveTo>
                  <a:lnTo>
                    <a:pt x="0" y="1265"/>
                  </a:lnTo>
                  <a:lnTo>
                    <a:pt x="154" y="1515"/>
                  </a:lnTo>
                  <a:lnTo>
                    <a:pt x="2129" y="236"/>
                  </a:lnTo>
                  <a:lnTo>
                    <a:pt x="1981" y="0"/>
                  </a:lnTo>
                  <a:lnTo>
                    <a:pt x="1981" y="0"/>
                  </a:lnTo>
                </a:path>
              </a:pathLst>
            </a:custGeom>
            <a:solidFill>
              <a:srgbClr val="FFE550"/>
            </a:solidFill>
            <a:ln w="9525" cap="rnd">
              <a:noFill/>
              <a:round/>
              <a:headEnd/>
              <a:tailEnd/>
            </a:ln>
            <a:effectLst/>
          </p:spPr>
          <p:txBody>
            <a:bodyPr/>
            <a:lstStyle/>
            <a:p>
              <a:pPr>
                <a:defRPr/>
              </a:pPr>
              <a:endParaRPr lang="en-US"/>
            </a:p>
          </p:txBody>
        </p:sp>
        <p:sp>
          <p:nvSpPr>
            <p:cNvPr id="64" name="Freeform 1088"/>
            <p:cNvSpPr>
              <a:spLocks/>
            </p:cNvSpPr>
            <p:nvPr/>
          </p:nvSpPr>
          <p:spPr bwMode="auto">
            <a:xfrm>
              <a:off x="1618" y="1416"/>
              <a:ext cx="2114" cy="1497"/>
            </a:xfrm>
            <a:custGeom>
              <a:avLst/>
              <a:gdLst/>
              <a:ahLst/>
              <a:cxnLst>
                <a:cxn ang="0">
                  <a:pos x="1974" y="0"/>
                </a:cxn>
                <a:cxn ang="0">
                  <a:pos x="0" y="1261"/>
                </a:cxn>
                <a:cxn ang="0">
                  <a:pos x="143" y="1495"/>
                </a:cxn>
                <a:cxn ang="0">
                  <a:pos x="2112" y="218"/>
                </a:cxn>
                <a:cxn ang="0">
                  <a:pos x="1974" y="0"/>
                </a:cxn>
                <a:cxn ang="0">
                  <a:pos x="1974" y="0"/>
                </a:cxn>
              </a:cxnLst>
              <a:rect l="0" t="0" r="r" b="b"/>
              <a:pathLst>
                <a:path w="2113" h="1496">
                  <a:moveTo>
                    <a:pt x="1974" y="0"/>
                  </a:moveTo>
                  <a:lnTo>
                    <a:pt x="0" y="1261"/>
                  </a:lnTo>
                  <a:lnTo>
                    <a:pt x="143" y="1495"/>
                  </a:lnTo>
                  <a:lnTo>
                    <a:pt x="2112" y="218"/>
                  </a:lnTo>
                  <a:lnTo>
                    <a:pt x="1974" y="0"/>
                  </a:lnTo>
                  <a:lnTo>
                    <a:pt x="1974" y="0"/>
                  </a:lnTo>
                </a:path>
              </a:pathLst>
            </a:custGeom>
            <a:solidFill>
              <a:srgbClr val="FFE757"/>
            </a:solidFill>
            <a:ln w="9525" cap="rnd">
              <a:noFill/>
              <a:round/>
              <a:headEnd/>
              <a:tailEnd/>
            </a:ln>
            <a:effectLst/>
          </p:spPr>
          <p:txBody>
            <a:bodyPr/>
            <a:lstStyle/>
            <a:p>
              <a:pPr>
                <a:defRPr/>
              </a:pPr>
              <a:endParaRPr lang="en-US"/>
            </a:p>
          </p:txBody>
        </p:sp>
        <p:sp>
          <p:nvSpPr>
            <p:cNvPr id="65" name="Freeform 1089"/>
            <p:cNvSpPr>
              <a:spLocks/>
            </p:cNvSpPr>
            <p:nvPr/>
          </p:nvSpPr>
          <p:spPr bwMode="auto">
            <a:xfrm>
              <a:off x="1622" y="1425"/>
              <a:ext cx="2096" cy="1475"/>
            </a:xfrm>
            <a:custGeom>
              <a:avLst/>
              <a:gdLst/>
              <a:ahLst/>
              <a:cxnLst>
                <a:cxn ang="0">
                  <a:pos x="1970" y="0"/>
                </a:cxn>
                <a:cxn ang="0">
                  <a:pos x="0" y="1256"/>
                </a:cxn>
                <a:cxn ang="0">
                  <a:pos x="135" y="1474"/>
                </a:cxn>
                <a:cxn ang="0">
                  <a:pos x="2097" y="202"/>
                </a:cxn>
                <a:cxn ang="0">
                  <a:pos x="1970" y="0"/>
                </a:cxn>
                <a:cxn ang="0">
                  <a:pos x="1970" y="0"/>
                </a:cxn>
              </a:cxnLst>
              <a:rect l="0" t="0" r="r" b="b"/>
              <a:pathLst>
                <a:path w="2098" h="1475">
                  <a:moveTo>
                    <a:pt x="1970" y="0"/>
                  </a:moveTo>
                  <a:lnTo>
                    <a:pt x="0" y="1256"/>
                  </a:lnTo>
                  <a:lnTo>
                    <a:pt x="135" y="1474"/>
                  </a:lnTo>
                  <a:lnTo>
                    <a:pt x="2097" y="202"/>
                  </a:lnTo>
                  <a:lnTo>
                    <a:pt x="1970" y="0"/>
                  </a:lnTo>
                  <a:lnTo>
                    <a:pt x="1970" y="0"/>
                  </a:lnTo>
                </a:path>
              </a:pathLst>
            </a:custGeom>
            <a:solidFill>
              <a:srgbClr val="FFE85E"/>
            </a:solidFill>
            <a:ln w="9525" cap="rnd">
              <a:noFill/>
              <a:round/>
              <a:headEnd/>
              <a:tailEnd/>
            </a:ln>
            <a:effectLst/>
          </p:spPr>
          <p:txBody>
            <a:bodyPr/>
            <a:lstStyle/>
            <a:p>
              <a:pPr>
                <a:defRPr/>
              </a:pPr>
              <a:endParaRPr lang="en-US"/>
            </a:p>
          </p:txBody>
        </p:sp>
        <p:sp>
          <p:nvSpPr>
            <p:cNvPr id="66" name="Freeform 1090"/>
            <p:cNvSpPr>
              <a:spLocks/>
            </p:cNvSpPr>
            <p:nvPr/>
          </p:nvSpPr>
          <p:spPr bwMode="auto">
            <a:xfrm>
              <a:off x="1629" y="1433"/>
              <a:ext cx="2083" cy="1454"/>
            </a:xfrm>
            <a:custGeom>
              <a:avLst/>
              <a:gdLst/>
              <a:ahLst/>
              <a:cxnLst>
                <a:cxn ang="0">
                  <a:pos x="1965" y="0"/>
                </a:cxn>
                <a:cxn ang="0">
                  <a:pos x="0" y="1252"/>
                </a:cxn>
                <a:cxn ang="0">
                  <a:pos x="126" y="1453"/>
                </a:cxn>
                <a:cxn ang="0">
                  <a:pos x="2082" y="185"/>
                </a:cxn>
                <a:cxn ang="0">
                  <a:pos x="1965" y="0"/>
                </a:cxn>
                <a:cxn ang="0">
                  <a:pos x="1965" y="0"/>
                </a:cxn>
              </a:cxnLst>
              <a:rect l="0" t="0" r="r" b="b"/>
              <a:pathLst>
                <a:path w="2083" h="1454">
                  <a:moveTo>
                    <a:pt x="1965" y="0"/>
                  </a:moveTo>
                  <a:lnTo>
                    <a:pt x="0" y="1252"/>
                  </a:lnTo>
                  <a:lnTo>
                    <a:pt x="126" y="1453"/>
                  </a:lnTo>
                  <a:lnTo>
                    <a:pt x="2082" y="185"/>
                  </a:lnTo>
                  <a:lnTo>
                    <a:pt x="1965" y="0"/>
                  </a:lnTo>
                  <a:lnTo>
                    <a:pt x="1965" y="0"/>
                  </a:lnTo>
                </a:path>
              </a:pathLst>
            </a:custGeom>
            <a:solidFill>
              <a:srgbClr val="FFEA65"/>
            </a:solidFill>
            <a:ln w="9525" cap="rnd">
              <a:noFill/>
              <a:round/>
              <a:headEnd/>
              <a:tailEnd/>
            </a:ln>
            <a:effectLst/>
          </p:spPr>
          <p:txBody>
            <a:bodyPr/>
            <a:lstStyle/>
            <a:p>
              <a:pPr>
                <a:defRPr/>
              </a:pPr>
              <a:endParaRPr lang="en-US"/>
            </a:p>
          </p:txBody>
        </p:sp>
        <p:sp>
          <p:nvSpPr>
            <p:cNvPr id="67" name="Freeform 1091"/>
            <p:cNvSpPr>
              <a:spLocks/>
            </p:cNvSpPr>
            <p:nvPr/>
          </p:nvSpPr>
          <p:spPr bwMode="auto">
            <a:xfrm>
              <a:off x="1632" y="1440"/>
              <a:ext cx="2067" cy="1434"/>
            </a:xfrm>
            <a:custGeom>
              <a:avLst/>
              <a:gdLst/>
              <a:ahLst/>
              <a:cxnLst>
                <a:cxn ang="0">
                  <a:pos x="1961" y="0"/>
                </a:cxn>
                <a:cxn ang="0">
                  <a:pos x="0" y="1250"/>
                </a:cxn>
                <a:cxn ang="0">
                  <a:pos x="115" y="1434"/>
                </a:cxn>
                <a:cxn ang="0">
                  <a:pos x="2067" y="172"/>
                </a:cxn>
                <a:cxn ang="0">
                  <a:pos x="1961" y="0"/>
                </a:cxn>
                <a:cxn ang="0">
                  <a:pos x="1961" y="0"/>
                </a:cxn>
              </a:cxnLst>
              <a:rect l="0" t="0" r="r" b="b"/>
              <a:pathLst>
                <a:path w="2068" h="1435">
                  <a:moveTo>
                    <a:pt x="1961" y="0"/>
                  </a:moveTo>
                  <a:lnTo>
                    <a:pt x="0" y="1250"/>
                  </a:lnTo>
                  <a:lnTo>
                    <a:pt x="115" y="1434"/>
                  </a:lnTo>
                  <a:lnTo>
                    <a:pt x="2067" y="172"/>
                  </a:lnTo>
                  <a:lnTo>
                    <a:pt x="1961" y="0"/>
                  </a:lnTo>
                  <a:lnTo>
                    <a:pt x="1961" y="0"/>
                  </a:lnTo>
                </a:path>
              </a:pathLst>
            </a:custGeom>
            <a:solidFill>
              <a:srgbClr val="FFEB6D"/>
            </a:solidFill>
            <a:ln w="9525" cap="rnd">
              <a:noFill/>
              <a:round/>
              <a:headEnd/>
              <a:tailEnd/>
            </a:ln>
            <a:effectLst/>
          </p:spPr>
          <p:txBody>
            <a:bodyPr/>
            <a:lstStyle/>
            <a:p>
              <a:pPr>
                <a:defRPr/>
              </a:pPr>
              <a:endParaRPr lang="en-US"/>
            </a:p>
          </p:txBody>
        </p:sp>
        <p:sp>
          <p:nvSpPr>
            <p:cNvPr id="68" name="Freeform 1092"/>
            <p:cNvSpPr>
              <a:spLocks/>
            </p:cNvSpPr>
            <p:nvPr/>
          </p:nvSpPr>
          <p:spPr bwMode="auto">
            <a:xfrm>
              <a:off x="1621" y="1415"/>
              <a:ext cx="2052" cy="1415"/>
            </a:xfrm>
            <a:custGeom>
              <a:avLst/>
              <a:gdLst/>
              <a:ahLst/>
              <a:cxnLst>
                <a:cxn ang="0">
                  <a:pos x="1955" y="0"/>
                </a:cxn>
                <a:cxn ang="0">
                  <a:pos x="0" y="1247"/>
                </a:cxn>
                <a:cxn ang="0">
                  <a:pos x="105" y="1414"/>
                </a:cxn>
                <a:cxn ang="0">
                  <a:pos x="2051" y="155"/>
                </a:cxn>
                <a:cxn ang="0">
                  <a:pos x="1955" y="0"/>
                </a:cxn>
                <a:cxn ang="0">
                  <a:pos x="1955" y="0"/>
                </a:cxn>
              </a:cxnLst>
              <a:rect l="0" t="0" r="r" b="b"/>
              <a:pathLst>
                <a:path w="2052" h="1415">
                  <a:moveTo>
                    <a:pt x="1955" y="0"/>
                  </a:moveTo>
                  <a:lnTo>
                    <a:pt x="0" y="1247"/>
                  </a:lnTo>
                  <a:lnTo>
                    <a:pt x="105" y="1414"/>
                  </a:lnTo>
                  <a:lnTo>
                    <a:pt x="2051" y="155"/>
                  </a:lnTo>
                  <a:lnTo>
                    <a:pt x="1955" y="0"/>
                  </a:lnTo>
                  <a:lnTo>
                    <a:pt x="1955" y="0"/>
                  </a:lnTo>
                </a:path>
              </a:pathLst>
            </a:custGeom>
            <a:solidFill>
              <a:srgbClr val="FFED74"/>
            </a:solidFill>
            <a:ln w="9525" cap="rnd">
              <a:noFill/>
              <a:round/>
              <a:headEnd/>
              <a:tailEnd/>
            </a:ln>
            <a:effectLst/>
          </p:spPr>
          <p:txBody>
            <a:bodyPr/>
            <a:lstStyle/>
            <a:p>
              <a:pPr>
                <a:defRPr/>
              </a:pPr>
              <a:endParaRPr lang="en-US"/>
            </a:p>
          </p:txBody>
        </p:sp>
        <p:sp>
          <p:nvSpPr>
            <p:cNvPr id="69" name="Freeform 1093"/>
            <p:cNvSpPr>
              <a:spLocks/>
            </p:cNvSpPr>
            <p:nvPr/>
          </p:nvSpPr>
          <p:spPr bwMode="auto">
            <a:xfrm>
              <a:off x="1637" y="1453"/>
              <a:ext cx="2038" cy="1389"/>
            </a:xfrm>
            <a:custGeom>
              <a:avLst/>
              <a:gdLst/>
              <a:ahLst/>
              <a:cxnLst>
                <a:cxn ang="0">
                  <a:pos x="1949" y="0"/>
                </a:cxn>
                <a:cxn ang="0">
                  <a:pos x="0" y="1241"/>
                </a:cxn>
                <a:cxn ang="0">
                  <a:pos x="96" y="1391"/>
                </a:cxn>
                <a:cxn ang="0">
                  <a:pos x="2036" y="138"/>
                </a:cxn>
                <a:cxn ang="0">
                  <a:pos x="1949" y="0"/>
                </a:cxn>
                <a:cxn ang="0">
                  <a:pos x="1949" y="0"/>
                </a:cxn>
              </a:cxnLst>
              <a:rect l="0" t="0" r="r" b="b"/>
              <a:pathLst>
                <a:path w="2037" h="1392">
                  <a:moveTo>
                    <a:pt x="1949" y="0"/>
                  </a:moveTo>
                  <a:lnTo>
                    <a:pt x="0" y="1241"/>
                  </a:lnTo>
                  <a:lnTo>
                    <a:pt x="96" y="1391"/>
                  </a:lnTo>
                  <a:lnTo>
                    <a:pt x="2036" y="138"/>
                  </a:lnTo>
                  <a:lnTo>
                    <a:pt x="1949" y="0"/>
                  </a:lnTo>
                  <a:lnTo>
                    <a:pt x="1949" y="0"/>
                  </a:lnTo>
                </a:path>
              </a:pathLst>
            </a:custGeom>
            <a:solidFill>
              <a:srgbClr val="FFEE7B"/>
            </a:solidFill>
            <a:ln w="9525" cap="rnd">
              <a:noFill/>
              <a:round/>
              <a:headEnd/>
              <a:tailEnd/>
            </a:ln>
            <a:effectLst/>
          </p:spPr>
          <p:txBody>
            <a:bodyPr/>
            <a:lstStyle/>
            <a:p>
              <a:pPr>
                <a:defRPr/>
              </a:pPr>
              <a:endParaRPr lang="en-US"/>
            </a:p>
          </p:txBody>
        </p:sp>
        <p:sp>
          <p:nvSpPr>
            <p:cNvPr id="70" name="Freeform 1094"/>
            <p:cNvSpPr>
              <a:spLocks/>
            </p:cNvSpPr>
            <p:nvPr/>
          </p:nvSpPr>
          <p:spPr bwMode="auto">
            <a:xfrm>
              <a:off x="1642" y="1459"/>
              <a:ext cx="2023" cy="1370"/>
            </a:xfrm>
            <a:custGeom>
              <a:avLst/>
              <a:gdLst/>
              <a:ahLst/>
              <a:cxnLst>
                <a:cxn ang="0">
                  <a:pos x="1945" y="0"/>
                </a:cxn>
                <a:cxn ang="0">
                  <a:pos x="0" y="1238"/>
                </a:cxn>
                <a:cxn ang="0">
                  <a:pos x="88" y="1370"/>
                </a:cxn>
                <a:cxn ang="0">
                  <a:pos x="2021" y="122"/>
                </a:cxn>
                <a:cxn ang="0">
                  <a:pos x="1945" y="0"/>
                </a:cxn>
                <a:cxn ang="0">
                  <a:pos x="1945" y="0"/>
                </a:cxn>
              </a:cxnLst>
              <a:rect l="0" t="0" r="r" b="b"/>
              <a:pathLst>
                <a:path w="2022" h="1371">
                  <a:moveTo>
                    <a:pt x="1945" y="0"/>
                  </a:moveTo>
                  <a:lnTo>
                    <a:pt x="0" y="1238"/>
                  </a:lnTo>
                  <a:lnTo>
                    <a:pt x="88" y="1370"/>
                  </a:lnTo>
                  <a:lnTo>
                    <a:pt x="2021" y="122"/>
                  </a:lnTo>
                  <a:lnTo>
                    <a:pt x="1945" y="0"/>
                  </a:lnTo>
                  <a:lnTo>
                    <a:pt x="1945" y="0"/>
                  </a:lnTo>
                </a:path>
              </a:pathLst>
            </a:custGeom>
            <a:solidFill>
              <a:srgbClr val="FFF082"/>
            </a:solidFill>
            <a:ln w="9525" cap="rnd">
              <a:noFill/>
              <a:round/>
              <a:headEnd/>
              <a:tailEnd/>
            </a:ln>
            <a:effectLst/>
          </p:spPr>
          <p:txBody>
            <a:bodyPr/>
            <a:lstStyle/>
            <a:p>
              <a:pPr>
                <a:defRPr/>
              </a:pPr>
              <a:endParaRPr lang="en-US"/>
            </a:p>
          </p:txBody>
        </p:sp>
        <p:sp>
          <p:nvSpPr>
            <p:cNvPr id="71" name="Freeform 1095"/>
            <p:cNvSpPr>
              <a:spLocks/>
            </p:cNvSpPr>
            <p:nvPr/>
          </p:nvSpPr>
          <p:spPr bwMode="auto">
            <a:xfrm>
              <a:off x="1651" y="1472"/>
              <a:ext cx="2005" cy="1350"/>
            </a:xfrm>
            <a:custGeom>
              <a:avLst/>
              <a:gdLst/>
              <a:ahLst/>
              <a:cxnLst>
                <a:cxn ang="0">
                  <a:pos x="1938" y="0"/>
                </a:cxn>
                <a:cxn ang="0">
                  <a:pos x="0" y="1232"/>
                </a:cxn>
                <a:cxn ang="0">
                  <a:pos x="78" y="1349"/>
                </a:cxn>
                <a:cxn ang="0">
                  <a:pos x="2004" y="106"/>
                </a:cxn>
                <a:cxn ang="0">
                  <a:pos x="1938" y="0"/>
                </a:cxn>
                <a:cxn ang="0">
                  <a:pos x="1938" y="0"/>
                </a:cxn>
              </a:cxnLst>
              <a:rect l="0" t="0" r="r" b="b"/>
              <a:pathLst>
                <a:path w="2005" h="1350">
                  <a:moveTo>
                    <a:pt x="1938" y="0"/>
                  </a:moveTo>
                  <a:lnTo>
                    <a:pt x="0" y="1232"/>
                  </a:lnTo>
                  <a:lnTo>
                    <a:pt x="78" y="1349"/>
                  </a:lnTo>
                  <a:lnTo>
                    <a:pt x="2004" y="106"/>
                  </a:lnTo>
                  <a:lnTo>
                    <a:pt x="1938" y="0"/>
                  </a:lnTo>
                  <a:lnTo>
                    <a:pt x="1938" y="0"/>
                  </a:lnTo>
                </a:path>
              </a:pathLst>
            </a:custGeom>
            <a:solidFill>
              <a:srgbClr val="FFF18A"/>
            </a:solidFill>
            <a:ln w="9525" cap="rnd">
              <a:noFill/>
              <a:round/>
              <a:headEnd/>
              <a:tailEnd/>
            </a:ln>
            <a:effectLst/>
          </p:spPr>
          <p:txBody>
            <a:bodyPr/>
            <a:lstStyle/>
            <a:p>
              <a:pPr>
                <a:defRPr/>
              </a:pPr>
              <a:endParaRPr lang="en-US"/>
            </a:p>
          </p:txBody>
        </p:sp>
        <p:sp>
          <p:nvSpPr>
            <p:cNvPr id="72" name="Freeform 1096"/>
            <p:cNvSpPr>
              <a:spLocks/>
            </p:cNvSpPr>
            <p:nvPr/>
          </p:nvSpPr>
          <p:spPr bwMode="auto">
            <a:xfrm>
              <a:off x="1647" y="1453"/>
              <a:ext cx="1990" cy="1331"/>
            </a:xfrm>
            <a:custGeom>
              <a:avLst/>
              <a:gdLst/>
              <a:ahLst/>
              <a:cxnLst>
                <a:cxn ang="0">
                  <a:pos x="1933" y="0"/>
                </a:cxn>
                <a:cxn ang="0">
                  <a:pos x="0" y="1229"/>
                </a:cxn>
                <a:cxn ang="0">
                  <a:pos x="69" y="1329"/>
                </a:cxn>
                <a:cxn ang="0">
                  <a:pos x="1989" y="91"/>
                </a:cxn>
                <a:cxn ang="0">
                  <a:pos x="1933" y="0"/>
                </a:cxn>
                <a:cxn ang="0">
                  <a:pos x="1933" y="0"/>
                </a:cxn>
              </a:cxnLst>
              <a:rect l="0" t="0" r="r" b="b"/>
              <a:pathLst>
                <a:path w="1990" h="1330">
                  <a:moveTo>
                    <a:pt x="1933" y="0"/>
                  </a:moveTo>
                  <a:lnTo>
                    <a:pt x="0" y="1229"/>
                  </a:lnTo>
                  <a:lnTo>
                    <a:pt x="69" y="1329"/>
                  </a:lnTo>
                  <a:lnTo>
                    <a:pt x="1989" y="91"/>
                  </a:lnTo>
                  <a:lnTo>
                    <a:pt x="1933" y="0"/>
                  </a:lnTo>
                  <a:lnTo>
                    <a:pt x="1933" y="0"/>
                  </a:lnTo>
                </a:path>
              </a:pathLst>
            </a:custGeom>
            <a:solidFill>
              <a:srgbClr val="FFF291"/>
            </a:solidFill>
            <a:ln w="9525" cap="rnd">
              <a:noFill/>
              <a:round/>
              <a:headEnd/>
              <a:tailEnd/>
            </a:ln>
            <a:effectLst/>
          </p:spPr>
          <p:txBody>
            <a:bodyPr/>
            <a:lstStyle/>
            <a:p>
              <a:pPr>
                <a:defRPr/>
              </a:pPr>
              <a:endParaRPr lang="en-US"/>
            </a:p>
          </p:txBody>
        </p:sp>
        <p:sp>
          <p:nvSpPr>
            <p:cNvPr id="73" name="Freeform 1097"/>
            <p:cNvSpPr>
              <a:spLocks/>
            </p:cNvSpPr>
            <p:nvPr/>
          </p:nvSpPr>
          <p:spPr bwMode="auto">
            <a:xfrm>
              <a:off x="1656" y="1487"/>
              <a:ext cx="1976" cy="1311"/>
            </a:xfrm>
            <a:custGeom>
              <a:avLst/>
              <a:gdLst/>
              <a:ahLst/>
              <a:cxnLst>
                <a:cxn ang="0">
                  <a:pos x="1928" y="0"/>
                </a:cxn>
                <a:cxn ang="0">
                  <a:pos x="0" y="1227"/>
                </a:cxn>
                <a:cxn ang="0">
                  <a:pos x="61" y="1310"/>
                </a:cxn>
                <a:cxn ang="0">
                  <a:pos x="1975" y="75"/>
                </a:cxn>
                <a:cxn ang="0">
                  <a:pos x="1928" y="0"/>
                </a:cxn>
                <a:cxn ang="0">
                  <a:pos x="1928" y="0"/>
                </a:cxn>
              </a:cxnLst>
              <a:rect l="0" t="0" r="r" b="b"/>
              <a:pathLst>
                <a:path w="1976" h="1311">
                  <a:moveTo>
                    <a:pt x="1928" y="0"/>
                  </a:moveTo>
                  <a:lnTo>
                    <a:pt x="0" y="1227"/>
                  </a:lnTo>
                  <a:lnTo>
                    <a:pt x="61" y="1310"/>
                  </a:lnTo>
                  <a:lnTo>
                    <a:pt x="1975" y="75"/>
                  </a:lnTo>
                  <a:lnTo>
                    <a:pt x="1928" y="0"/>
                  </a:lnTo>
                  <a:lnTo>
                    <a:pt x="1928" y="0"/>
                  </a:lnTo>
                </a:path>
              </a:pathLst>
            </a:custGeom>
            <a:solidFill>
              <a:srgbClr val="FFF498"/>
            </a:solidFill>
            <a:ln w="9525" cap="rnd">
              <a:noFill/>
              <a:round/>
              <a:headEnd/>
              <a:tailEnd/>
            </a:ln>
            <a:effectLst/>
          </p:spPr>
          <p:txBody>
            <a:bodyPr/>
            <a:lstStyle/>
            <a:p>
              <a:pPr>
                <a:defRPr/>
              </a:pPr>
              <a:endParaRPr lang="en-US"/>
            </a:p>
          </p:txBody>
        </p:sp>
        <p:sp>
          <p:nvSpPr>
            <p:cNvPr id="74" name="Freeform 1098"/>
            <p:cNvSpPr>
              <a:spLocks/>
            </p:cNvSpPr>
            <p:nvPr/>
          </p:nvSpPr>
          <p:spPr bwMode="auto">
            <a:xfrm>
              <a:off x="1665" y="1499"/>
              <a:ext cx="1961" cy="1288"/>
            </a:xfrm>
            <a:custGeom>
              <a:avLst/>
              <a:gdLst/>
              <a:ahLst/>
              <a:cxnLst>
                <a:cxn ang="0">
                  <a:pos x="1924" y="0"/>
                </a:cxn>
                <a:cxn ang="0">
                  <a:pos x="0" y="1223"/>
                </a:cxn>
                <a:cxn ang="0">
                  <a:pos x="52" y="1288"/>
                </a:cxn>
                <a:cxn ang="0">
                  <a:pos x="1960" y="58"/>
                </a:cxn>
                <a:cxn ang="0">
                  <a:pos x="1924" y="0"/>
                </a:cxn>
                <a:cxn ang="0">
                  <a:pos x="1924" y="0"/>
                </a:cxn>
              </a:cxnLst>
              <a:rect l="0" t="0" r="r" b="b"/>
              <a:pathLst>
                <a:path w="1961" h="1289">
                  <a:moveTo>
                    <a:pt x="1924" y="0"/>
                  </a:moveTo>
                  <a:lnTo>
                    <a:pt x="0" y="1223"/>
                  </a:lnTo>
                  <a:lnTo>
                    <a:pt x="52" y="1288"/>
                  </a:lnTo>
                  <a:lnTo>
                    <a:pt x="1960" y="58"/>
                  </a:lnTo>
                  <a:lnTo>
                    <a:pt x="1924" y="0"/>
                  </a:lnTo>
                  <a:lnTo>
                    <a:pt x="1924" y="0"/>
                  </a:lnTo>
                </a:path>
              </a:pathLst>
            </a:custGeom>
            <a:solidFill>
              <a:srgbClr val="FFF59F"/>
            </a:solidFill>
            <a:ln w="9525" cap="rnd">
              <a:noFill/>
              <a:round/>
              <a:headEnd/>
              <a:tailEnd/>
            </a:ln>
            <a:effectLst/>
          </p:spPr>
          <p:txBody>
            <a:bodyPr/>
            <a:lstStyle/>
            <a:p>
              <a:pPr>
                <a:defRPr/>
              </a:pPr>
              <a:endParaRPr lang="en-US"/>
            </a:p>
          </p:txBody>
        </p:sp>
        <p:sp>
          <p:nvSpPr>
            <p:cNvPr id="75" name="Freeform 1099"/>
            <p:cNvSpPr>
              <a:spLocks/>
            </p:cNvSpPr>
            <p:nvPr/>
          </p:nvSpPr>
          <p:spPr bwMode="auto">
            <a:xfrm>
              <a:off x="1671" y="1506"/>
              <a:ext cx="1946" cy="1272"/>
            </a:xfrm>
            <a:custGeom>
              <a:avLst/>
              <a:gdLst/>
              <a:ahLst/>
              <a:cxnLst>
                <a:cxn ang="0">
                  <a:pos x="1917" y="0"/>
                </a:cxn>
                <a:cxn ang="0">
                  <a:pos x="0" y="1218"/>
                </a:cxn>
                <a:cxn ang="0">
                  <a:pos x="41" y="1269"/>
                </a:cxn>
                <a:cxn ang="0">
                  <a:pos x="1944" y="41"/>
                </a:cxn>
                <a:cxn ang="0">
                  <a:pos x="1917" y="0"/>
                </a:cxn>
                <a:cxn ang="0">
                  <a:pos x="1917" y="0"/>
                </a:cxn>
              </a:cxnLst>
              <a:rect l="0" t="0" r="r" b="b"/>
              <a:pathLst>
                <a:path w="1945" h="1270">
                  <a:moveTo>
                    <a:pt x="1917" y="0"/>
                  </a:moveTo>
                  <a:lnTo>
                    <a:pt x="0" y="1218"/>
                  </a:lnTo>
                  <a:lnTo>
                    <a:pt x="41" y="1269"/>
                  </a:lnTo>
                  <a:lnTo>
                    <a:pt x="1944" y="41"/>
                  </a:lnTo>
                  <a:lnTo>
                    <a:pt x="1917" y="0"/>
                  </a:lnTo>
                  <a:lnTo>
                    <a:pt x="1917" y="0"/>
                  </a:lnTo>
                </a:path>
              </a:pathLst>
            </a:custGeom>
            <a:solidFill>
              <a:srgbClr val="FFF7A7"/>
            </a:solidFill>
            <a:ln w="9525" cap="rnd">
              <a:noFill/>
              <a:round/>
              <a:headEnd/>
              <a:tailEnd/>
            </a:ln>
            <a:effectLst/>
          </p:spPr>
          <p:txBody>
            <a:bodyPr/>
            <a:lstStyle/>
            <a:p>
              <a:pPr>
                <a:defRPr/>
              </a:pPr>
              <a:endParaRPr lang="en-US"/>
            </a:p>
          </p:txBody>
        </p:sp>
        <p:sp>
          <p:nvSpPr>
            <p:cNvPr id="76" name="Freeform 1100"/>
            <p:cNvSpPr>
              <a:spLocks/>
            </p:cNvSpPr>
            <p:nvPr/>
          </p:nvSpPr>
          <p:spPr bwMode="auto">
            <a:xfrm>
              <a:off x="1824" y="1781"/>
              <a:ext cx="2135" cy="1402"/>
            </a:xfrm>
            <a:custGeom>
              <a:avLst/>
              <a:gdLst/>
              <a:ahLst/>
              <a:cxnLst>
                <a:cxn ang="0">
                  <a:pos x="16" y="1338"/>
                </a:cxn>
                <a:cxn ang="0">
                  <a:pos x="8" y="1347"/>
                </a:cxn>
                <a:cxn ang="0">
                  <a:pos x="2" y="1355"/>
                </a:cxn>
                <a:cxn ang="0">
                  <a:pos x="0" y="1365"/>
                </a:cxn>
                <a:cxn ang="0">
                  <a:pos x="2" y="1376"/>
                </a:cxn>
                <a:cxn ang="0">
                  <a:pos x="6" y="1385"/>
                </a:cxn>
                <a:cxn ang="0">
                  <a:pos x="6" y="1385"/>
                </a:cxn>
                <a:cxn ang="0">
                  <a:pos x="12" y="1393"/>
                </a:cxn>
                <a:cxn ang="0">
                  <a:pos x="23" y="1399"/>
                </a:cxn>
                <a:cxn ang="0">
                  <a:pos x="31" y="1402"/>
                </a:cxn>
                <a:cxn ang="0">
                  <a:pos x="44" y="1399"/>
                </a:cxn>
                <a:cxn ang="0">
                  <a:pos x="55" y="1395"/>
                </a:cxn>
                <a:cxn ang="0">
                  <a:pos x="2115" y="61"/>
                </a:cxn>
                <a:cxn ang="0">
                  <a:pos x="2115" y="61"/>
                </a:cxn>
                <a:cxn ang="0">
                  <a:pos x="2124" y="54"/>
                </a:cxn>
                <a:cxn ang="0">
                  <a:pos x="2128" y="46"/>
                </a:cxn>
                <a:cxn ang="0">
                  <a:pos x="2133" y="36"/>
                </a:cxn>
                <a:cxn ang="0">
                  <a:pos x="2130" y="25"/>
                </a:cxn>
                <a:cxn ang="0">
                  <a:pos x="2126" y="15"/>
                </a:cxn>
                <a:cxn ang="0">
                  <a:pos x="2126" y="15"/>
                </a:cxn>
                <a:cxn ang="0">
                  <a:pos x="2119" y="6"/>
                </a:cxn>
                <a:cxn ang="0">
                  <a:pos x="2109" y="2"/>
                </a:cxn>
                <a:cxn ang="0">
                  <a:pos x="2098" y="0"/>
                </a:cxn>
                <a:cxn ang="0">
                  <a:pos x="2090" y="0"/>
                </a:cxn>
                <a:cxn ang="0">
                  <a:pos x="2080" y="4"/>
                </a:cxn>
                <a:cxn ang="0">
                  <a:pos x="16" y="1338"/>
                </a:cxn>
                <a:cxn ang="0">
                  <a:pos x="16" y="1338"/>
                </a:cxn>
              </a:cxnLst>
              <a:rect l="0" t="0" r="r" b="b"/>
              <a:pathLst>
                <a:path w="2134" h="1403">
                  <a:moveTo>
                    <a:pt x="16" y="1338"/>
                  </a:moveTo>
                  <a:lnTo>
                    <a:pt x="8" y="1347"/>
                  </a:lnTo>
                  <a:lnTo>
                    <a:pt x="2" y="1355"/>
                  </a:lnTo>
                  <a:lnTo>
                    <a:pt x="0" y="1365"/>
                  </a:lnTo>
                  <a:lnTo>
                    <a:pt x="2" y="1376"/>
                  </a:lnTo>
                  <a:lnTo>
                    <a:pt x="6" y="1385"/>
                  </a:lnTo>
                  <a:lnTo>
                    <a:pt x="6" y="1385"/>
                  </a:lnTo>
                  <a:lnTo>
                    <a:pt x="12" y="1393"/>
                  </a:lnTo>
                  <a:lnTo>
                    <a:pt x="23" y="1399"/>
                  </a:lnTo>
                  <a:lnTo>
                    <a:pt x="31" y="1402"/>
                  </a:lnTo>
                  <a:lnTo>
                    <a:pt x="44" y="1399"/>
                  </a:lnTo>
                  <a:lnTo>
                    <a:pt x="55" y="1395"/>
                  </a:lnTo>
                  <a:lnTo>
                    <a:pt x="2115" y="61"/>
                  </a:lnTo>
                  <a:lnTo>
                    <a:pt x="2115" y="61"/>
                  </a:lnTo>
                  <a:lnTo>
                    <a:pt x="2124" y="54"/>
                  </a:lnTo>
                  <a:lnTo>
                    <a:pt x="2128" y="46"/>
                  </a:lnTo>
                  <a:lnTo>
                    <a:pt x="2133" y="36"/>
                  </a:lnTo>
                  <a:lnTo>
                    <a:pt x="2130" y="25"/>
                  </a:lnTo>
                  <a:lnTo>
                    <a:pt x="2126" y="15"/>
                  </a:lnTo>
                  <a:lnTo>
                    <a:pt x="2126" y="15"/>
                  </a:lnTo>
                  <a:lnTo>
                    <a:pt x="2119" y="6"/>
                  </a:lnTo>
                  <a:lnTo>
                    <a:pt x="2109" y="2"/>
                  </a:lnTo>
                  <a:lnTo>
                    <a:pt x="2098" y="0"/>
                  </a:lnTo>
                  <a:lnTo>
                    <a:pt x="2090" y="0"/>
                  </a:lnTo>
                  <a:lnTo>
                    <a:pt x="2080" y="4"/>
                  </a:lnTo>
                  <a:lnTo>
                    <a:pt x="16" y="1338"/>
                  </a:lnTo>
                  <a:lnTo>
                    <a:pt x="16" y="1338"/>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77" name="Freeform 1101"/>
            <p:cNvSpPr>
              <a:spLocks/>
            </p:cNvSpPr>
            <p:nvPr/>
          </p:nvSpPr>
          <p:spPr bwMode="auto">
            <a:xfrm>
              <a:off x="1786" y="1723"/>
              <a:ext cx="2129" cy="1402"/>
            </a:xfrm>
            <a:custGeom>
              <a:avLst/>
              <a:gdLst/>
              <a:ahLst/>
              <a:cxnLst>
                <a:cxn ang="0">
                  <a:pos x="17" y="1337"/>
                </a:cxn>
                <a:cxn ang="0">
                  <a:pos x="8" y="1345"/>
                </a:cxn>
                <a:cxn ang="0">
                  <a:pos x="2" y="1353"/>
                </a:cxn>
                <a:cxn ang="0">
                  <a:pos x="0" y="1364"/>
                </a:cxn>
                <a:cxn ang="0">
                  <a:pos x="0" y="1374"/>
                </a:cxn>
                <a:cxn ang="0">
                  <a:pos x="6" y="1385"/>
                </a:cxn>
                <a:cxn ang="0">
                  <a:pos x="6" y="1385"/>
                </a:cxn>
                <a:cxn ang="0">
                  <a:pos x="13" y="1393"/>
                </a:cxn>
                <a:cxn ang="0">
                  <a:pos x="20" y="1397"/>
                </a:cxn>
                <a:cxn ang="0">
                  <a:pos x="31" y="1400"/>
                </a:cxn>
                <a:cxn ang="0">
                  <a:pos x="42" y="1400"/>
                </a:cxn>
                <a:cxn ang="0">
                  <a:pos x="52" y="1395"/>
                </a:cxn>
                <a:cxn ang="0">
                  <a:pos x="2114" y="63"/>
                </a:cxn>
                <a:cxn ang="0">
                  <a:pos x="2114" y="63"/>
                </a:cxn>
                <a:cxn ang="0">
                  <a:pos x="2123" y="54"/>
                </a:cxn>
                <a:cxn ang="0">
                  <a:pos x="2126" y="47"/>
                </a:cxn>
                <a:cxn ang="0">
                  <a:pos x="2129" y="36"/>
                </a:cxn>
                <a:cxn ang="0">
                  <a:pos x="2126" y="25"/>
                </a:cxn>
                <a:cxn ang="0">
                  <a:pos x="2123" y="15"/>
                </a:cxn>
                <a:cxn ang="0">
                  <a:pos x="2123" y="15"/>
                </a:cxn>
                <a:cxn ang="0">
                  <a:pos x="2116" y="6"/>
                </a:cxn>
                <a:cxn ang="0">
                  <a:pos x="2105" y="2"/>
                </a:cxn>
                <a:cxn ang="0">
                  <a:pos x="2098" y="0"/>
                </a:cxn>
                <a:cxn ang="0">
                  <a:pos x="2087" y="0"/>
                </a:cxn>
                <a:cxn ang="0">
                  <a:pos x="2077" y="4"/>
                </a:cxn>
                <a:cxn ang="0">
                  <a:pos x="17" y="1337"/>
                </a:cxn>
                <a:cxn ang="0">
                  <a:pos x="17" y="1337"/>
                </a:cxn>
              </a:cxnLst>
              <a:rect l="0" t="0" r="r" b="b"/>
              <a:pathLst>
                <a:path w="2130" h="1401">
                  <a:moveTo>
                    <a:pt x="17" y="1337"/>
                  </a:moveTo>
                  <a:lnTo>
                    <a:pt x="8" y="1345"/>
                  </a:lnTo>
                  <a:lnTo>
                    <a:pt x="2" y="1353"/>
                  </a:lnTo>
                  <a:lnTo>
                    <a:pt x="0" y="1364"/>
                  </a:lnTo>
                  <a:lnTo>
                    <a:pt x="0" y="1374"/>
                  </a:lnTo>
                  <a:lnTo>
                    <a:pt x="6" y="1385"/>
                  </a:lnTo>
                  <a:lnTo>
                    <a:pt x="6" y="1385"/>
                  </a:lnTo>
                  <a:lnTo>
                    <a:pt x="13" y="1393"/>
                  </a:lnTo>
                  <a:lnTo>
                    <a:pt x="20" y="1397"/>
                  </a:lnTo>
                  <a:lnTo>
                    <a:pt x="31" y="1400"/>
                  </a:lnTo>
                  <a:lnTo>
                    <a:pt x="42" y="1400"/>
                  </a:lnTo>
                  <a:lnTo>
                    <a:pt x="52" y="1395"/>
                  </a:lnTo>
                  <a:lnTo>
                    <a:pt x="2114" y="63"/>
                  </a:lnTo>
                  <a:lnTo>
                    <a:pt x="2114" y="63"/>
                  </a:lnTo>
                  <a:lnTo>
                    <a:pt x="2123" y="54"/>
                  </a:lnTo>
                  <a:lnTo>
                    <a:pt x="2126" y="47"/>
                  </a:lnTo>
                  <a:lnTo>
                    <a:pt x="2129" y="36"/>
                  </a:lnTo>
                  <a:lnTo>
                    <a:pt x="2126" y="25"/>
                  </a:lnTo>
                  <a:lnTo>
                    <a:pt x="2123" y="15"/>
                  </a:lnTo>
                  <a:lnTo>
                    <a:pt x="2123" y="15"/>
                  </a:lnTo>
                  <a:lnTo>
                    <a:pt x="2116" y="6"/>
                  </a:lnTo>
                  <a:lnTo>
                    <a:pt x="2105" y="2"/>
                  </a:lnTo>
                  <a:lnTo>
                    <a:pt x="2098" y="0"/>
                  </a:lnTo>
                  <a:lnTo>
                    <a:pt x="2087" y="0"/>
                  </a:lnTo>
                  <a:lnTo>
                    <a:pt x="2077" y="4"/>
                  </a:lnTo>
                  <a:lnTo>
                    <a:pt x="17" y="1337"/>
                  </a:lnTo>
                  <a:lnTo>
                    <a:pt x="17" y="1337"/>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78" name="Freeform 1102"/>
            <p:cNvSpPr>
              <a:spLocks/>
            </p:cNvSpPr>
            <p:nvPr/>
          </p:nvSpPr>
          <p:spPr bwMode="auto">
            <a:xfrm>
              <a:off x="1725" y="1638"/>
              <a:ext cx="2130" cy="1409"/>
            </a:xfrm>
            <a:custGeom>
              <a:avLst/>
              <a:gdLst/>
              <a:ahLst/>
              <a:cxnLst>
                <a:cxn ang="0">
                  <a:pos x="18" y="1327"/>
                </a:cxn>
                <a:cxn ang="0">
                  <a:pos x="8" y="1335"/>
                </a:cxn>
                <a:cxn ang="0">
                  <a:pos x="2" y="1348"/>
                </a:cxn>
                <a:cxn ang="0">
                  <a:pos x="0" y="1360"/>
                </a:cxn>
                <a:cxn ang="0">
                  <a:pos x="2" y="1374"/>
                </a:cxn>
                <a:cxn ang="0">
                  <a:pos x="6" y="1386"/>
                </a:cxn>
                <a:cxn ang="0">
                  <a:pos x="6" y="1386"/>
                </a:cxn>
                <a:cxn ang="0">
                  <a:pos x="14" y="1397"/>
                </a:cxn>
                <a:cxn ang="0">
                  <a:pos x="27" y="1401"/>
                </a:cxn>
                <a:cxn ang="0">
                  <a:pos x="39" y="1406"/>
                </a:cxn>
                <a:cxn ang="0">
                  <a:pos x="52" y="1403"/>
                </a:cxn>
                <a:cxn ang="0">
                  <a:pos x="64" y="1397"/>
                </a:cxn>
                <a:cxn ang="0">
                  <a:pos x="2109" y="78"/>
                </a:cxn>
                <a:cxn ang="0">
                  <a:pos x="2109" y="78"/>
                </a:cxn>
                <a:cxn ang="0">
                  <a:pos x="2117" y="67"/>
                </a:cxn>
                <a:cxn ang="0">
                  <a:pos x="2123" y="57"/>
                </a:cxn>
                <a:cxn ang="0">
                  <a:pos x="2128" y="43"/>
                </a:cxn>
                <a:cxn ang="0">
                  <a:pos x="2125" y="31"/>
                </a:cxn>
                <a:cxn ang="0">
                  <a:pos x="2121" y="18"/>
                </a:cxn>
                <a:cxn ang="0">
                  <a:pos x="2121" y="18"/>
                </a:cxn>
                <a:cxn ang="0">
                  <a:pos x="2111" y="8"/>
                </a:cxn>
                <a:cxn ang="0">
                  <a:pos x="2100" y="2"/>
                </a:cxn>
                <a:cxn ang="0">
                  <a:pos x="2088" y="0"/>
                </a:cxn>
                <a:cxn ang="0">
                  <a:pos x="2075" y="2"/>
                </a:cxn>
                <a:cxn ang="0">
                  <a:pos x="2063" y="6"/>
                </a:cxn>
                <a:cxn ang="0">
                  <a:pos x="18" y="1327"/>
                </a:cxn>
                <a:cxn ang="0">
                  <a:pos x="18" y="1327"/>
                </a:cxn>
              </a:cxnLst>
              <a:rect l="0" t="0" r="r" b="b"/>
              <a:pathLst>
                <a:path w="2129" h="1407">
                  <a:moveTo>
                    <a:pt x="18" y="1327"/>
                  </a:moveTo>
                  <a:lnTo>
                    <a:pt x="8" y="1335"/>
                  </a:lnTo>
                  <a:lnTo>
                    <a:pt x="2" y="1348"/>
                  </a:lnTo>
                  <a:lnTo>
                    <a:pt x="0" y="1360"/>
                  </a:lnTo>
                  <a:lnTo>
                    <a:pt x="2" y="1374"/>
                  </a:lnTo>
                  <a:lnTo>
                    <a:pt x="6" y="1386"/>
                  </a:lnTo>
                  <a:lnTo>
                    <a:pt x="6" y="1386"/>
                  </a:lnTo>
                  <a:lnTo>
                    <a:pt x="14" y="1397"/>
                  </a:lnTo>
                  <a:lnTo>
                    <a:pt x="27" y="1401"/>
                  </a:lnTo>
                  <a:lnTo>
                    <a:pt x="39" y="1406"/>
                  </a:lnTo>
                  <a:lnTo>
                    <a:pt x="52" y="1403"/>
                  </a:lnTo>
                  <a:lnTo>
                    <a:pt x="64" y="1397"/>
                  </a:lnTo>
                  <a:lnTo>
                    <a:pt x="2109" y="78"/>
                  </a:lnTo>
                  <a:lnTo>
                    <a:pt x="2109" y="78"/>
                  </a:lnTo>
                  <a:lnTo>
                    <a:pt x="2117" y="67"/>
                  </a:lnTo>
                  <a:lnTo>
                    <a:pt x="2123" y="57"/>
                  </a:lnTo>
                  <a:lnTo>
                    <a:pt x="2128" y="43"/>
                  </a:lnTo>
                  <a:lnTo>
                    <a:pt x="2125" y="31"/>
                  </a:lnTo>
                  <a:lnTo>
                    <a:pt x="2121" y="18"/>
                  </a:lnTo>
                  <a:lnTo>
                    <a:pt x="2121" y="18"/>
                  </a:lnTo>
                  <a:lnTo>
                    <a:pt x="2111" y="8"/>
                  </a:lnTo>
                  <a:lnTo>
                    <a:pt x="2100" y="2"/>
                  </a:lnTo>
                  <a:lnTo>
                    <a:pt x="2088" y="0"/>
                  </a:lnTo>
                  <a:lnTo>
                    <a:pt x="2075" y="2"/>
                  </a:lnTo>
                  <a:lnTo>
                    <a:pt x="2063" y="6"/>
                  </a:lnTo>
                  <a:lnTo>
                    <a:pt x="18" y="1327"/>
                  </a:lnTo>
                  <a:lnTo>
                    <a:pt x="18" y="1327"/>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79" name="Freeform 1103"/>
            <p:cNvSpPr>
              <a:spLocks/>
            </p:cNvSpPr>
            <p:nvPr/>
          </p:nvSpPr>
          <p:spPr bwMode="auto">
            <a:xfrm>
              <a:off x="1696" y="1575"/>
              <a:ext cx="2135" cy="1420"/>
            </a:xfrm>
            <a:custGeom>
              <a:avLst/>
              <a:gdLst/>
              <a:ahLst/>
              <a:cxnLst>
                <a:cxn ang="0">
                  <a:pos x="82" y="1408"/>
                </a:cxn>
                <a:cxn ang="0">
                  <a:pos x="73" y="1410"/>
                </a:cxn>
                <a:cxn ang="0">
                  <a:pos x="64" y="1414"/>
                </a:cxn>
                <a:cxn ang="0">
                  <a:pos x="57" y="1414"/>
                </a:cxn>
                <a:cxn ang="0">
                  <a:pos x="50" y="1417"/>
                </a:cxn>
                <a:cxn ang="0">
                  <a:pos x="41" y="1414"/>
                </a:cxn>
                <a:cxn ang="0">
                  <a:pos x="34" y="1412"/>
                </a:cxn>
                <a:cxn ang="0">
                  <a:pos x="25" y="1408"/>
                </a:cxn>
                <a:cxn ang="0">
                  <a:pos x="18" y="1403"/>
                </a:cxn>
                <a:cxn ang="0">
                  <a:pos x="13" y="1397"/>
                </a:cxn>
                <a:cxn ang="0">
                  <a:pos x="8" y="1391"/>
                </a:cxn>
                <a:cxn ang="0">
                  <a:pos x="8" y="1391"/>
                </a:cxn>
                <a:cxn ang="0">
                  <a:pos x="4" y="1382"/>
                </a:cxn>
                <a:cxn ang="0">
                  <a:pos x="2" y="1376"/>
                </a:cxn>
                <a:cxn ang="0">
                  <a:pos x="0" y="1368"/>
                </a:cxn>
                <a:cxn ang="0">
                  <a:pos x="0" y="1359"/>
                </a:cxn>
                <a:cxn ang="0">
                  <a:pos x="0" y="1350"/>
                </a:cxn>
                <a:cxn ang="0">
                  <a:pos x="4" y="1345"/>
                </a:cxn>
                <a:cxn ang="0">
                  <a:pos x="6" y="1336"/>
                </a:cxn>
                <a:cxn ang="0">
                  <a:pos x="13" y="1330"/>
                </a:cxn>
                <a:cxn ang="0">
                  <a:pos x="16" y="1323"/>
                </a:cxn>
                <a:cxn ang="0">
                  <a:pos x="25" y="1320"/>
                </a:cxn>
                <a:cxn ang="0">
                  <a:pos x="2052" y="7"/>
                </a:cxn>
                <a:cxn ang="0">
                  <a:pos x="2052" y="7"/>
                </a:cxn>
                <a:cxn ang="0">
                  <a:pos x="2061" y="3"/>
                </a:cxn>
                <a:cxn ang="0">
                  <a:pos x="2067" y="0"/>
                </a:cxn>
                <a:cxn ang="0">
                  <a:pos x="2075" y="0"/>
                </a:cxn>
                <a:cxn ang="0">
                  <a:pos x="2084" y="0"/>
                </a:cxn>
                <a:cxn ang="0">
                  <a:pos x="2093" y="0"/>
                </a:cxn>
                <a:cxn ang="0">
                  <a:pos x="2100" y="2"/>
                </a:cxn>
                <a:cxn ang="0">
                  <a:pos x="2107" y="5"/>
                </a:cxn>
                <a:cxn ang="0">
                  <a:pos x="2114" y="9"/>
                </a:cxn>
                <a:cxn ang="0">
                  <a:pos x="2120" y="16"/>
                </a:cxn>
                <a:cxn ang="0">
                  <a:pos x="2126" y="23"/>
                </a:cxn>
                <a:cxn ang="0">
                  <a:pos x="2126" y="23"/>
                </a:cxn>
                <a:cxn ang="0">
                  <a:pos x="2130" y="28"/>
                </a:cxn>
                <a:cxn ang="0">
                  <a:pos x="2132" y="37"/>
                </a:cxn>
                <a:cxn ang="0">
                  <a:pos x="2135" y="46"/>
                </a:cxn>
                <a:cxn ang="0">
                  <a:pos x="2135" y="53"/>
                </a:cxn>
                <a:cxn ang="0">
                  <a:pos x="2132" y="62"/>
                </a:cxn>
                <a:cxn ang="0">
                  <a:pos x="2130" y="69"/>
                </a:cxn>
                <a:cxn ang="0">
                  <a:pos x="2126" y="77"/>
                </a:cxn>
                <a:cxn ang="0">
                  <a:pos x="2121" y="83"/>
                </a:cxn>
                <a:cxn ang="0">
                  <a:pos x="2118" y="90"/>
                </a:cxn>
                <a:cxn ang="0">
                  <a:pos x="2109" y="94"/>
                </a:cxn>
                <a:cxn ang="0">
                  <a:pos x="82" y="1408"/>
                </a:cxn>
                <a:cxn ang="0">
                  <a:pos x="82" y="1408"/>
                </a:cxn>
              </a:cxnLst>
              <a:rect l="0" t="0" r="r" b="b"/>
              <a:pathLst>
                <a:path w="2136" h="1418">
                  <a:moveTo>
                    <a:pt x="82" y="1408"/>
                  </a:moveTo>
                  <a:lnTo>
                    <a:pt x="73" y="1410"/>
                  </a:lnTo>
                  <a:lnTo>
                    <a:pt x="64" y="1414"/>
                  </a:lnTo>
                  <a:lnTo>
                    <a:pt x="57" y="1414"/>
                  </a:lnTo>
                  <a:lnTo>
                    <a:pt x="50" y="1417"/>
                  </a:lnTo>
                  <a:lnTo>
                    <a:pt x="41" y="1414"/>
                  </a:lnTo>
                  <a:lnTo>
                    <a:pt x="34" y="1412"/>
                  </a:lnTo>
                  <a:lnTo>
                    <a:pt x="25" y="1408"/>
                  </a:lnTo>
                  <a:lnTo>
                    <a:pt x="18" y="1403"/>
                  </a:lnTo>
                  <a:lnTo>
                    <a:pt x="13" y="1397"/>
                  </a:lnTo>
                  <a:lnTo>
                    <a:pt x="8" y="1391"/>
                  </a:lnTo>
                  <a:lnTo>
                    <a:pt x="8" y="1391"/>
                  </a:lnTo>
                  <a:lnTo>
                    <a:pt x="4" y="1382"/>
                  </a:lnTo>
                  <a:lnTo>
                    <a:pt x="2" y="1376"/>
                  </a:lnTo>
                  <a:lnTo>
                    <a:pt x="0" y="1368"/>
                  </a:lnTo>
                  <a:lnTo>
                    <a:pt x="0" y="1359"/>
                  </a:lnTo>
                  <a:lnTo>
                    <a:pt x="0" y="1350"/>
                  </a:lnTo>
                  <a:lnTo>
                    <a:pt x="4" y="1345"/>
                  </a:lnTo>
                  <a:lnTo>
                    <a:pt x="6" y="1336"/>
                  </a:lnTo>
                  <a:lnTo>
                    <a:pt x="13" y="1330"/>
                  </a:lnTo>
                  <a:lnTo>
                    <a:pt x="16" y="1323"/>
                  </a:lnTo>
                  <a:lnTo>
                    <a:pt x="25" y="1320"/>
                  </a:lnTo>
                  <a:lnTo>
                    <a:pt x="2052" y="7"/>
                  </a:lnTo>
                  <a:lnTo>
                    <a:pt x="2052" y="7"/>
                  </a:lnTo>
                  <a:lnTo>
                    <a:pt x="2061" y="3"/>
                  </a:lnTo>
                  <a:lnTo>
                    <a:pt x="2067" y="0"/>
                  </a:lnTo>
                  <a:lnTo>
                    <a:pt x="2075" y="0"/>
                  </a:lnTo>
                  <a:lnTo>
                    <a:pt x="2084" y="0"/>
                  </a:lnTo>
                  <a:lnTo>
                    <a:pt x="2093" y="0"/>
                  </a:lnTo>
                  <a:lnTo>
                    <a:pt x="2100" y="2"/>
                  </a:lnTo>
                  <a:lnTo>
                    <a:pt x="2107" y="5"/>
                  </a:lnTo>
                  <a:lnTo>
                    <a:pt x="2114" y="9"/>
                  </a:lnTo>
                  <a:lnTo>
                    <a:pt x="2120" y="16"/>
                  </a:lnTo>
                  <a:lnTo>
                    <a:pt x="2126" y="23"/>
                  </a:lnTo>
                  <a:lnTo>
                    <a:pt x="2126" y="23"/>
                  </a:lnTo>
                  <a:lnTo>
                    <a:pt x="2130" y="28"/>
                  </a:lnTo>
                  <a:lnTo>
                    <a:pt x="2132" y="37"/>
                  </a:lnTo>
                  <a:lnTo>
                    <a:pt x="2135" y="46"/>
                  </a:lnTo>
                  <a:lnTo>
                    <a:pt x="2135" y="53"/>
                  </a:lnTo>
                  <a:lnTo>
                    <a:pt x="2132" y="62"/>
                  </a:lnTo>
                  <a:lnTo>
                    <a:pt x="2130" y="69"/>
                  </a:lnTo>
                  <a:lnTo>
                    <a:pt x="2126" y="77"/>
                  </a:lnTo>
                  <a:lnTo>
                    <a:pt x="2121" y="83"/>
                  </a:lnTo>
                  <a:lnTo>
                    <a:pt x="2118" y="90"/>
                  </a:lnTo>
                  <a:lnTo>
                    <a:pt x="2109" y="94"/>
                  </a:lnTo>
                  <a:lnTo>
                    <a:pt x="82" y="1408"/>
                  </a:lnTo>
                  <a:lnTo>
                    <a:pt x="82" y="1408"/>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80" name="Freeform 1104"/>
            <p:cNvSpPr>
              <a:spLocks/>
            </p:cNvSpPr>
            <p:nvPr/>
          </p:nvSpPr>
          <p:spPr bwMode="auto">
            <a:xfrm>
              <a:off x="1498" y="1292"/>
              <a:ext cx="2129" cy="1402"/>
            </a:xfrm>
            <a:custGeom>
              <a:avLst/>
              <a:gdLst/>
              <a:ahLst/>
              <a:cxnLst>
                <a:cxn ang="0">
                  <a:pos x="52" y="1397"/>
                </a:cxn>
                <a:cxn ang="0">
                  <a:pos x="42" y="1402"/>
                </a:cxn>
                <a:cxn ang="0">
                  <a:pos x="31" y="1402"/>
                </a:cxn>
                <a:cxn ang="0">
                  <a:pos x="22" y="1399"/>
                </a:cxn>
                <a:cxn ang="0">
                  <a:pos x="13" y="1395"/>
                </a:cxn>
                <a:cxn ang="0">
                  <a:pos x="4" y="1386"/>
                </a:cxn>
                <a:cxn ang="0">
                  <a:pos x="4" y="1386"/>
                </a:cxn>
                <a:cxn ang="0">
                  <a:pos x="0" y="1376"/>
                </a:cxn>
                <a:cxn ang="0">
                  <a:pos x="0" y="1365"/>
                </a:cxn>
                <a:cxn ang="0">
                  <a:pos x="2" y="1355"/>
                </a:cxn>
                <a:cxn ang="0">
                  <a:pos x="6" y="1347"/>
                </a:cxn>
                <a:cxn ang="0">
                  <a:pos x="15" y="1338"/>
                </a:cxn>
                <a:cxn ang="0">
                  <a:pos x="2079" y="6"/>
                </a:cxn>
                <a:cxn ang="0">
                  <a:pos x="2079" y="6"/>
                </a:cxn>
                <a:cxn ang="0">
                  <a:pos x="2089" y="0"/>
                </a:cxn>
                <a:cxn ang="0">
                  <a:pos x="2100" y="0"/>
                </a:cxn>
                <a:cxn ang="0">
                  <a:pos x="2110" y="2"/>
                </a:cxn>
                <a:cxn ang="0">
                  <a:pos x="2118" y="8"/>
                </a:cxn>
                <a:cxn ang="0">
                  <a:pos x="2127" y="17"/>
                </a:cxn>
                <a:cxn ang="0">
                  <a:pos x="2127" y="17"/>
                </a:cxn>
                <a:cxn ang="0">
                  <a:pos x="2131" y="25"/>
                </a:cxn>
                <a:cxn ang="0">
                  <a:pos x="2131" y="36"/>
                </a:cxn>
                <a:cxn ang="0">
                  <a:pos x="2128" y="46"/>
                </a:cxn>
                <a:cxn ang="0">
                  <a:pos x="2123" y="57"/>
                </a:cxn>
                <a:cxn ang="0">
                  <a:pos x="2116" y="63"/>
                </a:cxn>
                <a:cxn ang="0">
                  <a:pos x="52" y="1397"/>
                </a:cxn>
                <a:cxn ang="0">
                  <a:pos x="52" y="1397"/>
                </a:cxn>
              </a:cxnLst>
              <a:rect l="0" t="0" r="r" b="b"/>
              <a:pathLst>
                <a:path w="2132" h="1403">
                  <a:moveTo>
                    <a:pt x="52" y="1397"/>
                  </a:moveTo>
                  <a:lnTo>
                    <a:pt x="42" y="1402"/>
                  </a:lnTo>
                  <a:lnTo>
                    <a:pt x="31" y="1402"/>
                  </a:lnTo>
                  <a:lnTo>
                    <a:pt x="22" y="1399"/>
                  </a:lnTo>
                  <a:lnTo>
                    <a:pt x="13" y="1395"/>
                  </a:lnTo>
                  <a:lnTo>
                    <a:pt x="4" y="1386"/>
                  </a:lnTo>
                  <a:lnTo>
                    <a:pt x="4" y="1386"/>
                  </a:lnTo>
                  <a:lnTo>
                    <a:pt x="0" y="1376"/>
                  </a:lnTo>
                  <a:lnTo>
                    <a:pt x="0" y="1365"/>
                  </a:lnTo>
                  <a:lnTo>
                    <a:pt x="2" y="1355"/>
                  </a:lnTo>
                  <a:lnTo>
                    <a:pt x="6" y="1347"/>
                  </a:lnTo>
                  <a:lnTo>
                    <a:pt x="15" y="1338"/>
                  </a:lnTo>
                  <a:lnTo>
                    <a:pt x="2079" y="6"/>
                  </a:lnTo>
                  <a:lnTo>
                    <a:pt x="2079" y="6"/>
                  </a:lnTo>
                  <a:lnTo>
                    <a:pt x="2089" y="0"/>
                  </a:lnTo>
                  <a:lnTo>
                    <a:pt x="2100" y="0"/>
                  </a:lnTo>
                  <a:lnTo>
                    <a:pt x="2110" y="2"/>
                  </a:lnTo>
                  <a:lnTo>
                    <a:pt x="2118" y="8"/>
                  </a:lnTo>
                  <a:lnTo>
                    <a:pt x="2127" y="17"/>
                  </a:lnTo>
                  <a:lnTo>
                    <a:pt x="2127" y="17"/>
                  </a:lnTo>
                  <a:lnTo>
                    <a:pt x="2131" y="25"/>
                  </a:lnTo>
                  <a:lnTo>
                    <a:pt x="2131" y="36"/>
                  </a:lnTo>
                  <a:lnTo>
                    <a:pt x="2128" y="46"/>
                  </a:lnTo>
                  <a:lnTo>
                    <a:pt x="2123" y="57"/>
                  </a:lnTo>
                  <a:lnTo>
                    <a:pt x="2116" y="63"/>
                  </a:lnTo>
                  <a:lnTo>
                    <a:pt x="52" y="1397"/>
                  </a:lnTo>
                  <a:lnTo>
                    <a:pt x="52" y="1397"/>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81" name="Freeform 1105"/>
            <p:cNvSpPr>
              <a:spLocks/>
            </p:cNvSpPr>
            <p:nvPr/>
          </p:nvSpPr>
          <p:spPr bwMode="auto">
            <a:xfrm>
              <a:off x="1546" y="1353"/>
              <a:ext cx="2129" cy="1401"/>
            </a:xfrm>
            <a:custGeom>
              <a:avLst/>
              <a:gdLst/>
              <a:ahLst/>
              <a:cxnLst>
                <a:cxn ang="0">
                  <a:pos x="52" y="1393"/>
                </a:cxn>
                <a:cxn ang="0">
                  <a:pos x="41" y="1397"/>
                </a:cxn>
                <a:cxn ang="0">
                  <a:pos x="31" y="1400"/>
                </a:cxn>
                <a:cxn ang="0">
                  <a:pos x="20" y="1397"/>
                </a:cxn>
                <a:cxn ang="0">
                  <a:pos x="12" y="1393"/>
                </a:cxn>
                <a:cxn ang="0">
                  <a:pos x="6" y="1384"/>
                </a:cxn>
                <a:cxn ang="0">
                  <a:pos x="6" y="1384"/>
                </a:cxn>
                <a:cxn ang="0">
                  <a:pos x="2" y="1374"/>
                </a:cxn>
                <a:cxn ang="0">
                  <a:pos x="0" y="1363"/>
                </a:cxn>
                <a:cxn ang="0">
                  <a:pos x="2" y="1352"/>
                </a:cxn>
                <a:cxn ang="0">
                  <a:pos x="6" y="1345"/>
                </a:cxn>
                <a:cxn ang="0">
                  <a:pos x="14" y="1336"/>
                </a:cxn>
                <a:cxn ang="0">
                  <a:pos x="2076" y="4"/>
                </a:cxn>
                <a:cxn ang="0">
                  <a:pos x="2076" y="4"/>
                </a:cxn>
                <a:cxn ang="0">
                  <a:pos x="2087" y="0"/>
                </a:cxn>
                <a:cxn ang="0">
                  <a:pos x="2094" y="0"/>
                </a:cxn>
                <a:cxn ang="0">
                  <a:pos x="2105" y="2"/>
                </a:cxn>
                <a:cxn ang="0">
                  <a:pos x="2116" y="6"/>
                </a:cxn>
                <a:cxn ang="0">
                  <a:pos x="2122" y="14"/>
                </a:cxn>
                <a:cxn ang="0">
                  <a:pos x="2122" y="14"/>
                </a:cxn>
                <a:cxn ang="0">
                  <a:pos x="2126" y="25"/>
                </a:cxn>
                <a:cxn ang="0">
                  <a:pos x="2129" y="35"/>
                </a:cxn>
                <a:cxn ang="0">
                  <a:pos x="2126" y="46"/>
                </a:cxn>
                <a:cxn ang="0">
                  <a:pos x="2120" y="54"/>
                </a:cxn>
                <a:cxn ang="0">
                  <a:pos x="2112" y="60"/>
                </a:cxn>
                <a:cxn ang="0">
                  <a:pos x="52" y="1393"/>
                </a:cxn>
                <a:cxn ang="0">
                  <a:pos x="52" y="1393"/>
                </a:cxn>
              </a:cxnLst>
              <a:rect l="0" t="0" r="r" b="b"/>
              <a:pathLst>
                <a:path w="2130" h="1401">
                  <a:moveTo>
                    <a:pt x="52" y="1393"/>
                  </a:moveTo>
                  <a:lnTo>
                    <a:pt x="41" y="1397"/>
                  </a:lnTo>
                  <a:lnTo>
                    <a:pt x="31" y="1400"/>
                  </a:lnTo>
                  <a:lnTo>
                    <a:pt x="20" y="1397"/>
                  </a:lnTo>
                  <a:lnTo>
                    <a:pt x="12" y="1393"/>
                  </a:lnTo>
                  <a:lnTo>
                    <a:pt x="6" y="1384"/>
                  </a:lnTo>
                  <a:lnTo>
                    <a:pt x="6" y="1384"/>
                  </a:lnTo>
                  <a:lnTo>
                    <a:pt x="2" y="1374"/>
                  </a:lnTo>
                  <a:lnTo>
                    <a:pt x="0" y="1363"/>
                  </a:lnTo>
                  <a:lnTo>
                    <a:pt x="2" y="1352"/>
                  </a:lnTo>
                  <a:lnTo>
                    <a:pt x="6" y="1345"/>
                  </a:lnTo>
                  <a:lnTo>
                    <a:pt x="14" y="1336"/>
                  </a:lnTo>
                  <a:lnTo>
                    <a:pt x="2076" y="4"/>
                  </a:lnTo>
                  <a:lnTo>
                    <a:pt x="2076" y="4"/>
                  </a:lnTo>
                  <a:lnTo>
                    <a:pt x="2087" y="0"/>
                  </a:lnTo>
                  <a:lnTo>
                    <a:pt x="2094" y="0"/>
                  </a:lnTo>
                  <a:lnTo>
                    <a:pt x="2105" y="2"/>
                  </a:lnTo>
                  <a:lnTo>
                    <a:pt x="2116" y="6"/>
                  </a:lnTo>
                  <a:lnTo>
                    <a:pt x="2122" y="14"/>
                  </a:lnTo>
                  <a:lnTo>
                    <a:pt x="2122" y="14"/>
                  </a:lnTo>
                  <a:lnTo>
                    <a:pt x="2126" y="25"/>
                  </a:lnTo>
                  <a:lnTo>
                    <a:pt x="2129" y="35"/>
                  </a:lnTo>
                  <a:lnTo>
                    <a:pt x="2126" y="46"/>
                  </a:lnTo>
                  <a:lnTo>
                    <a:pt x="2120" y="54"/>
                  </a:lnTo>
                  <a:lnTo>
                    <a:pt x="2112" y="60"/>
                  </a:lnTo>
                  <a:lnTo>
                    <a:pt x="52" y="1393"/>
                  </a:lnTo>
                  <a:lnTo>
                    <a:pt x="52" y="1393"/>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82" name="Freeform 1106"/>
            <p:cNvSpPr>
              <a:spLocks/>
            </p:cNvSpPr>
            <p:nvPr/>
          </p:nvSpPr>
          <p:spPr bwMode="auto">
            <a:xfrm>
              <a:off x="1563" y="1383"/>
              <a:ext cx="2130" cy="1409"/>
            </a:xfrm>
            <a:custGeom>
              <a:avLst/>
              <a:gdLst/>
              <a:ahLst/>
              <a:cxnLst>
                <a:cxn ang="0">
                  <a:pos x="65" y="1400"/>
                </a:cxn>
                <a:cxn ang="0">
                  <a:pos x="52" y="1404"/>
                </a:cxn>
                <a:cxn ang="0">
                  <a:pos x="40" y="1407"/>
                </a:cxn>
                <a:cxn ang="0">
                  <a:pos x="27" y="1404"/>
                </a:cxn>
                <a:cxn ang="0">
                  <a:pos x="17" y="1398"/>
                </a:cxn>
                <a:cxn ang="0">
                  <a:pos x="6" y="1388"/>
                </a:cxn>
                <a:cxn ang="0">
                  <a:pos x="6" y="1388"/>
                </a:cxn>
                <a:cxn ang="0">
                  <a:pos x="2" y="1375"/>
                </a:cxn>
                <a:cxn ang="0">
                  <a:pos x="0" y="1362"/>
                </a:cxn>
                <a:cxn ang="0">
                  <a:pos x="2" y="1349"/>
                </a:cxn>
                <a:cxn ang="0">
                  <a:pos x="10" y="1339"/>
                </a:cxn>
                <a:cxn ang="0">
                  <a:pos x="19" y="1328"/>
                </a:cxn>
                <a:cxn ang="0">
                  <a:pos x="2063" y="6"/>
                </a:cxn>
                <a:cxn ang="0">
                  <a:pos x="2063" y="6"/>
                </a:cxn>
                <a:cxn ang="0">
                  <a:pos x="2076" y="2"/>
                </a:cxn>
                <a:cxn ang="0">
                  <a:pos x="2088" y="0"/>
                </a:cxn>
                <a:cxn ang="0">
                  <a:pos x="2101" y="2"/>
                </a:cxn>
                <a:cxn ang="0">
                  <a:pos x="2113" y="8"/>
                </a:cxn>
                <a:cxn ang="0">
                  <a:pos x="2122" y="19"/>
                </a:cxn>
                <a:cxn ang="0">
                  <a:pos x="2122" y="19"/>
                </a:cxn>
                <a:cxn ang="0">
                  <a:pos x="2126" y="31"/>
                </a:cxn>
                <a:cxn ang="0">
                  <a:pos x="2128" y="45"/>
                </a:cxn>
                <a:cxn ang="0">
                  <a:pos x="2126" y="57"/>
                </a:cxn>
                <a:cxn ang="0">
                  <a:pos x="2118" y="68"/>
                </a:cxn>
                <a:cxn ang="0">
                  <a:pos x="2109" y="78"/>
                </a:cxn>
                <a:cxn ang="0">
                  <a:pos x="65" y="1400"/>
                </a:cxn>
                <a:cxn ang="0">
                  <a:pos x="65" y="1400"/>
                </a:cxn>
              </a:cxnLst>
              <a:rect l="0" t="0" r="r" b="b"/>
              <a:pathLst>
                <a:path w="2129" h="1408">
                  <a:moveTo>
                    <a:pt x="65" y="1400"/>
                  </a:moveTo>
                  <a:lnTo>
                    <a:pt x="52" y="1404"/>
                  </a:lnTo>
                  <a:lnTo>
                    <a:pt x="40" y="1407"/>
                  </a:lnTo>
                  <a:lnTo>
                    <a:pt x="27" y="1404"/>
                  </a:lnTo>
                  <a:lnTo>
                    <a:pt x="17" y="1398"/>
                  </a:lnTo>
                  <a:lnTo>
                    <a:pt x="6" y="1388"/>
                  </a:lnTo>
                  <a:lnTo>
                    <a:pt x="6" y="1388"/>
                  </a:lnTo>
                  <a:lnTo>
                    <a:pt x="2" y="1375"/>
                  </a:lnTo>
                  <a:lnTo>
                    <a:pt x="0" y="1362"/>
                  </a:lnTo>
                  <a:lnTo>
                    <a:pt x="2" y="1349"/>
                  </a:lnTo>
                  <a:lnTo>
                    <a:pt x="10" y="1339"/>
                  </a:lnTo>
                  <a:lnTo>
                    <a:pt x="19" y="1328"/>
                  </a:lnTo>
                  <a:lnTo>
                    <a:pt x="2063" y="6"/>
                  </a:lnTo>
                  <a:lnTo>
                    <a:pt x="2063" y="6"/>
                  </a:lnTo>
                  <a:lnTo>
                    <a:pt x="2076" y="2"/>
                  </a:lnTo>
                  <a:lnTo>
                    <a:pt x="2088" y="0"/>
                  </a:lnTo>
                  <a:lnTo>
                    <a:pt x="2101" y="2"/>
                  </a:lnTo>
                  <a:lnTo>
                    <a:pt x="2113" y="8"/>
                  </a:lnTo>
                  <a:lnTo>
                    <a:pt x="2122" y="19"/>
                  </a:lnTo>
                  <a:lnTo>
                    <a:pt x="2122" y="19"/>
                  </a:lnTo>
                  <a:lnTo>
                    <a:pt x="2126" y="31"/>
                  </a:lnTo>
                  <a:lnTo>
                    <a:pt x="2128" y="45"/>
                  </a:lnTo>
                  <a:lnTo>
                    <a:pt x="2126" y="57"/>
                  </a:lnTo>
                  <a:lnTo>
                    <a:pt x="2118" y="68"/>
                  </a:lnTo>
                  <a:lnTo>
                    <a:pt x="2109" y="78"/>
                  </a:lnTo>
                  <a:lnTo>
                    <a:pt x="65" y="1400"/>
                  </a:lnTo>
                  <a:lnTo>
                    <a:pt x="65" y="140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83" name="Freeform 1107"/>
            <p:cNvSpPr>
              <a:spLocks/>
            </p:cNvSpPr>
            <p:nvPr/>
          </p:nvSpPr>
          <p:spPr bwMode="auto">
            <a:xfrm>
              <a:off x="1635" y="1484"/>
              <a:ext cx="2137" cy="1416"/>
            </a:xfrm>
            <a:custGeom>
              <a:avLst/>
              <a:gdLst/>
              <a:ahLst/>
              <a:cxnLst>
                <a:cxn ang="0">
                  <a:pos x="25" y="1321"/>
                </a:cxn>
                <a:cxn ang="0">
                  <a:pos x="17" y="1325"/>
                </a:cxn>
                <a:cxn ang="0">
                  <a:pos x="13" y="1332"/>
                </a:cxn>
                <a:cxn ang="0">
                  <a:pos x="8" y="1339"/>
                </a:cxn>
                <a:cxn ang="0">
                  <a:pos x="4" y="1346"/>
                </a:cxn>
                <a:cxn ang="0">
                  <a:pos x="2" y="1353"/>
                </a:cxn>
                <a:cxn ang="0">
                  <a:pos x="0" y="1362"/>
                </a:cxn>
                <a:cxn ang="0">
                  <a:pos x="0" y="1369"/>
                </a:cxn>
                <a:cxn ang="0">
                  <a:pos x="2" y="1378"/>
                </a:cxn>
                <a:cxn ang="0">
                  <a:pos x="4" y="1385"/>
                </a:cxn>
                <a:cxn ang="0">
                  <a:pos x="8" y="1392"/>
                </a:cxn>
                <a:cxn ang="0">
                  <a:pos x="8" y="1392"/>
                </a:cxn>
                <a:cxn ang="0">
                  <a:pos x="15" y="1399"/>
                </a:cxn>
                <a:cxn ang="0">
                  <a:pos x="21" y="1406"/>
                </a:cxn>
                <a:cxn ang="0">
                  <a:pos x="27" y="1410"/>
                </a:cxn>
                <a:cxn ang="0">
                  <a:pos x="34" y="1414"/>
                </a:cxn>
                <a:cxn ang="0">
                  <a:pos x="42" y="1416"/>
                </a:cxn>
                <a:cxn ang="0">
                  <a:pos x="50" y="1416"/>
                </a:cxn>
                <a:cxn ang="0">
                  <a:pos x="59" y="1416"/>
                </a:cxn>
                <a:cxn ang="0">
                  <a:pos x="68" y="1416"/>
                </a:cxn>
                <a:cxn ang="0">
                  <a:pos x="73" y="1412"/>
                </a:cxn>
                <a:cxn ang="0">
                  <a:pos x="82" y="1408"/>
                </a:cxn>
                <a:cxn ang="0">
                  <a:pos x="2109" y="96"/>
                </a:cxn>
                <a:cxn ang="0">
                  <a:pos x="2109" y="96"/>
                </a:cxn>
                <a:cxn ang="0">
                  <a:pos x="2118" y="93"/>
                </a:cxn>
                <a:cxn ang="0">
                  <a:pos x="2122" y="86"/>
                </a:cxn>
                <a:cxn ang="0">
                  <a:pos x="2127" y="80"/>
                </a:cxn>
                <a:cxn ang="0">
                  <a:pos x="2130" y="71"/>
                </a:cxn>
                <a:cxn ang="0">
                  <a:pos x="2132" y="65"/>
                </a:cxn>
                <a:cxn ang="0">
                  <a:pos x="2135" y="57"/>
                </a:cxn>
                <a:cxn ang="0">
                  <a:pos x="2135" y="48"/>
                </a:cxn>
                <a:cxn ang="0">
                  <a:pos x="2132" y="40"/>
                </a:cxn>
                <a:cxn ang="0">
                  <a:pos x="2130" y="31"/>
                </a:cxn>
                <a:cxn ang="0">
                  <a:pos x="2127" y="25"/>
                </a:cxn>
                <a:cxn ang="0">
                  <a:pos x="2127" y="25"/>
                </a:cxn>
                <a:cxn ang="0">
                  <a:pos x="2120" y="19"/>
                </a:cxn>
                <a:cxn ang="0">
                  <a:pos x="2114" y="13"/>
                </a:cxn>
                <a:cxn ang="0">
                  <a:pos x="2107" y="8"/>
                </a:cxn>
                <a:cxn ang="0">
                  <a:pos x="2102" y="4"/>
                </a:cxn>
                <a:cxn ang="0">
                  <a:pos x="2093" y="2"/>
                </a:cxn>
                <a:cxn ang="0">
                  <a:pos x="2084" y="0"/>
                </a:cxn>
                <a:cxn ang="0">
                  <a:pos x="2076" y="2"/>
                </a:cxn>
                <a:cxn ang="0">
                  <a:pos x="2070" y="2"/>
                </a:cxn>
                <a:cxn ang="0">
                  <a:pos x="2061" y="6"/>
                </a:cxn>
                <a:cxn ang="0">
                  <a:pos x="2053" y="8"/>
                </a:cxn>
                <a:cxn ang="0">
                  <a:pos x="25" y="1321"/>
                </a:cxn>
                <a:cxn ang="0">
                  <a:pos x="25" y="1321"/>
                </a:cxn>
              </a:cxnLst>
              <a:rect l="0" t="0" r="r" b="b"/>
              <a:pathLst>
                <a:path w="2136" h="1417">
                  <a:moveTo>
                    <a:pt x="25" y="1321"/>
                  </a:moveTo>
                  <a:lnTo>
                    <a:pt x="17" y="1325"/>
                  </a:lnTo>
                  <a:lnTo>
                    <a:pt x="13" y="1332"/>
                  </a:lnTo>
                  <a:lnTo>
                    <a:pt x="8" y="1339"/>
                  </a:lnTo>
                  <a:lnTo>
                    <a:pt x="4" y="1346"/>
                  </a:lnTo>
                  <a:lnTo>
                    <a:pt x="2" y="1353"/>
                  </a:lnTo>
                  <a:lnTo>
                    <a:pt x="0" y="1362"/>
                  </a:lnTo>
                  <a:lnTo>
                    <a:pt x="0" y="1369"/>
                  </a:lnTo>
                  <a:lnTo>
                    <a:pt x="2" y="1378"/>
                  </a:lnTo>
                  <a:lnTo>
                    <a:pt x="4" y="1385"/>
                  </a:lnTo>
                  <a:lnTo>
                    <a:pt x="8" y="1392"/>
                  </a:lnTo>
                  <a:lnTo>
                    <a:pt x="8" y="1392"/>
                  </a:lnTo>
                  <a:lnTo>
                    <a:pt x="15" y="1399"/>
                  </a:lnTo>
                  <a:lnTo>
                    <a:pt x="21" y="1406"/>
                  </a:lnTo>
                  <a:lnTo>
                    <a:pt x="27" y="1410"/>
                  </a:lnTo>
                  <a:lnTo>
                    <a:pt x="34" y="1414"/>
                  </a:lnTo>
                  <a:lnTo>
                    <a:pt x="42" y="1416"/>
                  </a:lnTo>
                  <a:lnTo>
                    <a:pt x="50" y="1416"/>
                  </a:lnTo>
                  <a:lnTo>
                    <a:pt x="59" y="1416"/>
                  </a:lnTo>
                  <a:lnTo>
                    <a:pt x="68" y="1416"/>
                  </a:lnTo>
                  <a:lnTo>
                    <a:pt x="73" y="1412"/>
                  </a:lnTo>
                  <a:lnTo>
                    <a:pt x="82" y="1408"/>
                  </a:lnTo>
                  <a:lnTo>
                    <a:pt x="2109" y="96"/>
                  </a:lnTo>
                  <a:lnTo>
                    <a:pt x="2109" y="96"/>
                  </a:lnTo>
                  <a:lnTo>
                    <a:pt x="2118" y="93"/>
                  </a:lnTo>
                  <a:lnTo>
                    <a:pt x="2122" y="86"/>
                  </a:lnTo>
                  <a:lnTo>
                    <a:pt x="2127" y="80"/>
                  </a:lnTo>
                  <a:lnTo>
                    <a:pt x="2130" y="71"/>
                  </a:lnTo>
                  <a:lnTo>
                    <a:pt x="2132" y="65"/>
                  </a:lnTo>
                  <a:lnTo>
                    <a:pt x="2135" y="57"/>
                  </a:lnTo>
                  <a:lnTo>
                    <a:pt x="2135" y="48"/>
                  </a:lnTo>
                  <a:lnTo>
                    <a:pt x="2132" y="40"/>
                  </a:lnTo>
                  <a:lnTo>
                    <a:pt x="2130" y="31"/>
                  </a:lnTo>
                  <a:lnTo>
                    <a:pt x="2127" y="25"/>
                  </a:lnTo>
                  <a:lnTo>
                    <a:pt x="2127" y="25"/>
                  </a:lnTo>
                  <a:lnTo>
                    <a:pt x="2120" y="19"/>
                  </a:lnTo>
                  <a:lnTo>
                    <a:pt x="2114" y="13"/>
                  </a:lnTo>
                  <a:lnTo>
                    <a:pt x="2107" y="8"/>
                  </a:lnTo>
                  <a:lnTo>
                    <a:pt x="2102" y="4"/>
                  </a:lnTo>
                  <a:lnTo>
                    <a:pt x="2093" y="2"/>
                  </a:lnTo>
                  <a:lnTo>
                    <a:pt x="2084" y="0"/>
                  </a:lnTo>
                  <a:lnTo>
                    <a:pt x="2076" y="2"/>
                  </a:lnTo>
                  <a:lnTo>
                    <a:pt x="2070" y="2"/>
                  </a:lnTo>
                  <a:lnTo>
                    <a:pt x="2061" y="6"/>
                  </a:lnTo>
                  <a:lnTo>
                    <a:pt x="2053" y="8"/>
                  </a:lnTo>
                  <a:lnTo>
                    <a:pt x="25" y="1321"/>
                  </a:lnTo>
                  <a:lnTo>
                    <a:pt x="25" y="1321"/>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84" name="Freeform 1108"/>
            <p:cNvSpPr>
              <a:spLocks/>
            </p:cNvSpPr>
            <p:nvPr/>
          </p:nvSpPr>
          <p:spPr bwMode="auto">
            <a:xfrm>
              <a:off x="2655" y="1813"/>
              <a:ext cx="933" cy="334"/>
            </a:xfrm>
            <a:custGeom>
              <a:avLst/>
              <a:gdLst/>
              <a:ahLst/>
              <a:cxnLst>
                <a:cxn ang="0">
                  <a:pos x="932" y="263"/>
                </a:cxn>
                <a:cxn ang="0">
                  <a:pos x="813" y="337"/>
                </a:cxn>
                <a:cxn ang="0">
                  <a:pos x="0" y="75"/>
                </a:cxn>
                <a:cxn ang="0">
                  <a:pos x="122" y="0"/>
                </a:cxn>
                <a:cxn ang="0">
                  <a:pos x="932" y="263"/>
                </a:cxn>
                <a:cxn ang="0">
                  <a:pos x="932" y="263"/>
                </a:cxn>
              </a:cxnLst>
              <a:rect l="0" t="0" r="r" b="b"/>
              <a:pathLst>
                <a:path w="933" h="338">
                  <a:moveTo>
                    <a:pt x="932" y="263"/>
                  </a:moveTo>
                  <a:lnTo>
                    <a:pt x="813" y="337"/>
                  </a:lnTo>
                  <a:lnTo>
                    <a:pt x="0" y="75"/>
                  </a:lnTo>
                  <a:lnTo>
                    <a:pt x="122" y="0"/>
                  </a:lnTo>
                  <a:lnTo>
                    <a:pt x="932" y="263"/>
                  </a:lnTo>
                  <a:lnTo>
                    <a:pt x="932" y="263"/>
                  </a:lnTo>
                </a:path>
              </a:pathLst>
            </a:custGeom>
            <a:solidFill>
              <a:srgbClr val="FFD80F"/>
            </a:solidFill>
            <a:ln w="9525" cap="rnd">
              <a:noFill/>
              <a:round/>
              <a:headEnd/>
              <a:tailEnd/>
            </a:ln>
            <a:effectLst/>
          </p:spPr>
          <p:txBody>
            <a:bodyPr/>
            <a:lstStyle/>
            <a:p>
              <a:pPr>
                <a:defRPr/>
              </a:pPr>
              <a:endParaRPr lang="en-US"/>
            </a:p>
          </p:txBody>
        </p:sp>
        <p:sp>
          <p:nvSpPr>
            <p:cNvPr id="85" name="Freeform 1109"/>
            <p:cNvSpPr>
              <a:spLocks/>
            </p:cNvSpPr>
            <p:nvPr/>
          </p:nvSpPr>
          <p:spPr bwMode="auto">
            <a:xfrm>
              <a:off x="2655" y="1813"/>
              <a:ext cx="933" cy="334"/>
            </a:xfrm>
            <a:custGeom>
              <a:avLst/>
              <a:gdLst/>
              <a:ahLst/>
              <a:cxnLst>
                <a:cxn ang="0">
                  <a:pos x="932" y="263"/>
                </a:cxn>
                <a:cxn ang="0">
                  <a:pos x="813" y="337"/>
                </a:cxn>
                <a:cxn ang="0">
                  <a:pos x="0" y="75"/>
                </a:cxn>
                <a:cxn ang="0">
                  <a:pos x="122" y="0"/>
                </a:cxn>
                <a:cxn ang="0">
                  <a:pos x="932" y="263"/>
                </a:cxn>
                <a:cxn ang="0">
                  <a:pos x="932" y="263"/>
                </a:cxn>
              </a:cxnLst>
              <a:rect l="0" t="0" r="r" b="b"/>
              <a:pathLst>
                <a:path w="933" h="338">
                  <a:moveTo>
                    <a:pt x="932" y="263"/>
                  </a:moveTo>
                  <a:lnTo>
                    <a:pt x="813" y="337"/>
                  </a:lnTo>
                  <a:lnTo>
                    <a:pt x="0" y="75"/>
                  </a:lnTo>
                  <a:lnTo>
                    <a:pt x="122" y="0"/>
                  </a:lnTo>
                  <a:lnTo>
                    <a:pt x="932" y="263"/>
                  </a:lnTo>
                  <a:lnTo>
                    <a:pt x="932" y="263"/>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86" name="Freeform 1110"/>
            <p:cNvSpPr>
              <a:spLocks/>
            </p:cNvSpPr>
            <p:nvPr/>
          </p:nvSpPr>
          <p:spPr bwMode="auto">
            <a:xfrm>
              <a:off x="2988" y="1504"/>
              <a:ext cx="216" cy="926"/>
            </a:xfrm>
            <a:custGeom>
              <a:avLst/>
              <a:gdLst/>
              <a:ahLst/>
              <a:cxnLst>
                <a:cxn ang="0">
                  <a:pos x="213" y="0"/>
                </a:cxn>
                <a:cxn ang="0">
                  <a:pos x="95" y="75"/>
                </a:cxn>
                <a:cxn ang="0">
                  <a:pos x="0" y="924"/>
                </a:cxn>
                <a:cxn ang="0">
                  <a:pos x="120" y="845"/>
                </a:cxn>
                <a:cxn ang="0">
                  <a:pos x="213" y="0"/>
                </a:cxn>
                <a:cxn ang="0">
                  <a:pos x="213" y="0"/>
                </a:cxn>
              </a:cxnLst>
              <a:rect l="0" t="0" r="r" b="b"/>
              <a:pathLst>
                <a:path w="214" h="925">
                  <a:moveTo>
                    <a:pt x="213" y="0"/>
                  </a:moveTo>
                  <a:lnTo>
                    <a:pt x="95" y="75"/>
                  </a:lnTo>
                  <a:lnTo>
                    <a:pt x="0" y="924"/>
                  </a:lnTo>
                  <a:lnTo>
                    <a:pt x="120" y="845"/>
                  </a:lnTo>
                  <a:lnTo>
                    <a:pt x="213" y="0"/>
                  </a:lnTo>
                  <a:lnTo>
                    <a:pt x="213" y="0"/>
                  </a:lnTo>
                </a:path>
              </a:pathLst>
            </a:custGeom>
            <a:solidFill>
              <a:srgbClr val="FFD80F"/>
            </a:solidFill>
            <a:ln w="9525" cap="rnd">
              <a:noFill/>
              <a:round/>
              <a:headEnd/>
              <a:tailEnd/>
            </a:ln>
            <a:effectLst/>
          </p:spPr>
          <p:txBody>
            <a:bodyPr/>
            <a:lstStyle/>
            <a:p>
              <a:pPr>
                <a:defRPr/>
              </a:pPr>
              <a:endParaRPr lang="en-US"/>
            </a:p>
          </p:txBody>
        </p:sp>
        <p:sp>
          <p:nvSpPr>
            <p:cNvPr id="87" name="Freeform 1111"/>
            <p:cNvSpPr>
              <a:spLocks/>
            </p:cNvSpPr>
            <p:nvPr/>
          </p:nvSpPr>
          <p:spPr bwMode="auto">
            <a:xfrm>
              <a:off x="2988" y="1504"/>
              <a:ext cx="216" cy="926"/>
            </a:xfrm>
            <a:custGeom>
              <a:avLst/>
              <a:gdLst/>
              <a:ahLst/>
              <a:cxnLst>
                <a:cxn ang="0">
                  <a:pos x="213" y="0"/>
                </a:cxn>
                <a:cxn ang="0">
                  <a:pos x="95" y="75"/>
                </a:cxn>
                <a:cxn ang="0">
                  <a:pos x="0" y="924"/>
                </a:cxn>
                <a:cxn ang="0">
                  <a:pos x="120" y="845"/>
                </a:cxn>
                <a:cxn ang="0">
                  <a:pos x="213" y="0"/>
                </a:cxn>
                <a:cxn ang="0">
                  <a:pos x="213" y="0"/>
                </a:cxn>
              </a:cxnLst>
              <a:rect l="0" t="0" r="r" b="b"/>
              <a:pathLst>
                <a:path w="214" h="925">
                  <a:moveTo>
                    <a:pt x="213" y="0"/>
                  </a:moveTo>
                  <a:lnTo>
                    <a:pt x="95" y="75"/>
                  </a:lnTo>
                  <a:lnTo>
                    <a:pt x="0" y="924"/>
                  </a:lnTo>
                  <a:lnTo>
                    <a:pt x="120" y="845"/>
                  </a:lnTo>
                  <a:lnTo>
                    <a:pt x="213" y="0"/>
                  </a:lnTo>
                  <a:lnTo>
                    <a:pt x="213"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88" name="Freeform 1112"/>
            <p:cNvSpPr>
              <a:spLocks/>
            </p:cNvSpPr>
            <p:nvPr/>
          </p:nvSpPr>
          <p:spPr bwMode="auto">
            <a:xfrm>
              <a:off x="1900" y="2307"/>
              <a:ext cx="931" cy="340"/>
            </a:xfrm>
            <a:custGeom>
              <a:avLst/>
              <a:gdLst/>
              <a:ahLst/>
              <a:cxnLst>
                <a:cxn ang="0">
                  <a:pos x="930" y="263"/>
                </a:cxn>
                <a:cxn ang="0">
                  <a:pos x="812" y="339"/>
                </a:cxn>
                <a:cxn ang="0">
                  <a:pos x="0" y="78"/>
                </a:cxn>
                <a:cxn ang="0">
                  <a:pos x="119" y="0"/>
                </a:cxn>
                <a:cxn ang="0">
                  <a:pos x="930" y="263"/>
                </a:cxn>
                <a:cxn ang="0">
                  <a:pos x="930" y="263"/>
                </a:cxn>
              </a:cxnLst>
              <a:rect l="0" t="0" r="r" b="b"/>
              <a:pathLst>
                <a:path w="931" h="340">
                  <a:moveTo>
                    <a:pt x="930" y="263"/>
                  </a:moveTo>
                  <a:lnTo>
                    <a:pt x="812" y="339"/>
                  </a:lnTo>
                  <a:lnTo>
                    <a:pt x="0" y="78"/>
                  </a:lnTo>
                  <a:lnTo>
                    <a:pt x="119" y="0"/>
                  </a:lnTo>
                  <a:lnTo>
                    <a:pt x="930" y="263"/>
                  </a:lnTo>
                  <a:lnTo>
                    <a:pt x="930" y="263"/>
                  </a:lnTo>
                </a:path>
              </a:pathLst>
            </a:custGeom>
            <a:solidFill>
              <a:srgbClr val="FFD80F"/>
            </a:solidFill>
            <a:ln w="9525" cap="rnd">
              <a:noFill/>
              <a:round/>
              <a:headEnd/>
              <a:tailEnd/>
            </a:ln>
            <a:effectLst/>
          </p:spPr>
          <p:txBody>
            <a:bodyPr/>
            <a:lstStyle/>
            <a:p>
              <a:pPr>
                <a:defRPr/>
              </a:pPr>
              <a:endParaRPr lang="en-US"/>
            </a:p>
          </p:txBody>
        </p:sp>
        <p:sp>
          <p:nvSpPr>
            <p:cNvPr id="89" name="Freeform 1113"/>
            <p:cNvSpPr>
              <a:spLocks/>
            </p:cNvSpPr>
            <p:nvPr/>
          </p:nvSpPr>
          <p:spPr bwMode="auto">
            <a:xfrm>
              <a:off x="1900" y="2307"/>
              <a:ext cx="931" cy="340"/>
            </a:xfrm>
            <a:custGeom>
              <a:avLst/>
              <a:gdLst/>
              <a:ahLst/>
              <a:cxnLst>
                <a:cxn ang="0">
                  <a:pos x="930" y="263"/>
                </a:cxn>
                <a:cxn ang="0">
                  <a:pos x="812" y="339"/>
                </a:cxn>
                <a:cxn ang="0">
                  <a:pos x="0" y="78"/>
                </a:cxn>
                <a:cxn ang="0">
                  <a:pos x="119" y="0"/>
                </a:cxn>
                <a:cxn ang="0">
                  <a:pos x="930" y="263"/>
                </a:cxn>
                <a:cxn ang="0">
                  <a:pos x="930" y="263"/>
                </a:cxn>
              </a:cxnLst>
              <a:rect l="0" t="0" r="r" b="b"/>
              <a:pathLst>
                <a:path w="931" h="340">
                  <a:moveTo>
                    <a:pt x="930" y="263"/>
                  </a:moveTo>
                  <a:lnTo>
                    <a:pt x="812" y="339"/>
                  </a:lnTo>
                  <a:lnTo>
                    <a:pt x="0" y="78"/>
                  </a:lnTo>
                  <a:lnTo>
                    <a:pt x="119" y="0"/>
                  </a:lnTo>
                  <a:lnTo>
                    <a:pt x="930" y="263"/>
                  </a:lnTo>
                  <a:lnTo>
                    <a:pt x="930" y="263"/>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90" name="Freeform 1114"/>
            <p:cNvSpPr>
              <a:spLocks/>
            </p:cNvSpPr>
            <p:nvPr/>
          </p:nvSpPr>
          <p:spPr bwMode="auto">
            <a:xfrm>
              <a:off x="2257" y="2015"/>
              <a:ext cx="212" cy="925"/>
            </a:xfrm>
            <a:custGeom>
              <a:avLst/>
              <a:gdLst/>
              <a:ahLst/>
              <a:cxnLst>
                <a:cxn ang="0">
                  <a:pos x="212" y="0"/>
                </a:cxn>
                <a:cxn ang="0">
                  <a:pos x="94" y="77"/>
                </a:cxn>
                <a:cxn ang="0">
                  <a:pos x="0" y="924"/>
                </a:cxn>
                <a:cxn ang="0">
                  <a:pos x="119" y="845"/>
                </a:cxn>
                <a:cxn ang="0">
                  <a:pos x="212" y="0"/>
                </a:cxn>
                <a:cxn ang="0">
                  <a:pos x="212" y="0"/>
                </a:cxn>
              </a:cxnLst>
              <a:rect l="0" t="0" r="r" b="b"/>
              <a:pathLst>
                <a:path w="213" h="925">
                  <a:moveTo>
                    <a:pt x="212" y="0"/>
                  </a:moveTo>
                  <a:lnTo>
                    <a:pt x="94" y="77"/>
                  </a:lnTo>
                  <a:lnTo>
                    <a:pt x="0" y="924"/>
                  </a:lnTo>
                  <a:lnTo>
                    <a:pt x="119" y="845"/>
                  </a:lnTo>
                  <a:lnTo>
                    <a:pt x="212" y="0"/>
                  </a:lnTo>
                  <a:lnTo>
                    <a:pt x="212" y="0"/>
                  </a:lnTo>
                </a:path>
              </a:pathLst>
            </a:custGeom>
            <a:solidFill>
              <a:srgbClr val="FFD80F"/>
            </a:solidFill>
            <a:ln w="9525" cap="rnd">
              <a:noFill/>
              <a:round/>
              <a:headEnd/>
              <a:tailEnd/>
            </a:ln>
            <a:effectLst/>
          </p:spPr>
          <p:txBody>
            <a:bodyPr/>
            <a:lstStyle/>
            <a:p>
              <a:pPr>
                <a:defRPr/>
              </a:pPr>
              <a:endParaRPr lang="en-US"/>
            </a:p>
          </p:txBody>
        </p:sp>
        <p:sp>
          <p:nvSpPr>
            <p:cNvPr id="91" name="Freeform 1115"/>
            <p:cNvSpPr>
              <a:spLocks/>
            </p:cNvSpPr>
            <p:nvPr/>
          </p:nvSpPr>
          <p:spPr bwMode="auto">
            <a:xfrm>
              <a:off x="2257" y="2015"/>
              <a:ext cx="212" cy="925"/>
            </a:xfrm>
            <a:custGeom>
              <a:avLst/>
              <a:gdLst/>
              <a:ahLst/>
              <a:cxnLst>
                <a:cxn ang="0">
                  <a:pos x="212" y="0"/>
                </a:cxn>
                <a:cxn ang="0">
                  <a:pos x="94" y="77"/>
                </a:cxn>
                <a:cxn ang="0">
                  <a:pos x="0" y="924"/>
                </a:cxn>
                <a:cxn ang="0">
                  <a:pos x="119" y="845"/>
                </a:cxn>
                <a:cxn ang="0">
                  <a:pos x="212" y="0"/>
                </a:cxn>
                <a:cxn ang="0">
                  <a:pos x="212" y="0"/>
                </a:cxn>
              </a:cxnLst>
              <a:rect l="0" t="0" r="r" b="b"/>
              <a:pathLst>
                <a:path w="213" h="925">
                  <a:moveTo>
                    <a:pt x="212" y="0"/>
                  </a:moveTo>
                  <a:lnTo>
                    <a:pt x="94" y="77"/>
                  </a:lnTo>
                  <a:lnTo>
                    <a:pt x="0" y="924"/>
                  </a:lnTo>
                  <a:lnTo>
                    <a:pt x="119" y="845"/>
                  </a:lnTo>
                  <a:lnTo>
                    <a:pt x="212" y="0"/>
                  </a:lnTo>
                  <a:lnTo>
                    <a:pt x="212"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92" name="Freeform 1116"/>
            <p:cNvSpPr>
              <a:spLocks/>
            </p:cNvSpPr>
            <p:nvPr/>
          </p:nvSpPr>
          <p:spPr bwMode="auto">
            <a:xfrm>
              <a:off x="1704" y="2421"/>
              <a:ext cx="457" cy="617"/>
            </a:xfrm>
            <a:custGeom>
              <a:avLst/>
              <a:gdLst/>
              <a:ahLst/>
              <a:cxnLst>
                <a:cxn ang="0">
                  <a:pos x="180" y="338"/>
                </a:cxn>
                <a:cxn ang="0">
                  <a:pos x="0" y="62"/>
                </a:cxn>
                <a:cxn ang="0">
                  <a:pos x="99" y="0"/>
                </a:cxn>
                <a:cxn ang="0">
                  <a:pos x="277" y="275"/>
                </a:cxn>
                <a:cxn ang="0">
                  <a:pos x="455" y="551"/>
                </a:cxn>
                <a:cxn ang="0">
                  <a:pos x="355" y="616"/>
                </a:cxn>
                <a:cxn ang="0">
                  <a:pos x="180" y="338"/>
                </a:cxn>
                <a:cxn ang="0">
                  <a:pos x="180" y="338"/>
                </a:cxn>
              </a:cxnLst>
              <a:rect l="0" t="0" r="r" b="b"/>
              <a:pathLst>
                <a:path w="456" h="617">
                  <a:moveTo>
                    <a:pt x="180" y="338"/>
                  </a:moveTo>
                  <a:lnTo>
                    <a:pt x="0" y="62"/>
                  </a:lnTo>
                  <a:lnTo>
                    <a:pt x="99" y="0"/>
                  </a:lnTo>
                  <a:lnTo>
                    <a:pt x="277" y="275"/>
                  </a:lnTo>
                  <a:lnTo>
                    <a:pt x="455" y="551"/>
                  </a:lnTo>
                  <a:lnTo>
                    <a:pt x="355" y="616"/>
                  </a:lnTo>
                  <a:lnTo>
                    <a:pt x="180" y="338"/>
                  </a:lnTo>
                  <a:lnTo>
                    <a:pt x="180" y="338"/>
                  </a:lnTo>
                </a:path>
              </a:pathLst>
            </a:custGeom>
            <a:solidFill>
              <a:srgbClr val="FFD80F"/>
            </a:solidFill>
            <a:ln w="9525" cap="rnd">
              <a:noFill/>
              <a:round/>
              <a:headEnd/>
              <a:tailEnd/>
            </a:ln>
            <a:effectLst/>
          </p:spPr>
          <p:txBody>
            <a:bodyPr/>
            <a:lstStyle/>
            <a:p>
              <a:pPr>
                <a:defRPr/>
              </a:pPr>
              <a:endParaRPr lang="en-US"/>
            </a:p>
          </p:txBody>
        </p:sp>
        <p:sp>
          <p:nvSpPr>
            <p:cNvPr id="93" name="Freeform 1117"/>
            <p:cNvSpPr>
              <a:spLocks/>
            </p:cNvSpPr>
            <p:nvPr/>
          </p:nvSpPr>
          <p:spPr bwMode="auto">
            <a:xfrm>
              <a:off x="1704" y="2421"/>
              <a:ext cx="457" cy="617"/>
            </a:xfrm>
            <a:custGeom>
              <a:avLst/>
              <a:gdLst/>
              <a:ahLst/>
              <a:cxnLst>
                <a:cxn ang="0">
                  <a:pos x="180" y="338"/>
                </a:cxn>
                <a:cxn ang="0">
                  <a:pos x="0" y="62"/>
                </a:cxn>
                <a:cxn ang="0">
                  <a:pos x="99" y="0"/>
                </a:cxn>
                <a:cxn ang="0">
                  <a:pos x="277" y="275"/>
                </a:cxn>
                <a:cxn ang="0">
                  <a:pos x="455" y="551"/>
                </a:cxn>
                <a:cxn ang="0">
                  <a:pos x="355" y="616"/>
                </a:cxn>
                <a:cxn ang="0">
                  <a:pos x="180" y="338"/>
                </a:cxn>
                <a:cxn ang="0">
                  <a:pos x="180" y="338"/>
                </a:cxn>
              </a:cxnLst>
              <a:rect l="0" t="0" r="r" b="b"/>
              <a:pathLst>
                <a:path w="456" h="617">
                  <a:moveTo>
                    <a:pt x="180" y="338"/>
                  </a:moveTo>
                  <a:lnTo>
                    <a:pt x="0" y="62"/>
                  </a:lnTo>
                  <a:lnTo>
                    <a:pt x="99" y="0"/>
                  </a:lnTo>
                  <a:lnTo>
                    <a:pt x="277" y="275"/>
                  </a:lnTo>
                  <a:lnTo>
                    <a:pt x="455" y="551"/>
                  </a:lnTo>
                  <a:lnTo>
                    <a:pt x="355" y="616"/>
                  </a:lnTo>
                  <a:lnTo>
                    <a:pt x="180" y="338"/>
                  </a:lnTo>
                  <a:lnTo>
                    <a:pt x="180" y="338"/>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94" name="Freeform 1118"/>
            <p:cNvSpPr>
              <a:spLocks/>
            </p:cNvSpPr>
            <p:nvPr/>
          </p:nvSpPr>
          <p:spPr bwMode="auto">
            <a:xfrm>
              <a:off x="3100" y="1493"/>
              <a:ext cx="193" cy="142"/>
            </a:xfrm>
            <a:custGeom>
              <a:avLst/>
              <a:gdLst/>
              <a:ahLst/>
              <a:cxnLst>
                <a:cxn ang="0">
                  <a:pos x="189" y="140"/>
                </a:cxn>
                <a:cxn ang="0">
                  <a:pos x="172" y="137"/>
                </a:cxn>
                <a:cxn ang="0">
                  <a:pos x="151" y="135"/>
                </a:cxn>
                <a:cxn ang="0">
                  <a:pos x="129" y="131"/>
                </a:cxn>
                <a:cxn ang="0">
                  <a:pos x="110" y="124"/>
                </a:cxn>
                <a:cxn ang="0">
                  <a:pos x="90" y="120"/>
                </a:cxn>
                <a:cxn ang="0">
                  <a:pos x="71" y="114"/>
                </a:cxn>
                <a:cxn ang="0">
                  <a:pos x="53" y="108"/>
                </a:cxn>
                <a:cxn ang="0">
                  <a:pos x="39" y="101"/>
                </a:cxn>
                <a:cxn ang="0">
                  <a:pos x="28" y="94"/>
                </a:cxn>
                <a:cxn ang="0">
                  <a:pos x="23" y="87"/>
                </a:cxn>
                <a:cxn ang="0">
                  <a:pos x="23" y="87"/>
                </a:cxn>
                <a:cxn ang="0">
                  <a:pos x="18" y="80"/>
                </a:cxn>
                <a:cxn ang="0">
                  <a:pos x="12" y="71"/>
                </a:cxn>
                <a:cxn ang="0">
                  <a:pos x="7" y="63"/>
                </a:cxn>
                <a:cxn ang="0">
                  <a:pos x="5" y="55"/>
                </a:cxn>
                <a:cxn ang="0">
                  <a:pos x="2" y="46"/>
                </a:cxn>
                <a:cxn ang="0">
                  <a:pos x="0" y="36"/>
                </a:cxn>
                <a:cxn ang="0">
                  <a:pos x="0" y="27"/>
                </a:cxn>
                <a:cxn ang="0">
                  <a:pos x="0" y="17"/>
                </a:cxn>
                <a:cxn ang="0">
                  <a:pos x="2" y="8"/>
                </a:cxn>
                <a:cxn ang="0">
                  <a:pos x="5" y="0"/>
                </a:cxn>
                <a:cxn ang="0">
                  <a:pos x="189" y="140"/>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23" y="87"/>
                  </a:lnTo>
                  <a:lnTo>
                    <a:pt x="18" y="80"/>
                  </a:lnTo>
                  <a:lnTo>
                    <a:pt x="12" y="71"/>
                  </a:lnTo>
                  <a:lnTo>
                    <a:pt x="7" y="63"/>
                  </a:lnTo>
                  <a:lnTo>
                    <a:pt x="5" y="55"/>
                  </a:lnTo>
                  <a:lnTo>
                    <a:pt x="2" y="46"/>
                  </a:lnTo>
                  <a:lnTo>
                    <a:pt x="0" y="36"/>
                  </a:lnTo>
                  <a:lnTo>
                    <a:pt x="0" y="27"/>
                  </a:lnTo>
                  <a:lnTo>
                    <a:pt x="0" y="17"/>
                  </a:lnTo>
                  <a:lnTo>
                    <a:pt x="2" y="8"/>
                  </a:lnTo>
                  <a:lnTo>
                    <a:pt x="5" y="0"/>
                  </a:lnTo>
                  <a:lnTo>
                    <a:pt x="189" y="140"/>
                  </a:lnTo>
                </a:path>
              </a:pathLst>
            </a:custGeom>
            <a:solidFill>
              <a:srgbClr val="7C6000"/>
            </a:solidFill>
            <a:ln w="9525" cap="rnd">
              <a:noFill/>
              <a:round/>
              <a:headEnd/>
              <a:tailEnd/>
            </a:ln>
            <a:effectLst/>
          </p:spPr>
          <p:txBody>
            <a:bodyPr/>
            <a:lstStyle/>
            <a:p>
              <a:pPr>
                <a:defRPr/>
              </a:pPr>
              <a:endParaRPr lang="en-US"/>
            </a:p>
          </p:txBody>
        </p:sp>
        <p:sp>
          <p:nvSpPr>
            <p:cNvPr id="95" name="Freeform 1119"/>
            <p:cNvSpPr>
              <a:spLocks/>
            </p:cNvSpPr>
            <p:nvPr/>
          </p:nvSpPr>
          <p:spPr bwMode="auto">
            <a:xfrm>
              <a:off x="3100" y="1493"/>
              <a:ext cx="193" cy="142"/>
            </a:xfrm>
            <a:custGeom>
              <a:avLst/>
              <a:gdLst/>
              <a:ahLst/>
              <a:cxnLst>
                <a:cxn ang="0">
                  <a:pos x="189" y="140"/>
                </a:cxn>
                <a:cxn ang="0">
                  <a:pos x="172" y="137"/>
                </a:cxn>
                <a:cxn ang="0">
                  <a:pos x="151" y="135"/>
                </a:cxn>
                <a:cxn ang="0">
                  <a:pos x="129" y="131"/>
                </a:cxn>
                <a:cxn ang="0">
                  <a:pos x="110" y="124"/>
                </a:cxn>
                <a:cxn ang="0">
                  <a:pos x="90" y="120"/>
                </a:cxn>
                <a:cxn ang="0">
                  <a:pos x="71" y="114"/>
                </a:cxn>
                <a:cxn ang="0">
                  <a:pos x="53" y="108"/>
                </a:cxn>
                <a:cxn ang="0">
                  <a:pos x="39" y="101"/>
                </a:cxn>
                <a:cxn ang="0">
                  <a:pos x="28" y="94"/>
                </a:cxn>
                <a:cxn ang="0">
                  <a:pos x="23" y="87"/>
                </a:cxn>
                <a:cxn ang="0">
                  <a:pos x="23" y="87"/>
                </a:cxn>
                <a:cxn ang="0">
                  <a:pos x="18" y="80"/>
                </a:cxn>
                <a:cxn ang="0">
                  <a:pos x="12" y="71"/>
                </a:cxn>
                <a:cxn ang="0">
                  <a:pos x="7" y="63"/>
                </a:cxn>
                <a:cxn ang="0">
                  <a:pos x="5" y="55"/>
                </a:cxn>
                <a:cxn ang="0">
                  <a:pos x="2" y="46"/>
                </a:cxn>
                <a:cxn ang="0">
                  <a:pos x="0" y="36"/>
                </a:cxn>
                <a:cxn ang="0">
                  <a:pos x="0" y="27"/>
                </a:cxn>
                <a:cxn ang="0">
                  <a:pos x="0" y="17"/>
                </a:cxn>
                <a:cxn ang="0">
                  <a:pos x="2" y="8"/>
                </a:cxn>
                <a:cxn ang="0">
                  <a:pos x="5" y="0"/>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23" y="87"/>
                  </a:lnTo>
                  <a:lnTo>
                    <a:pt x="18" y="80"/>
                  </a:lnTo>
                  <a:lnTo>
                    <a:pt x="12" y="71"/>
                  </a:lnTo>
                  <a:lnTo>
                    <a:pt x="7" y="63"/>
                  </a:lnTo>
                  <a:lnTo>
                    <a:pt x="5" y="55"/>
                  </a:lnTo>
                  <a:lnTo>
                    <a:pt x="2" y="46"/>
                  </a:lnTo>
                  <a:lnTo>
                    <a:pt x="0" y="36"/>
                  </a:lnTo>
                  <a:lnTo>
                    <a:pt x="0" y="27"/>
                  </a:lnTo>
                  <a:lnTo>
                    <a:pt x="0" y="17"/>
                  </a:lnTo>
                  <a:lnTo>
                    <a:pt x="2" y="8"/>
                  </a:lnTo>
                  <a:lnTo>
                    <a:pt x="5"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96" name="Freeform 1120"/>
            <p:cNvSpPr>
              <a:spLocks/>
            </p:cNvSpPr>
            <p:nvPr/>
          </p:nvSpPr>
          <p:spPr bwMode="auto">
            <a:xfrm>
              <a:off x="3207" y="1580"/>
              <a:ext cx="167" cy="130"/>
            </a:xfrm>
            <a:custGeom>
              <a:avLst/>
              <a:gdLst/>
              <a:ahLst/>
              <a:cxnLst>
                <a:cxn ang="0">
                  <a:pos x="166" y="129"/>
                </a:cxn>
                <a:cxn ang="0">
                  <a:pos x="153" y="124"/>
                </a:cxn>
                <a:cxn ang="0">
                  <a:pos x="138" y="121"/>
                </a:cxn>
                <a:cxn ang="0">
                  <a:pos x="124" y="116"/>
                </a:cxn>
                <a:cxn ang="0">
                  <a:pos x="111" y="112"/>
                </a:cxn>
                <a:cxn ang="0">
                  <a:pos x="96" y="105"/>
                </a:cxn>
                <a:cxn ang="0">
                  <a:pos x="82" y="99"/>
                </a:cxn>
                <a:cxn ang="0">
                  <a:pos x="67" y="93"/>
                </a:cxn>
                <a:cxn ang="0">
                  <a:pos x="54" y="87"/>
                </a:cxn>
                <a:cxn ang="0">
                  <a:pos x="41" y="76"/>
                </a:cxn>
                <a:cxn ang="0">
                  <a:pos x="29" y="66"/>
                </a:cxn>
                <a:cxn ang="0">
                  <a:pos x="29" y="66"/>
                </a:cxn>
                <a:cxn ang="0">
                  <a:pos x="18" y="55"/>
                </a:cxn>
                <a:cxn ang="0">
                  <a:pos x="9" y="47"/>
                </a:cxn>
                <a:cxn ang="0">
                  <a:pos x="4" y="38"/>
                </a:cxn>
                <a:cxn ang="0">
                  <a:pos x="2" y="29"/>
                </a:cxn>
                <a:cxn ang="0">
                  <a:pos x="0" y="23"/>
                </a:cxn>
                <a:cxn ang="0">
                  <a:pos x="0" y="17"/>
                </a:cxn>
                <a:cxn ang="0">
                  <a:pos x="0" y="13"/>
                </a:cxn>
                <a:cxn ang="0">
                  <a:pos x="2" y="8"/>
                </a:cxn>
                <a:cxn ang="0">
                  <a:pos x="2" y="4"/>
                </a:cxn>
                <a:cxn ang="0">
                  <a:pos x="4" y="0"/>
                </a:cxn>
                <a:cxn ang="0">
                  <a:pos x="4" y="0"/>
                </a:cxn>
                <a:cxn ang="0">
                  <a:pos x="4" y="0"/>
                </a:cxn>
                <a:cxn ang="0">
                  <a:pos x="9" y="0"/>
                </a:cxn>
                <a:cxn ang="0">
                  <a:pos x="16" y="2"/>
                </a:cxn>
                <a:cxn ang="0">
                  <a:pos x="27" y="4"/>
                </a:cxn>
                <a:cxn ang="0">
                  <a:pos x="37" y="8"/>
                </a:cxn>
                <a:cxn ang="0">
                  <a:pos x="50" y="11"/>
                </a:cxn>
                <a:cxn ang="0">
                  <a:pos x="60" y="15"/>
                </a:cxn>
                <a:cxn ang="0">
                  <a:pos x="71" y="17"/>
                </a:cxn>
                <a:cxn ang="0">
                  <a:pos x="82" y="22"/>
                </a:cxn>
                <a:cxn ang="0">
                  <a:pos x="87" y="25"/>
                </a:cxn>
                <a:cxn ang="0">
                  <a:pos x="166" y="129"/>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29" y="66"/>
                  </a:lnTo>
                  <a:lnTo>
                    <a:pt x="18" y="55"/>
                  </a:lnTo>
                  <a:lnTo>
                    <a:pt x="9" y="47"/>
                  </a:lnTo>
                  <a:lnTo>
                    <a:pt x="4" y="38"/>
                  </a:lnTo>
                  <a:lnTo>
                    <a:pt x="2" y="29"/>
                  </a:lnTo>
                  <a:lnTo>
                    <a:pt x="0" y="23"/>
                  </a:lnTo>
                  <a:lnTo>
                    <a:pt x="0" y="17"/>
                  </a:lnTo>
                  <a:lnTo>
                    <a:pt x="0" y="13"/>
                  </a:lnTo>
                  <a:lnTo>
                    <a:pt x="2" y="8"/>
                  </a:lnTo>
                  <a:lnTo>
                    <a:pt x="2" y="4"/>
                  </a:lnTo>
                  <a:lnTo>
                    <a:pt x="4" y="0"/>
                  </a:lnTo>
                  <a:lnTo>
                    <a:pt x="4" y="0"/>
                  </a:lnTo>
                  <a:lnTo>
                    <a:pt x="4" y="0"/>
                  </a:lnTo>
                  <a:lnTo>
                    <a:pt x="9" y="0"/>
                  </a:lnTo>
                  <a:lnTo>
                    <a:pt x="16" y="2"/>
                  </a:lnTo>
                  <a:lnTo>
                    <a:pt x="27" y="4"/>
                  </a:lnTo>
                  <a:lnTo>
                    <a:pt x="37" y="8"/>
                  </a:lnTo>
                  <a:lnTo>
                    <a:pt x="50" y="11"/>
                  </a:lnTo>
                  <a:lnTo>
                    <a:pt x="60" y="15"/>
                  </a:lnTo>
                  <a:lnTo>
                    <a:pt x="71" y="17"/>
                  </a:lnTo>
                  <a:lnTo>
                    <a:pt x="82" y="22"/>
                  </a:lnTo>
                  <a:lnTo>
                    <a:pt x="87" y="25"/>
                  </a:lnTo>
                  <a:lnTo>
                    <a:pt x="166" y="129"/>
                  </a:lnTo>
                </a:path>
              </a:pathLst>
            </a:custGeom>
            <a:solidFill>
              <a:srgbClr val="7C6000"/>
            </a:solidFill>
            <a:ln w="9525" cap="rnd">
              <a:noFill/>
              <a:round/>
              <a:headEnd/>
              <a:tailEnd/>
            </a:ln>
            <a:effectLst/>
          </p:spPr>
          <p:txBody>
            <a:bodyPr/>
            <a:lstStyle/>
            <a:p>
              <a:pPr>
                <a:defRPr/>
              </a:pPr>
              <a:endParaRPr lang="en-US"/>
            </a:p>
          </p:txBody>
        </p:sp>
        <p:sp>
          <p:nvSpPr>
            <p:cNvPr id="97" name="Freeform 1121"/>
            <p:cNvSpPr>
              <a:spLocks/>
            </p:cNvSpPr>
            <p:nvPr/>
          </p:nvSpPr>
          <p:spPr bwMode="auto">
            <a:xfrm>
              <a:off x="3207" y="1580"/>
              <a:ext cx="167" cy="130"/>
            </a:xfrm>
            <a:custGeom>
              <a:avLst/>
              <a:gdLst/>
              <a:ahLst/>
              <a:cxnLst>
                <a:cxn ang="0">
                  <a:pos x="166" y="129"/>
                </a:cxn>
                <a:cxn ang="0">
                  <a:pos x="153" y="124"/>
                </a:cxn>
                <a:cxn ang="0">
                  <a:pos x="138" y="121"/>
                </a:cxn>
                <a:cxn ang="0">
                  <a:pos x="124" y="116"/>
                </a:cxn>
                <a:cxn ang="0">
                  <a:pos x="111" y="112"/>
                </a:cxn>
                <a:cxn ang="0">
                  <a:pos x="96" y="105"/>
                </a:cxn>
                <a:cxn ang="0">
                  <a:pos x="82" y="99"/>
                </a:cxn>
                <a:cxn ang="0">
                  <a:pos x="67" y="93"/>
                </a:cxn>
                <a:cxn ang="0">
                  <a:pos x="54" y="87"/>
                </a:cxn>
                <a:cxn ang="0">
                  <a:pos x="41" y="76"/>
                </a:cxn>
                <a:cxn ang="0">
                  <a:pos x="29" y="66"/>
                </a:cxn>
                <a:cxn ang="0">
                  <a:pos x="29" y="66"/>
                </a:cxn>
                <a:cxn ang="0">
                  <a:pos x="18" y="55"/>
                </a:cxn>
                <a:cxn ang="0">
                  <a:pos x="9" y="47"/>
                </a:cxn>
                <a:cxn ang="0">
                  <a:pos x="4" y="38"/>
                </a:cxn>
                <a:cxn ang="0">
                  <a:pos x="2" y="29"/>
                </a:cxn>
                <a:cxn ang="0">
                  <a:pos x="0" y="23"/>
                </a:cxn>
                <a:cxn ang="0">
                  <a:pos x="0" y="17"/>
                </a:cxn>
                <a:cxn ang="0">
                  <a:pos x="0" y="13"/>
                </a:cxn>
                <a:cxn ang="0">
                  <a:pos x="2" y="8"/>
                </a:cxn>
                <a:cxn ang="0">
                  <a:pos x="2" y="4"/>
                </a:cxn>
                <a:cxn ang="0">
                  <a:pos x="4" y="0"/>
                </a:cxn>
                <a:cxn ang="0">
                  <a:pos x="4" y="0"/>
                </a:cxn>
                <a:cxn ang="0">
                  <a:pos x="4" y="0"/>
                </a:cxn>
                <a:cxn ang="0">
                  <a:pos x="9" y="0"/>
                </a:cxn>
                <a:cxn ang="0">
                  <a:pos x="16" y="2"/>
                </a:cxn>
                <a:cxn ang="0">
                  <a:pos x="27" y="4"/>
                </a:cxn>
                <a:cxn ang="0">
                  <a:pos x="37" y="8"/>
                </a:cxn>
                <a:cxn ang="0">
                  <a:pos x="50" y="11"/>
                </a:cxn>
                <a:cxn ang="0">
                  <a:pos x="60" y="15"/>
                </a:cxn>
                <a:cxn ang="0">
                  <a:pos x="71" y="17"/>
                </a:cxn>
                <a:cxn ang="0">
                  <a:pos x="82" y="22"/>
                </a:cxn>
                <a:cxn ang="0">
                  <a:pos x="87" y="25"/>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29" y="66"/>
                  </a:lnTo>
                  <a:lnTo>
                    <a:pt x="18" y="55"/>
                  </a:lnTo>
                  <a:lnTo>
                    <a:pt x="9" y="47"/>
                  </a:lnTo>
                  <a:lnTo>
                    <a:pt x="4" y="38"/>
                  </a:lnTo>
                  <a:lnTo>
                    <a:pt x="2" y="29"/>
                  </a:lnTo>
                  <a:lnTo>
                    <a:pt x="0" y="23"/>
                  </a:lnTo>
                  <a:lnTo>
                    <a:pt x="0" y="17"/>
                  </a:lnTo>
                  <a:lnTo>
                    <a:pt x="0" y="13"/>
                  </a:lnTo>
                  <a:lnTo>
                    <a:pt x="2" y="8"/>
                  </a:lnTo>
                  <a:lnTo>
                    <a:pt x="2" y="4"/>
                  </a:lnTo>
                  <a:lnTo>
                    <a:pt x="4" y="0"/>
                  </a:lnTo>
                  <a:lnTo>
                    <a:pt x="4" y="0"/>
                  </a:lnTo>
                  <a:lnTo>
                    <a:pt x="4" y="0"/>
                  </a:lnTo>
                  <a:lnTo>
                    <a:pt x="9" y="0"/>
                  </a:lnTo>
                  <a:lnTo>
                    <a:pt x="16" y="2"/>
                  </a:lnTo>
                  <a:lnTo>
                    <a:pt x="27" y="4"/>
                  </a:lnTo>
                  <a:lnTo>
                    <a:pt x="37" y="8"/>
                  </a:lnTo>
                  <a:lnTo>
                    <a:pt x="50" y="11"/>
                  </a:lnTo>
                  <a:lnTo>
                    <a:pt x="60" y="15"/>
                  </a:lnTo>
                  <a:lnTo>
                    <a:pt x="71" y="17"/>
                  </a:lnTo>
                  <a:lnTo>
                    <a:pt x="82" y="22"/>
                  </a:lnTo>
                  <a:lnTo>
                    <a:pt x="87" y="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98" name="Freeform 1122"/>
            <p:cNvSpPr>
              <a:spLocks/>
            </p:cNvSpPr>
            <p:nvPr/>
          </p:nvSpPr>
          <p:spPr bwMode="auto">
            <a:xfrm>
              <a:off x="3286" y="1678"/>
              <a:ext cx="129" cy="95"/>
            </a:xfrm>
            <a:custGeom>
              <a:avLst/>
              <a:gdLst/>
              <a:ahLst/>
              <a:cxnLst>
                <a:cxn ang="0">
                  <a:pos x="130" y="94"/>
                </a:cxn>
                <a:cxn ang="0">
                  <a:pos x="115" y="87"/>
                </a:cxn>
                <a:cxn ang="0">
                  <a:pos x="99" y="80"/>
                </a:cxn>
                <a:cxn ang="0">
                  <a:pos x="83" y="76"/>
                </a:cxn>
                <a:cxn ang="0">
                  <a:pos x="69" y="70"/>
                </a:cxn>
                <a:cxn ang="0">
                  <a:pos x="56" y="64"/>
                </a:cxn>
                <a:cxn ang="0">
                  <a:pos x="44" y="57"/>
                </a:cxn>
                <a:cxn ang="0">
                  <a:pos x="30" y="47"/>
                </a:cxn>
                <a:cxn ang="0">
                  <a:pos x="18" y="36"/>
                </a:cxn>
                <a:cxn ang="0">
                  <a:pos x="7" y="24"/>
                </a:cxn>
                <a:cxn ang="0">
                  <a:pos x="0" y="11"/>
                </a:cxn>
                <a:cxn ang="0">
                  <a:pos x="0" y="11"/>
                </a:cxn>
                <a:cxn ang="0">
                  <a:pos x="2" y="11"/>
                </a:cxn>
                <a:cxn ang="0">
                  <a:pos x="3" y="8"/>
                </a:cxn>
                <a:cxn ang="0">
                  <a:pos x="7" y="6"/>
                </a:cxn>
                <a:cxn ang="0">
                  <a:pos x="14" y="4"/>
                </a:cxn>
                <a:cxn ang="0">
                  <a:pos x="23" y="2"/>
                </a:cxn>
                <a:cxn ang="0">
                  <a:pos x="30" y="2"/>
                </a:cxn>
                <a:cxn ang="0">
                  <a:pos x="41" y="0"/>
                </a:cxn>
                <a:cxn ang="0">
                  <a:pos x="53" y="0"/>
                </a:cxn>
                <a:cxn ang="0">
                  <a:pos x="65" y="2"/>
                </a:cxn>
                <a:cxn ang="0">
                  <a:pos x="78" y="6"/>
                </a:cxn>
                <a:cxn ang="0">
                  <a:pos x="130" y="94"/>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0" y="11"/>
                  </a:lnTo>
                  <a:lnTo>
                    <a:pt x="2" y="11"/>
                  </a:lnTo>
                  <a:lnTo>
                    <a:pt x="3" y="8"/>
                  </a:lnTo>
                  <a:lnTo>
                    <a:pt x="7" y="6"/>
                  </a:lnTo>
                  <a:lnTo>
                    <a:pt x="14" y="4"/>
                  </a:lnTo>
                  <a:lnTo>
                    <a:pt x="23" y="2"/>
                  </a:lnTo>
                  <a:lnTo>
                    <a:pt x="30" y="2"/>
                  </a:lnTo>
                  <a:lnTo>
                    <a:pt x="41" y="0"/>
                  </a:lnTo>
                  <a:lnTo>
                    <a:pt x="53" y="0"/>
                  </a:lnTo>
                  <a:lnTo>
                    <a:pt x="65" y="2"/>
                  </a:lnTo>
                  <a:lnTo>
                    <a:pt x="78" y="6"/>
                  </a:lnTo>
                  <a:lnTo>
                    <a:pt x="130" y="94"/>
                  </a:lnTo>
                </a:path>
              </a:pathLst>
            </a:custGeom>
            <a:solidFill>
              <a:srgbClr val="7C6000"/>
            </a:solidFill>
            <a:ln w="9525" cap="rnd">
              <a:noFill/>
              <a:round/>
              <a:headEnd/>
              <a:tailEnd/>
            </a:ln>
            <a:effectLst/>
          </p:spPr>
          <p:txBody>
            <a:bodyPr/>
            <a:lstStyle/>
            <a:p>
              <a:pPr>
                <a:defRPr/>
              </a:pPr>
              <a:endParaRPr lang="en-US"/>
            </a:p>
          </p:txBody>
        </p:sp>
        <p:sp>
          <p:nvSpPr>
            <p:cNvPr id="99" name="Freeform 1123"/>
            <p:cNvSpPr>
              <a:spLocks/>
            </p:cNvSpPr>
            <p:nvPr/>
          </p:nvSpPr>
          <p:spPr bwMode="auto">
            <a:xfrm>
              <a:off x="3286" y="1678"/>
              <a:ext cx="129" cy="95"/>
            </a:xfrm>
            <a:custGeom>
              <a:avLst/>
              <a:gdLst/>
              <a:ahLst/>
              <a:cxnLst>
                <a:cxn ang="0">
                  <a:pos x="130" y="94"/>
                </a:cxn>
                <a:cxn ang="0">
                  <a:pos x="115" y="87"/>
                </a:cxn>
                <a:cxn ang="0">
                  <a:pos x="99" y="80"/>
                </a:cxn>
                <a:cxn ang="0">
                  <a:pos x="83" y="76"/>
                </a:cxn>
                <a:cxn ang="0">
                  <a:pos x="69" y="70"/>
                </a:cxn>
                <a:cxn ang="0">
                  <a:pos x="56" y="64"/>
                </a:cxn>
                <a:cxn ang="0">
                  <a:pos x="44" y="57"/>
                </a:cxn>
                <a:cxn ang="0">
                  <a:pos x="30" y="47"/>
                </a:cxn>
                <a:cxn ang="0">
                  <a:pos x="18" y="36"/>
                </a:cxn>
                <a:cxn ang="0">
                  <a:pos x="7" y="24"/>
                </a:cxn>
                <a:cxn ang="0">
                  <a:pos x="0" y="11"/>
                </a:cxn>
                <a:cxn ang="0">
                  <a:pos x="0" y="11"/>
                </a:cxn>
                <a:cxn ang="0">
                  <a:pos x="2" y="11"/>
                </a:cxn>
                <a:cxn ang="0">
                  <a:pos x="3" y="8"/>
                </a:cxn>
                <a:cxn ang="0">
                  <a:pos x="7" y="6"/>
                </a:cxn>
                <a:cxn ang="0">
                  <a:pos x="14" y="4"/>
                </a:cxn>
                <a:cxn ang="0">
                  <a:pos x="23" y="2"/>
                </a:cxn>
                <a:cxn ang="0">
                  <a:pos x="30" y="2"/>
                </a:cxn>
                <a:cxn ang="0">
                  <a:pos x="41" y="0"/>
                </a:cxn>
                <a:cxn ang="0">
                  <a:pos x="53" y="0"/>
                </a:cxn>
                <a:cxn ang="0">
                  <a:pos x="65" y="2"/>
                </a:cxn>
                <a:cxn ang="0">
                  <a:pos x="78" y="6"/>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0" y="11"/>
                  </a:lnTo>
                  <a:lnTo>
                    <a:pt x="2" y="11"/>
                  </a:lnTo>
                  <a:lnTo>
                    <a:pt x="3" y="8"/>
                  </a:lnTo>
                  <a:lnTo>
                    <a:pt x="7" y="6"/>
                  </a:lnTo>
                  <a:lnTo>
                    <a:pt x="14" y="4"/>
                  </a:lnTo>
                  <a:lnTo>
                    <a:pt x="23" y="2"/>
                  </a:lnTo>
                  <a:lnTo>
                    <a:pt x="30" y="2"/>
                  </a:lnTo>
                  <a:lnTo>
                    <a:pt x="41" y="0"/>
                  </a:lnTo>
                  <a:lnTo>
                    <a:pt x="53" y="0"/>
                  </a:lnTo>
                  <a:lnTo>
                    <a:pt x="65" y="2"/>
                  </a:lnTo>
                  <a:lnTo>
                    <a:pt x="78" y="6"/>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00" name="Freeform 1124"/>
            <p:cNvSpPr>
              <a:spLocks/>
            </p:cNvSpPr>
            <p:nvPr/>
          </p:nvSpPr>
          <p:spPr bwMode="auto">
            <a:xfrm>
              <a:off x="3334" y="1753"/>
              <a:ext cx="163" cy="134"/>
            </a:xfrm>
            <a:custGeom>
              <a:avLst/>
              <a:gdLst/>
              <a:ahLst/>
              <a:cxnLst>
                <a:cxn ang="0">
                  <a:pos x="164" y="133"/>
                </a:cxn>
                <a:cxn ang="0">
                  <a:pos x="151" y="128"/>
                </a:cxn>
                <a:cxn ang="0">
                  <a:pos x="140" y="124"/>
                </a:cxn>
                <a:cxn ang="0">
                  <a:pos x="128" y="119"/>
                </a:cxn>
                <a:cxn ang="0">
                  <a:pos x="115" y="114"/>
                </a:cxn>
                <a:cxn ang="0">
                  <a:pos x="103" y="107"/>
                </a:cxn>
                <a:cxn ang="0">
                  <a:pos x="90" y="101"/>
                </a:cxn>
                <a:cxn ang="0">
                  <a:pos x="80" y="93"/>
                </a:cxn>
                <a:cxn ang="0">
                  <a:pos x="67" y="84"/>
                </a:cxn>
                <a:cxn ang="0">
                  <a:pos x="56" y="75"/>
                </a:cxn>
                <a:cxn ang="0">
                  <a:pos x="48" y="63"/>
                </a:cxn>
                <a:cxn ang="0">
                  <a:pos x="48" y="63"/>
                </a:cxn>
                <a:cxn ang="0">
                  <a:pos x="31" y="45"/>
                </a:cxn>
                <a:cxn ang="0">
                  <a:pos x="23" y="27"/>
                </a:cxn>
                <a:cxn ang="0">
                  <a:pos x="14" y="17"/>
                </a:cxn>
                <a:cxn ang="0">
                  <a:pos x="6" y="6"/>
                </a:cxn>
                <a:cxn ang="0">
                  <a:pos x="0" y="0"/>
                </a:cxn>
                <a:cxn ang="0">
                  <a:pos x="0" y="0"/>
                </a:cxn>
                <a:cxn ang="0">
                  <a:pos x="2" y="0"/>
                </a:cxn>
                <a:cxn ang="0">
                  <a:pos x="6" y="0"/>
                </a:cxn>
                <a:cxn ang="0">
                  <a:pos x="14" y="0"/>
                </a:cxn>
                <a:cxn ang="0">
                  <a:pos x="27" y="0"/>
                </a:cxn>
                <a:cxn ang="0">
                  <a:pos x="39" y="0"/>
                </a:cxn>
                <a:cxn ang="0">
                  <a:pos x="52" y="0"/>
                </a:cxn>
                <a:cxn ang="0">
                  <a:pos x="67" y="2"/>
                </a:cxn>
                <a:cxn ang="0">
                  <a:pos x="81" y="4"/>
                </a:cxn>
                <a:cxn ang="0">
                  <a:pos x="94" y="8"/>
                </a:cxn>
                <a:cxn ang="0">
                  <a:pos x="106" y="13"/>
                </a:cxn>
                <a:cxn ang="0">
                  <a:pos x="164" y="133"/>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48" y="63"/>
                  </a:lnTo>
                  <a:lnTo>
                    <a:pt x="31" y="45"/>
                  </a:lnTo>
                  <a:lnTo>
                    <a:pt x="23" y="27"/>
                  </a:lnTo>
                  <a:lnTo>
                    <a:pt x="14" y="17"/>
                  </a:lnTo>
                  <a:lnTo>
                    <a:pt x="6" y="6"/>
                  </a:lnTo>
                  <a:lnTo>
                    <a:pt x="0" y="0"/>
                  </a:lnTo>
                  <a:lnTo>
                    <a:pt x="0" y="0"/>
                  </a:lnTo>
                  <a:lnTo>
                    <a:pt x="2" y="0"/>
                  </a:lnTo>
                  <a:lnTo>
                    <a:pt x="6" y="0"/>
                  </a:lnTo>
                  <a:lnTo>
                    <a:pt x="14" y="0"/>
                  </a:lnTo>
                  <a:lnTo>
                    <a:pt x="27" y="0"/>
                  </a:lnTo>
                  <a:lnTo>
                    <a:pt x="39" y="0"/>
                  </a:lnTo>
                  <a:lnTo>
                    <a:pt x="52" y="0"/>
                  </a:lnTo>
                  <a:lnTo>
                    <a:pt x="67" y="2"/>
                  </a:lnTo>
                  <a:lnTo>
                    <a:pt x="81" y="4"/>
                  </a:lnTo>
                  <a:lnTo>
                    <a:pt x="94" y="8"/>
                  </a:lnTo>
                  <a:lnTo>
                    <a:pt x="106" y="13"/>
                  </a:lnTo>
                  <a:lnTo>
                    <a:pt x="164" y="133"/>
                  </a:lnTo>
                </a:path>
              </a:pathLst>
            </a:custGeom>
            <a:solidFill>
              <a:srgbClr val="7C6000"/>
            </a:solidFill>
            <a:ln w="9525" cap="rnd">
              <a:noFill/>
              <a:round/>
              <a:headEnd/>
              <a:tailEnd/>
            </a:ln>
            <a:effectLst/>
          </p:spPr>
          <p:txBody>
            <a:bodyPr/>
            <a:lstStyle/>
            <a:p>
              <a:pPr>
                <a:defRPr/>
              </a:pPr>
              <a:endParaRPr lang="en-US"/>
            </a:p>
          </p:txBody>
        </p:sp>
        <p:sp>
          <p:nvSpPr>
            <p:cNvPr id="101" name="Freeform 1125"/>
            <p:cNvSpPr>
              <a:spLocks/>
            </p:cNvSpPr>
            <p:nvPr/>
          </p:nvSpPr>
          <p:spPr bwMode="auto">
            <a:xfrm>
              <a:off x="3334" y="1753"/>
              <a:ext cx="163" cy="134"/>
            </a:xfrm>
            <a:custGeom>
              <a:avLst/>
              <a:gdLst/>
              <a:ahLst/>
              <a:cxnLst>
                <a:cxn ang="0">
                  <a:pos x="164" y="133"/>
                </a:cxn>
                <a:cxn ang="0">
                  <a:pos x="151" y="128"/>
                </a:cxn>
                <a:cxn ang="0">
                  <a:pos x="140" y="124"/>
                </a:cxn>
                <a:cxn ang="0">
                  <a:pos x="128" y="119"/>
                </a:cxn>
                <a:cxn ang="0">
                  <a:pos x="115" y="114"/>
                </a:cxn>
                <a:cxn ang="0">
                  <a:pos x="103" y="107"/>
                </a:cxn>
                <a:cxn ang="0">
                  <a:pos x="90" y="101"/>
                </a:cxn>
                <a:cxn ang="0">
                  <a:pos x="80" y="93"/>
                </a:cxn>
                <a:cxn ang="0">
                  <a:pos x="67" y="84"/>
                </a:cxn>
                <a:cxn ang="0">
                  <a:pos x="56" y="75"/>
                </a:cxn>
                <a:cxn ang="0">
                  <a:pos x="48" y="63"/>
                </a:cxn>
                <a:cxn ang="0">
                  <a:pos x="48" y="63"/>
                </a:cxn>
                <a:cxn ang="0">
                  <a:pos x="31" y="45"/>
                </a:cxn>
                <a:cxn ang="0">
                  <a:pos x="23" y="27"/>
                </a:cxn>
                <a:cxn ang="0">
                  <a:pos x="14" y="17"/>
                </a:cxn>
                <a:cxn ang="0">
                  <a:pos x="6" y="6"/>
                </a:cxn>
                <a:cxn ang="0">
                  <a:pos x="0" y="0"/>
                </a:cxn>
                <a:cxn ang="0">
                  <a:pos x="0" y="0"/>
                </a:cxn>
                <a:cxn ang="0">
                  <a:pos x="2" y="0"/>
                </a:cxn>
                <a:cxn ang="0">
                  <a:pos x="6" y="0"/>
                </a:cxn>
                <a:cxn ang="0">
                  <a:pos x="14" y="0"/>
                </a:cxn>
                <a:cxn ang="0">
                  <a:pos x="27" y="0"/>
                </a:cxn>
                <a:cxn ang="0">
                  <a:pos x="39" y="0"/>
                </a:cxn>
                <a:cxn ang="0">
                  <a:pos x="52" y="0"/>
                </a:cxn>
                <a:cxn ang="0">
                  <a:pos x="67" y="2"/>
                </a:cxn>
                <a:cxn ang="0">
                  <a:pos x="81" y="4"/>
                </a:cxn>
                <a:cxn ang="0">
                  <a:pos x="94" y="8"/>
                </a:cxn>
                <a:cxn ang="0">
                  <a:pos x="106" y="13"/>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48" y="63"/>
                  </a:lnTo>
                  <a:lnTo>
                    <a:pt x="31" y="45"/>
                  </a:lnTo>
                  <a:lnTo>
                    <a:pt x="23" y="27"/>
                  </a:lnTo>
                  <a:lnTo>
                    <a:pt x="14" y="17"/>
                  </a:lnTo>
                  <a:lnTo>
                    <a:pt x="6" y="6"/>
                  </a:lnTo>
                  <a:lnTo>
                    <a:pt x="0" y="0"/>
                  </a:lnTo>
                  <a:lnTo>
                    <a:pt x="0" y="0"/>
                  </a:lnTo>
                  <a:lnTo>
                    <a:pt x="2" y="0"/>
                  </a:lnTo>
                  <a:lnTo>
                    <a:pt x="6" y="0"/>
                  </a:lnTo>
                  <a:lnTo>
                    <a:pt x="14" y="0"/>
                  </a:lnTo>
                  <a:lnTo>
                    <a:pt x="27" y="0"/>
                  </a:lnTo>
                  <a:lnTo>
                    <a:pt x="39" y="0"/>
                  </a:lnTo>
                  <a:lnTo>
                    <a:pt x="52" y="0"/>
                  </a:lnTo>
                  <a:lnTo>
                    <a:pt x="67" y="2"/>
                  </a:lnTo>
                  <a:lnTo>
                    <a:pt x="81" y="4"/>
                  </a:lnTo>
                  <a:lnTo>
                    <a:pt x="94" y="8"/>
                  </a:lnTo>
                  <a:lnTo>
                    <a:pt x="106" y="13"/>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02" name="Freeform 1126"/>
            <p:cNvSpPr>
              <a:spLocks/>
            </p:cNvSpPr>
            <p:nvPr/>
          </p:nvSpPr>
          <p:spPr bwMode="auto">
            <a:xfrm>
              <a:off x="3418" y="1858"/>
              <a:ext cx="146" cy="141"/>
            </a:xfrm>
            <a:custGeom>
              <a:avLst/>
              <a:gdLst/>
              <a:ahLst/>
              <a:cxnLst>
                <a:cxn ang="0">
                  <a:pos x="145" y="140"/>
                </a:cxn>
                <a:cxn ang="0">
                  <a:pos x="133" y="135"/>
                </a:cxn>
                <a:cxn ang="0">
                  <a:pos x="119" y="132"/>
                </a:cxn>
                <a:cxn ang="0">
                  <a:pos x="106" y="125"/>
                </a:cxn>
                <a:cxn ang="0">
                  <a:pos x="91" y="117"/>
                </a:cxn>
                <a:cxn ang="0">
                  <a:pos x="76" y="109"/>
                </a:cxn>
                <a:cxn ang="0">
                  <a:pos x="61" y="100"/>
                </a:cxn>
                <a:cxn ang="0">
                  <a:pos x="48" y="89"/>
                </a:cxn>
                <a:cxn ang="0">
                  <a:pos x="36" y="79"/>
                </a:cxn>
                <a:cxn ang="0">
                  <a:pos x="25" y="66"/>
                </a:cxn>
                <a:cxn ang="0">
                  <a:pos x="17" y="56"/>
                </a:cxn>
                <a:cxn ang="0">
                  <a:pos x="17" y="56"/>
                </a:cxn>
                <a:cxn ang="0">
                  <a:pos x="4" y="33"/>
                </a:cxn>
                <a:cxn ang="0">
                  <a:pos x="0" y="18"/>
                </a:cxn>
                <a:cxn ang="0">
                  <a:pos x="0" y="8"/>
                </a:cxn>
                <a:cxn ang="0">
                  <a:pos x="0" y="2"/>
                </a:cxn>
                <a:cxn ang="0">
                  <a:pos x="2" y="0"/>
                </a:cxn>
                <a:cxn ang="0">
                  <a:pos x="2" y="0"/>
                </a:cxn>
                <a:cxn ang="0">
                  <a:pos x="11" y="2"/>
                </a:cxn>
                <a:cxn ang="0">
                  <a:pos x="19" y="2"/>
                </a:cxn>
                <a:cxn ang="0">
                  <a:pos x="27" y="2"/>
                </a:cxn>
                <a:cxn ang="0">
                  <a:pos x="36" y="4"/>
                </a:cxn>
                <a:cxn ang="0">
                  <a:pos x="46" y="6"/>
                </a:cxn>
                <a:cxn ang="0">
                  <a:pos x="55" y="8"/>
                </a:cxn>
                <a:cxn ang="0">
                  <a:pos x="66" y="10"/>
                </a:cxn>
                <a:cxn ang="0">
                  <a:pos x="74" y="13"/>
                </a:cxn>
                <a:cxn ang="0">
                  <a:pos x="83" y="16"/>
                </a:cxn>
                <a:cxn ang="0">
                  <a:pos x="91" y="22"/>
                </a:cxn>
                <a:cxn ang="0">
                  <a:pos x="145" y="140"/>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17" y="56"/>
                  </a:lnTo>
                  <a:lnTo>
                    <a:pt x="4" y="33"/>
                  </a:lnTo>
                  <a:lnTo>
                    <a:pt x="0" y="18"/>
                  </a:lnTo>
                  <a:lnTo>
                    <a:pt x="0" y="8"/>
                  </a:lnTo>
                  <a:lnTo>
                    <a:pt x="0" y="2"/>
                  </a:lnTo>
                  <a:lnTo>
                    <a:pt x="2" y="0"/>
                  </a:lnTo>
                  <a:lnTo>
                    <a:pt x="2" y="0"/>
                  </a:lnTo>
                  <a:lnTo>
                    <a:pt x="11" y="2"/>
                  </a:lnTo>
                  <a:lnTo>
                    <a:pt x="19" y="2"/>
                  </a:lnTo>
                  <a:lnTo>
                    <a:pt x="27" y="2"/>
                  </a:lnTo>
                  <a:lnTo>
                    <a:pt x="36" y="4"/>
                  </a:lnTo>
                  <a:lnTo>
                    <a:pt x="46" y="6"/>
                  </a:lnTo>
                  <a:lnTo>
                    <a:pt x="55" y="8"/>
                  </a:lnTo>
                  <a:lnTo>
                    <a:pt x="66" y="10"/>
                  </a:lnTo>
                  <a:lnTo>
                    <a:pt x="74" y="13"/>
                  </a:lnTo>
                  <a:lnTo>
                    <a:pt x="83" y="16"/>
                  </a:lnTo>
                  <a:lnTo>
                    <a:pt x="91" y="22"/>
                  </a:lnTo>
                  <a:lnTo>
                    <a:pt x="145" y="140"/>
                  </a:lnTo>
                </a:path>
              </a:pathLst>
            </a:custGeom>
            <a:solidFill>
              <a:srgbClr val="7C6000"/>
            </a:solidFill>
            <a:ln w="9525" cap="rnd">
              <a:noFill/>
              <a:round/>
              <a:headEnd/>
              <a:tailEnd/>
            </a:ln>
            <a:effectLst/>
          </p:spPr>
          <p:txBody>
            <a:bodyPr/>
            <a:lstStyle/>
            <a:p>
              <a:pPr>
                <a:defRPr/>
              </a:pPr>
              <a:endParaRPr lang="en-US"/>
            </a:p>
          </p:txBody>
        </p:sp>
        <p:sp>
          <p:nvSpPr>
            <p:cNvPr id="103" name="Freeform 1127"/>
            <p:cNvSpPr>
              <a:spLocks/>
            </p:cNvSpPr>
            <p:nvPr/>
          </p:nvSpPr>
          <p:spPr bwMode="auto">
            <a:xfrm>
              <a:off x="3418" y="1858"/>
              <a:ext cx="146" cy="141"/>
            </a:xfrm>
            <a:custGeom>
              <a:avLst/>
              <a:gdLst/>
              <a:ahLst/>
              <a:cxnLst>
                <a:cxn ang="0">
                  <a:pos x="145" y="140"/>
                </a:cxn>
                <a:cxn ang="0">
                  <a:pos x="133" y="135"/>
                </a:cxn>
                <a:cxn ang="0">
                  <a:pos x="119" y="132"/>
                </a:cxn>
                <a:cxn ang="0">
                  <a:pos x="106" y="125"/>
                </a:cxn>
                <a:cxn ang="0">
                  <a:pos x="91" y="117"/>
                </a:cxn>
                <a:cxn ang="0">
                  <a:pos x="76" y="109"/>
                </a:cxn>
                <a:cxn ang="0">
                  <a:pos x="61" y="100"/>
                </a:cxn>
                <a:cxn ang="0">
                  <a:pos x="48" y="89"/>
                </a:cxn>
                <a:cxn ang="0">
                  <a:pos x="36" y="79"/>
                </a:cxn>
                <a:cxn ang="0">
                  <a:pos x="25" y="66"/>
                </a:cxn>
                <a:cxn ang="0">
                  <a:pos x="17" y="56"/>
                </a:cxn>
                <a:cxn ang="0">
                  <a:pos x="17" y="56"/>
                </a:cxn>
                <a:cxn ang="0">
                  <a:pos x="4" y="33"/>
                </a:cxn>
                <a:cxn ang="0">
                  <a:pos x="0" y="18"/>
                </a:cxn>
                <a:cxn ang="0">
                  <a:pos x="0" y="8"/>
                </a:cxn>
                <a:cxn ang="0">
                  <a:pos x="0" y="2"/>
                </a:cxn>
                <a:cxn ang="0">
                  <a:pos x="2" y="0"/>
                </a:cxn>
                <a:cxn ang="0">
                  <a:pos x="2" y="0"/>
                </a:cxn>
                <a:cxn ang="0">
                  <a:pos x="11" y="2"/>
                </a:cxn>
                <a:cxn ang="0">
                  <a:pos x="19" y="2"/>
                </a:cxn>
                <a:cxn ang="0">
                  <a:pos x="27" y="2"/>
                </a:cxn>
                <a:cxn ang="0">
                  <a:pos x="36" y="4"/>
                </a:cxn>
                <a:cxn ang="0">
                  <a:pos x="46" y="6"/>
                </a:cxn>
                <a:cxn ang="0">
                  <a:pos x="55" y="8"/>
                </a:cxn>
                <a:cxn ang="0">
                  <a:pos x="66" y="10"/>
                </a:cxn>
                <a:cxn ang="0">
                  <a:pos x="74" y="13"/>
                </a:cxn>
                <a:cxn ang="0">
                  <a:pos x="83" y="16"/>
                </a:cxn>
                <a:cxn ang="0">
                  <a:pos x="91" y="22"/>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17" y="56"/>
                  </a:lnTo>
                  <a:lnTo>
                    <a:pt x="4" y="33"/>
                  </a:lnTo>
                  <a:lnTo>
                    <a:pt x="0" y="18"/>
                  </a:lnTo>
                  <a:lnTo>
                    <a:pt x="0" y="8"/>
                  </a:lnTo>
                  <a:lnTo>
                    <a:pt x="0" y="2"/>
                  </a:lnTo>
                  <a:lnTo>
                    <a:pt x="2" y="0"/>
                  </a:lnTo>
                  <a:lnTo>
                    <a:pt x="2" y="0"/>
                  </a:lnTo>
                  <a:lnTo>
                    <a:pt x="11" y="2"/>
                  </a:lnTo>
                  <a:lnTo>
                    <a:pt x="19" y="2"/>
                  </a:lnTo>
                  <a:lnTo>
                    <a:pt x="27" y="2"/>
                  </a:lnTo>
                  <a:lnTo>
                    <a:pt x="36" y="4"/>
                  </a:lnTo>
                  <a:lnTo>
                    <a:pt x="46" y="6"/>
                  </a:lnTo>
                  <a:lnTo>
                    <a:pt x="55" y="8"/>
                  </a:lnTo>
                  <a:lnTo>
                    <a:pt x="66" y="10"/>
                  </a:lnTo>
                  <a:lnTo>
                    <a:pt x="74" y="13"/>
                  </a:lnTo>
                  <a:lnTo>
                    <a:pt x="83" y="16"/>
                  </a:lnTo>
                  <a:lnTo>
                    <a:pt x="91" y="22"/>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04" name="Freeform 1128"/>
            <p:cNvSpPr>
              <a:spLocks/>
            </p:cNvSpPr>
            <p:nvPr/>
          </p:nvSpPr>
          <p:spPr bwMode="auto">
            <a:xfrm>
              <a:off x="3435" y="1965"/>
              <a:ext cx="91" cy="142"/>
            </a:xfrm>
            <a:custGeom>
              <a:avLst/>
              <a:gdLst/>
              <a:ahLst/>
              <a:cxnLst>
                <a:cxn ang="0">
                  <a:pos x="91" y="142"/>
                </a:cxn>
                <a:cxn ang="0">
                  <a:pos x="82" y="133"/>
                </a:cxn>
                <a:cxn ang="0">
                  <a:pos x="72" y="124"/>
                </a:cxn>
                <a:cxn ang="0">
                  <a:pos x="61" y="116"/>
                </a:cxn>
                <a:cxn ang="0">
                  <a:pos x="52" y="105"/>
                </a:cxn>
                <a:cxn ang="0">
                  <a:pos x="40" y="94"/>
                </a:cxn>
                <a:cxn ang="0">
                  <a:pos x="31" y="80"/>
                </a:cxn>
                <a:cxn ang="0">
                  <a:pos x="21" y="66"/>
                </a:cxn>
                <a:cxn ang="0">
                  <a:pos x="13" y="46"/>
                </a:cxn>
                <a:cxn ang="0">
                  <a:pos x="6" y="25"/>
                </a:cxn>
                <a:cxn ang="0">
                  <a:pos x="0" y="0"/>
                </a:cxn>
                <a:cxn ang="0">
                  <a:pos x="0" y="0"/>
                </a:cxn>
                <a:cxn ang="0">
                  <a:pos x="2" y="0"/>
                </a:cxn>
                <a:cxn ang="0">
                  <a:pos x="6" y="0"/>
                </a:cxn>
                <a:cxn ang="0">
                  <a:pos x="13" y="2"/>
                </a:cxn>
                <a:cxn ang="0">
                  <a:pos x="24" y="2"/>
                </a:cxn>
                <a:cxn ang="0">
                  <a:pos x="31" y="4"/>
                </a:cxn>
                <a:cxn ang="0">
                  <a:pos x="42" y="6"/>
                </a:cxn>
                <a:cxn ang="0">
                  <a:pos x="52" y="11"/>
                </a:cxn>
                <a:cxn ang="0">
                  <a:pos x="63" y="15"/>
                </a:cxn>
                <a:cxn ang="0">
                  <a:pos x="74" y="19"/>
                </a:cxn>
                <a:cxn ang="0">
                  <a:pos x="82" y="25"/>
                </a:cxn>
                <a:cxn ang="0">
                  <a:pos x="91" y="142"/>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0" y="0"/>
                  </a:lnTo>
                  <a:lnTo>
                    <a:pt x="2" y="0"/>
                  </a:lnTo>
                  <a:lnTo>
                    <a:pt x="6" y="0"/>
                  </a:lnTo>
                  <a:lnTo>
                    <a:pt x="13" y="2"/>
                  </a:lnTo>
                  <a:lnTo>
                    <a:pt x="24" y="2"/>
                  </a:lnTo>
                  <a:lnTo>
                    <a:pt x="31" y="4"/>
                  </a:lnTo>
                  <a:lnTo>
                    <a:pt x="42" y="6"/>
                  </a:lnTo>
                  <a:lnTo>
                    <a:pt x="52" y="11"/>
                  </a:lnTo>
                  <a:lnTo>
                    <a:pt x="63" y="15"/>
                  </a:lnTo>
                  <a:lnTo>
                    <a:pt x="74" y="19"/>
                  </a:lnTo>
                  <a:lnTo>
                    <a:pt x="82" y="25"/>
                  </a:lnTo>
                  <a:lnTo>
                    <a:pt x="91" y="142"/>
                  </a:lnTo>
                </a:path>
              </a:pathLst>
            </a:custGeom>
            <a:solidFill>
              <a:srgbClr val="7C6000"/>
            </a:solidFill>
            <a:ln w="9525" cap="rnd">
              <a:noFill/>
              <a:round/>
              <a:headEnd/>
              <a:tailEnd/>
            </a:ln>
            <a:effectLst/>
          </p:spPr>
          <p:txBody>
            <a:bodyPr/>
            <a:lstStyle/>
            <a:p>
              <a:pPr>
                <a:defRPr/>
              </a:pPr>
              <a:endParaRPr lang="en-US"/>
            </a:p>
          </p:txBody>
        </p:sp>
        <p:sp>
          <p:nvSpPr>
            <p:cNvPr id="105" name="Freeform 1129"/>
            <p:cNvSpPr>
              <a:spLocks/>
            </p:cNvSpPr>
            <p:nvPr/>
          </p:nvSpPr>
          <p:spPr bwMode="auto">
            <a:xfrm>
              <a:off x="3435" y="1965"/>
              <a:ext cx="91" cy="142"/>
            </a:xfrm>
            <a:custGeom>
              <a:avLst/>
              <a:gdLst/>
              <a:ahLst/>
              <a:cxnLst>
                <a:cxn ang="0">
                  <a:pos x="91" y="142"/>
                </a:cxn>
                <a:cxn ang="0">
                  <a:pos x="82" y="133"/>
                </a:cxn>
                <a:cxn ang="0">
                  <a:pos x="72" y="124"/>
                </a:cxn>
                <a:cxn ang="0">
                  <a:pos x="61" y="116"/>
                </a:cxn>
                <a:cxn ang="0">
                  <a:pos x="52" y="105"/>
                </a:cxn>
                <a:cxn ang="0">
                  <a:pos x="40" y="94"/>
                </a:cxn>
                <a:cxn ang="0">
                  <a:pos x="31" y="80"/>
                </a:cxn>
                <a:cxn ang="0">
                  <a:pos x="21" y="66"/>
                </a:cxn>
                <a:cxn ang="0">
                  <a:pos x="13" y="46"/>
                </a:cxn>
                <a:cxn ang="0">
                  <a:pos x="6" y="25"/>
                </a:cxn>
                <a:cxn ang="0">
                  <a:pos x="0" y="0"/>
                </a:cxn>
                <a:cxn ang="0">
                  <a:pos x="0" y="0"/>
                </a:cxn>
                <a:cxn ang="0">
                  <a:pos x="2" y="0"/>
                </a:cxn>
                <a:cxn ang="0">
                  <a:pos x="6" y="0"/>
                </a:cxn>
                <a:cxn ang="0">
                  <a:pos x="13" y="2"/>
                </a:cxn>
                <a:cxn ang="0">
                  <a:pos x="24" y="2"/>
                </a:cxn>
                <a:cxn ang="0">
                  <a:pos x="31" y="4"/>
                </a:cxn>
                <a:cxn ang="0">
                  <a:pos x="42" y="6"/>
                </a:cxn>
                <a:cxn ang="0">
                  <a:pos x="52" y="11"/>
                </a:cxn>
                <a:cxn ang="0">
                  <a:pos x="63" y="15"/>
                </a:cxn>
                <a:cxn ang="0">
                  <a:pos x="74" y="19"/>
                </a:cxn>
                <a:cxn ang="0">
                  <a:pos x="82" y="25"/>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0" y="0"/>
                  </a:lnTo>
                  <a:lnTo>
                    <a:pt x="2" y="0"/>
                  </a:lnTo>
                  <a:lnTo>
                    <a:pt x="6" y="0"/>
                  </a:lnTo>
                  <a:lnTo>
                    <a:pt x="13" y="2"/>
                  </a:lnTo>
                  <a:lnTo>
                    <a:pt x="24" y="2"/>
                  </a:lnTo>
                  <a:lnTo>
                    <a:pt x="31" y="4"/>
                  </a:lnTo>
                  <a:lnTo>
                    <a:pt x="42" y="6"/>
                  </a:lnTo>
                  <a:lnTo>
                    <a:pt x="52" y="11"/>
                  </a:lnTo>
                  <a:lnTo>
                    <a:pt x="63" y="15"/>
                  </a:lnTo>
                  <a:lnTo>
                    <a:pt x="74" y="19"/>
                  </a:lnTo>
                  <a:lnTo>
                    <a:pt x="82" y="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06" name="Freeform 1130"/>
            <p:cNvSpPr>
              <a:spLocks/>
            </p:cNvSpPr>
            <p:nvPr/>
          </p:nvSpPr>
          <p:spPr bwMode="auto">
            <a:xfrm>
              <a:off x="3488" y="2088"/>
              <a:ext cx="90" cy="197"/>
            </a:xfrm>
            <a:custGeom>
              <a:avLst/>
              <a:gdLst/>
              <a:ahLst/>
              <a:cxnLst>
                <a:cxn ang="0">
                  <a:pos x="81" y="196"/>
                </a:cxn>
                <a:cxn ang="0">
                  <a:pos x="73" y="182"/>
                </a:cxn>
                <a:cxn ang="0">
                  <a:pos x="62" y="166"/>
                </a:cxn>
                <a:cxn ang="0">
                  <a:pos x="53" y="149"/>
                </a:cxn>
                <a:cxn ang="0">
                  <a:pos x="41" y="129"/>
                </a:cxn>
                <a:cxn ang="0">
                  <a:pos x="30" y="109"/>
                </a:cxn>
                <a:cxn ang="0">
                  <a:pos x="20" y="88"/>
                </a:cxn>
                <a:cxn ang="0">
                  <a:pos x="12" y="64"/>
                </a:cxn>
                <a:cxn ang="0">
                  <a:pos x="5" y="44"/>
                </a:cxn>
                <a:cxn ang="0">
                  <a:pos x="1" y="20"/>
                </a:cxn>
                <a:cxn ang="0">
                  <a:pos x="0" y="2"/>
                </a:cxn>
                <a:cxn ang="0">
                  <a:pos x="0" y="2"/>
                </a:cxn>
                <a:cxn ang="0">
                  <a:pos x="1" y="0"/>
                </a:cxn>
                <a:cxn ang="0">
                  <a:pos x="3" y="0"/>
                </a:cxn>
                <a:cxn ang="0">
                  <a:pos x="12" y="0"/>
                </a:cxn>
                <a:cxn ang="0">
                  <a:pos x="20" y="0"/>
                </a:cxn>
                <a:cxn ang="0">
                  <a:pos x="28" y="0"/>
                </a:cxn>
                <a:cxn ang="0">
                  <a:pos x="41" y="2"/>
                </a:cxn>
                <a:cxn ang="0">
                  <a:pos x="51" y="5"/>
                </a:cxn>
                <a:cxn ang="0">
                  <a:pos x="64" y="12"/>
                </a:cxn>
                <a:cxn ang="0">
                  <a:pos x="77" y="20"/>
                </a:cxn>
                <a:cxn ang="0">
                  <a:pos x="88" y="33"/>
                </a:cxn>
                <a:cxn ang="0">
                  <a:pos x="81" y="196"/>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0" y="2"/>
                  </a:lnTo>
                  <a:lnTo>
                    <a:pt x="1" y="0"/>
                  </a:lnTo>
                  <a:lnTo>
                    <a:pt x="3" y="0"/>
                  </a:lnTo>
                  <a:lnTo>
                    <a:pt x="12" y="0"/>
                  </a:lnTo>
                  <a:lnTo>
                    <a:pt x="20" y="0"/>
                  </a:lnTo>
                  <a:lnTo>
                    <a:pt x="28" y="0"/>
                  </a:lnTo>
                  <a:lnTo>
                    <a:pt x="41" y="2"/>
                  </a:lnTo>
                  <a:lnTo>
                    <a:pt x="51" y="5"/>
                  </a:lnTo>
                  <a:lnTo>
                    <a:pt x="64" y="12"/>
                  </a:lnTo>
                  <a:lnTo>
                    <a:pt x="77" y="20"/>
                  </a:lnTo>
                  <a:lnTo>
                    <a:pt x="88" y="33"/>
                  </a:lnTo>
                  <a:lnTo>
                    <a:pt x="81" y="196"/>
                  </a:lnTo>
                </a:path>
              </a:pathLst>
            </a:custGeom>
            <a:solidFill>
              <a:srgbClr val="7C6000"/>
            </a:solidFill>
            <a:ln w="9525" cap="rnd">
              <a:noFill/>
              <a:round/>
              <a:headEnd/>
              <a:tailEnd/>
            </a:ln>
            <a:effectLst/>
          </p:spPr>
          <p:txBody>
            <a:bodyPr/>
            <a:lstStyle/>
            <a:p>
              <a:pPr>
                <a:defRPr/>
              </a:pPr>
              <a:endParaRPr lang="en-US"/>
            </a:p>
          </p:txBody>
        </p:sp>
        <p:sp>
          <p:nvSpPr>
            <p:cNvPr id="107" name="Freeform 1131"/>
            <p:cNvSpPr>
              <a:spLocks/>
            </p:cNvSpPr>
            <p:nvPr/>
          </p:nvSpPr>
          <p:spPr bwMode="auto">
            <a:xfrm>
              <a:off x="3488" y="2088"/>
              <a:ext cx="90" cy="197"/>
            </a:xfrm>
            <a:custGeom>
              <a:avLst/>
              <a:gdLst/>
              <a:ahLst/>
              <a:cxnLst>
                <a:cxn ang="0">
                  <a:pos x="81" y="196"/>
                </a:cxn>
                <a:cxn ang="0">
                  <a:pos x="73" y="182"/>
                </a:cxn>
                <a:cxn ang="0">
                  <a:pos x="62" y="166"/>
                </a:cxn>
                <a:cxn ang="0">
                  <a:pos x="53" y="149"/>
                </a:cxn>
                <a:cxn ang="0">
                  <a:pos x="41" y="129"/>
                </a:cxn>
                <a:cxn ang="0">
                  <a:pos x="30" y="109"/>
                </a:cxn>
                <a:cxn ang="0">
                  <a:pos x="20" y="88"/>
                </a:cxn>
                <a:cxn ang="0">
                  <a:pos x="12" y="64"/>
                </a:cxn>
                <a:cxn ang="0">
                  <a:pos x="5" y="44"/>
                </a:cxn>
                <a:cxn ang="0">
                  <a:pos x="1" y="20"/>
                </a:cxn>
                <a:cxn ang="0">
                  <a:pos x="0" y="2"/>
                </a:cxn>
                <a:cxn ang="0">
                  <a:pos x="0" y="2"/>
                </a:cxn>
                <a:cxn ang="0">
                  <a:pos x="1" y="0"/>
                </a:cxn>
                <a:cxn ang="0">
                  <a:pos x="3" y="0"/>
                </a:cxn>
                <a:cxn ang="0">
                  <a:pos x="12" y="0"/>
                </a:cxn>
                <a:cxn ang="0">
                  <a:pos x="20" y="0"/>
                </a:cxn>
                <a:cxn ang="0">
                  <a:pos x="28" y="0"/>
                </a:cxn>
                <a:cxn ang="0">
                  <a:pos x="41" y="2"/>
                </a:cxn>
                <a:cxn ang="0">
                  <a:pos x="51" y="5"/>
                </a:cxn>
                <a:cxn ang="0">
                  <a:pos x="64" y="12"/>
                </a:cxn>
                <a:cxn ang="0">
                  <a:pos x="77" y="20"/>
                </a:cxn>
                <a:cxn ang="0">
                  <a:pos x="88" y="33"/>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0" y="2"/>
                  </a:lnTo>
                  <a:lnTo>
                    <a:pt x="1" y="0"/>
                  </a:lnTo>
                  <a:lnTo>
                    <a:pt x="3" y="0"/>
                  </a:lnTo>
                  <a:lnTo>
                    <a:pt x="12" y="0"/>
                  </a:lnTo>
                  <a:lnTo>
                    <a:pt x="20" y="0"/>
                  </a:lnTo>
                  <a:lnTo>
                    <a:pt x="28" y="0"/>
                  </a:lnTo>
                  <a:lnTo>
                    <a:pt x="41" y="2"/>
                  </a:lnTo>
                  <a:lnTo>
                    <a:pt x="51" y="5"/>
                  </a:lnTo>
                  <a:lnTo>
                    <a:pt x="64" y="12"/>
                  </a:lnTo>
                  <a:lnTo>
                    <a:pt x="77" y="20"/>
                  </a:lnTo>
                  <a:lnTo>
                    <a:pt x="88" y="33"/>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08" name="Freeform 1132"/>
            <p:cNvSpPr>
              <a:spLocks/>
            </p:cNvSpPr>
            <p:nvPr/>
          </p:nvSpPr>
          <p:spPr bwMode="auto">
            <a:xfrm>
              <a:off x="3140" y="1504"/>
              <a:ext cx="194" cy="135"/>
            </a:xfrm>
            <a:custGeom>
              <a:avLst/>
              <a:gdLst/>
              <a:ahLst/>
              <a:cxnLst>
                <a:cxn ang="0">
                  <a:pos x="193" y="137"/>
                </a:cxn>
                <a:cxn ang="0">
                  <a:pos x="174" y="137"/>
                </a:cxn>
                <a:cxn ang="0">
                  <a:pos x="154" y="132"/>
                </a:cxn>
                <a:cxn ang="0">
                  <a:pos x="133" y="128"/>
                </a:cxn>
                <a:cxn ang="0">
                  <a:pos x="112" y="123"/>
                </a:cxn>
                <a:cxn ang="0">
                  <a:pos x="93" y="118"/>
                </a:cxn>
                <a:cxn ang="0">
                  <a:pos x="73" y="111"/>
                </a:cxn>
                <a:cxn ang="0">
                  <a:pos x="57" y="105"/>
                </a:cxn>
                <a:cxn ang="0">
                  <a:pos x="43" y="98"/>
                </a:cxn>
                <a:cxn ang="0">
                  <a:pos x="31" y="93"/>
                </a:cxn>
                <a:cxn ang="0">
                  <a:pos x="23" y="84"/>
                </a:cxn>
                <a:cxn ang="0">
                  <a:pos x="23" y="84"/>
                </a:cxn>
                <a:cxn ang="0">
                  <a:pos x="19" y="77"/>
                </a:cxn>
                <a:cxn ang="0">
                  <a:pos x="15" y="70"/>
                </a:cxn>
                <a:cxn ang="0">
                  <a:pos x="11" y="61"/>
                </a:cxn>
                <a:cxn ang="0">
                  <a:pos x="6" y="52"/>
                </a:cxn>
                <a:cxn ang="0">
                  <a:pos x="4" y="44"/>
                </a:cxn>
                <a:cxn ang="0">
                  <a:pos x="2" y="33"/>
                </a:cxn>
                <a:cxn ang="0">
                  <a:pos x="0" y="25"/>
                </a:cxn>
                <a:cxn ang="0">
                  <a:pos x="2" y="17"/>
                </a:cxn>
                <a:cxn ang="0">
                  <a:pos x="4" y="6"/>
                </a:cxn>
                <a:cxn ang="0">
                  <a:pos x="8" y="0"/>
                </a:cxn>
                <a:cxn ang="0">
                  <a:pos x="193" y="137"/>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23" y="84"/>
                  </a:lnTo>
                  <a:lnTo>
                    <a:pt x="19" y="77"/>
                  </a:lnTo>
                  <a:lnTo>
                    <a:pt x="15" y="70"/>
                  </a:lnTo>
                  <a:lnTo>
                    <a:pt x="11" y="61"/>
                  </a:lnTo>
                  <a:lnTo>
                    <a:pt x="6" y="52"/>
                  </a:lnTo>
                  <a:lnTo>
                    <a:pt x="4" y="44"/>
                  </a:lnTo>
                  <a:lnTo>
                    <a:pt x="2" y="33"/>
                  </a:lnTo>
                  <a:lnTo>
                    <a:pt x="0" y="25"/>
                  </a:lnTo>
                  <a:lnTo>
                    <a:pt x="2" y="17"/>
                  </a:lnTo>
                  <a:lnTo>
                    <a:pt x="4" y="6"/>
                  </a:lnTo>
                  <a:lnTo>
                    <a:pt x="8" y="0"/>
                  </a:lnTo>
                  <a:lnTo>
                    <a:pt x="193" y="137"/>
                  </a:lnTo>
                </a:path>
              </a:pathLst>
            </a:custGeom>
            <a:solidFill>
              <a:srgbClr val="FFD80F"/>
            </a:solidFill>
            <a:ln w="9525" cap="rnd">
              <a:noFill/>
              <a:round/>
              <a:headEnd/>
              <a:tailEnd/>
            </a:ln>
            <a:effectLst/>
          </p:spPr>
          <p:txBody>
            <a:bodyPr/>
            <a:lstStyle/>
            <a:p>
              <a:pPr>
                <a:defRPr/>
              </a:pPr>
              <a:endParaRPr lang="en-US"/>
            </a:p>
          </p:txBody>
        </p:sp>
        <p:sp>
          <p:nvSpPr>
            <p:cNvPr id="109" name="Freeform 1133"/>
            <p:cNvSpPr>
              <a:spLocks/>
            </p:cNvSpPr>
            <p:nvPr/>
          </p:nvSpPr>
          <p:spPr bwMode="auto">
            <a:xfrm>
              <a:off x="3140" y="1504"/>
              <a:ext cx="194" cy="135"/>
            </a:xfrm>
            <a:custGeom>
              <a:avLst/>
              <a:gdLst/>
              <a:ahLst/>
              <a:cxnLst>
                <a:cxn ang="0">
                  <a:pos x="193" y="137"/>
                </a:cxn>
                <a:cxn ang="0">
                  <a:pos x="174" y="137"/>
                </a:cxn>
                <a:cxn ang="0">
                  <a:pos x="154" y="132"/>
                </a:cxn>
                <a:cxn ang="0">
                  <a:pos x="133" y="128"/>
                </a:cxn>
                <a:cxn ang="0">
                  <a:pos x="112" y="123"/>
                </a:cxn>
                <a:cxn ang="0">
                  <a:pos x="93" y="118"/>
                </a:cxn>
                <a:cxn ang="0">
                  <a:pos x="73" y="111"/>
                </a:cxn>
                <a:cxn ang="0">
                  <a:pos x="57" y="105"/>
                </a:cxn>
                <a:cxn ang="0">
                  <a:pos x="43" y="98"/>
                </a:cxn>
                <a:cxn ang="0">
                  <a:pos x="31" y="93"/>
                </a:cxn>
                <a:cxn ang="0">
                  <a:pos x="23" y="84"/>
                </a:cxn>
                <a:cxn ang="0">
                  <a:pos x="23" y="84"/>
                </a:cxn>
                <a:cxn ang="0">
                  <a:pos x="19" y="77"/>
                </a:cxn>
                <a:cxn ang="0">
                  <a:pos x="15" y="70"/>
                </a:cxn>
                <a:cxn ang="0">
                  <a:pos x="11" y="61"/>
                </a:cxn>
                <a:cxn ang="0">
                  <a:pos x="6" y="52"/>
                </a:cxn>
                <a:cxn ang="0">
                  <a:pos x="4" y="44"/>
                </a:cxn>
                <a:cxn ang="0">
                  <a:pos x="2" y="33"/>
                </a:cxn>
                <a:cxn ang="0">
                  <a:pos x="0" y="25"/>
                </a:cxn>
                <a:cxn ang="0">
                  <a:pos x="2" y="17"/>
                </a:cxn>
                <a:cxn ang="0">
                  <a:pos x="4" y="6"/>
                </a:cxn>
                <a:cxn ang="0">
                  <a:pos x="8" y="0"/>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23" y="84"/>
                  </a:lnTo>
                  <a:lnTo>
                    <a:pt x="19" y="77"/>
                  </a:lnTo>
                  <a:lnTo>
                    <a:pt x="15" y="70"/>
                  </a:lnTo>
                  <a:lnTo>
                    <a:pt x="11" y="61"/>
                  </a:lnTo>
                  <a:lnTo>
                    <a:pt x="6" y="52"/>
                  </a:lnTo>
                  <a:lnTo>
                    <a:pt x="4" y="44"/>
                  </a:lnTo>
                  <a:lnTo>
                    <a:pt x="2" y="33"/>
                  </a:lnTo>
                  <a:lnTo>
                    <a:pt x="0" y="25"/>
                  </a:lnTo>
                  <a:lnTo>
                    <a:pt x="2" y="17"/>
                  </a:lnTo>
                  <a:lnTo>
                    <a:pt x="4" y="6"/>
                  </a:lnTo>
                  <a:lnTo>
                    <a:pt x="8"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10" name="Freeform 1134"/>
            <p:cNvSpPr>
              <a:spLocks/>
            </p:cNvSpPr>
            <p:nvPr/>
          </p:nvSpPr>
          <p:spPr bwMode="auto">
            <a:xfrm>
              <a:off x="3200" y="1536"/>
              <a:ext cx="168" cy="129"/>
            </a:xfrm>
            <a:custGeom>
              <a:avLst/>
              <a:gdLst/>
              <a:ahLst/>
              <a:cxnLst>
                <a:cxn ang="0">
                  <a:pos x="166" y="130"/>
                </a:cxn>
                <a:cxn ang="0">
                  <a:pos x="153" y="126"/>
                </a:cxn>
                <a:cxn ang="0">
                  <a:pos x="138" y="120"/>
                </a:cxn>
                <a:cxn ang="0">
                  <a:pos x="124" y="115"/>
                </a:cxn>
                <a:cxn ang="0">
                  <a:pos x="108" y="111"/>
                </a:cxn>
                <a:cxn ang="0">
                  <a:pos x="96" y="106"/>
                </a:cxn>
                <a:cxn ang="0">
                  <a:pos x="81" y="101"/>
                </a:cxn>
                <a:cxn ang="0">
                  <a:pos x="67" y="94"/>
                </a:cxn>
                <a:cxn ang="0">
                  <a:pos x="53" y="85"/>
                </a:cxn>
                <a:cxn ang="0">
                  <a:pos x="41" y="78"/>
                </a:cxn>
                <a:cxn ang="0">
                  <a:pos x="28" y="67"/>
                </a:cxn>
                <a:cxn ang="0">
                  <a:pos x="28" y="67"/>
                </a:cxn>
                <a:cxn ang="0">
                  <a:pos x="16" y="56"/>
                </a:cxn>
                <a:cxn ang="0">
                  <a:pos x="9" y="46"/>
                </a:cxn>
                <a:cxn ang="0">
                  <a:pos x="3" y="37"/>
                </a:cxn>
                <a:cxn ang="0">
                  <a:pos x="2" y="30"/>
                </a:cxn>
                <a:cxn ang="0">
                  <a:pos x="0" y="25"/>
                </a:cxn>
                <a:cxn ang="0">
                  <a:pos x="0" y="18"/>
                </a:cxn>
                <a:cxn ang="0">
                  <a:pos x="0" y="12"/>
                </a:cxn>
                <a:cxn ang="0">
                  <a:pos x="2" y="7"/>
                </a:cxn>
                <a:cxn ang="0">
                  <a:pos x="2" y="4"/>
                </a:cxn>
                <a:cxn ang="0">
                  <a:pos x="2" y="0"/>
                </a:cxn>
                <a:cxn ang="0">
                  <a:pos x="2" y="0"/>
                </a:cxn>
                <a:cxn ang="0">
                  <a:pos x="3" y="0"/>
                </a:cxn>
                <a:cxn ang="0">
                  <a:pos x="7" y="2"/>
                </a:cxn>
                <a:cxn ang="0">
                  <a:pos x="16" y="4"/>
                </a:cxn>
                <a:cxn ang="0">
                  <a:pos x="27" y="6"/>
                </a:cxn>
                <a:cxn ang="0">
                  <a:pos x="37" y="7"/>
                </a:cxn>
                <a:cxn ang="0">
                  <a:pos x="50" y="12"/>
                </a:cxn>
                <a:cxn ang="0">
                  <a:pos x="60" y="14"/>
                </a:cxn>
                <a:cxn ang="0">
                  <a:pos x="71" y="18"/>
                </a:cxn>
                <a:cxn ang="0">
                  <a:pos x="79" y="20"/>
                </a:cxn>
                <a:cxn ang="0">
                  <a:pos x="87" y="25"/>
                </a:cxn>
                <a:cxn ang="0">
                  <a:pos x="166" y="130"/>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28" y="67"/>
                  </a:lnTo>
                  <a:lnTo>
                    <a:pt x="16" y="56"/>
                  </a:lnTo>
                  <a:lnTo>
                    <a:pt x="9" y="46"/>
                  </a:lnTo>
                  <a:lnTo>
                    <a:pt x="3" y="37"/>
                  </a:lnTo>
                  <a:lnTo>
                    <a:pt x="2" y="30"/>
                  </a:lnTo>
                  <a:lnTo>
                    <a:pt x="0" y="25"/>
                  </a:lnTo>
                  <a:lnTo>
                    <a:pt x="0" y="18"/>
                  </a:lnTo>
                  <a:lnTo>
                    <a:pt x="0" y="12"/>
                  </a:lnTo>
                  <a:lnTo>
                    <a:pt x="2" y="7"/>
                  </a:lnTo>
                  <a:lnTo>
                    <a:pt x="2" y="4"/>
                  </a:lnTo>
                  <a:lnTo>
                    <a:pt x="2" y="0"/>
                  </a:lnTo>
                  <a:lnTo>
                    <a:pt x="2" y="0"/>
                  </a:lnTo>
                  <a:lnTo>
                    <a:pt x="3" y="0"/>
                  </a:lnTo>
                  <a:lnTo>
                    <a:pt x="7" y="2"/>
                  </a:lnTo>
                  <a:lnTo>
                    <a:pt x="16" y="4"/>
                  </a:lnTo>
                  <a:lnTo>
                    <a:pt x="27" y="6"/>
                  </a:lnTo>
                  <a:lnTo>
                    <a:pt x="37" y="7"/>
                  </a:lnTo>
                  <a:lnTo>
                    <a:pt x="50" y="12"/>
                  </a:lnTo>
                  <a:lnTo>
                    <a:pt x="60" y="14"/>
                  </a:lnTo>
                  <a:lnTo>
                    <a:pt x="71" y="18"/>
                  </a:lnTo>
                  <a:lnTo>
                    <a:pt x="79" y="20"/>
                  </a:lnTo>
                  <a:lnTo>
                    <a:pt x="87" y="25"/>
                  </a:lnTo>
                  <a:lnTo>
                    <a:pt x="166" y="130"/>
                  </a:lnTo>
                </a:path>
              </a:pathLst>
            </a:custGeom>
            <a:solidFill>
              <a:srgbClr val="FFD80F"/>
            </a:solidFill>
            <a:ln w="9525" cap="rnd">
              <a:noFill/>
              <a:round/>
              <a:headEnd/>
              <a:tailEnd/>
            </a:ln>
            <a:effectLst/>
          </p:spPr>
          <p:txBody>
            <a:bodyPr/>
            <a:lstStyle/>
            <a:p>
              <a:pPr>
                <a:defRPr/>
              </a:pPr>
              <a:endParaRPr lang="en-US"/>
            </a:p>
          </p:txBody>
        </p:sp>
        <p:sp>
          <p:nvSpPr>
            <p:cNvPr id="111" name="Freeform 1135"/>
            <p:cNvSpPr>
              <a:spLocks/>
            </p:cNvSpPr>
            <p:nvPr/>
          </p:nvSpPr>
          <p:spPr bwMode="auto">
            <a:xfrm>
              <a:off x="3200" y="1536"/>
              <a:ext cx="168" cy="129"/>
            </a:xfrm>
            <a:custGeom>
              <a:avLst/>
              <a:gdLst/>
              <a:ahLst/>
              <a:cxnLst>
                <a:cxn ang="0">
                  <a:pos x="166" y="130"/>
                </a:cxn>
                <a:cxn ang="0">
                  <a:pos x="153" y="126"/>
                </a:cxn>
                <a:cxn ang="0">
                  <a:pos x="138" y="120"/>
                </a:cxn>
                <a:cxn ang="0">
                  <a:pos x="124" y="115"/>
                </a:cxn>
                <a:cxn ang="0">
                  <a:pos x="108" y="111"/>
                </a:cxn>
                <a:cxn ang="0">
                  <a:pos x="96" y="106"/>
                </a:cxn>
                <a:cxn ang="0">
                  <a:pos x="81" y="101"/>
                </a:cxn>
                <a:cxn ang="0">
                  <a:pos x="67" y="94"/>
                </a:cxn>
                <a:cxn ang="0">
                  <a:pos x="53" y="85"/>
                </a:cxn>
                <a:cxn ang="0">
                  <a:pos x="41" y="78"/>
                </a:cxn>
                <a:cxn ang="0">
                  <a:pos x="28" y="67"/>
                </a:cxn>
                <a:cxn ang="0">
                  <a:pos x="28" y="67"/>
                </a:cxn>
                <a:cxn ang="0">
                  <a:pos x="16" y="56"/>
                </a:cxn>
                <a:cxn ang="0">
                  <a:pos x="9" y="46"/>
                </a:cxn>
                <a:cxn ang="0">
                  <a:pos x="3" y="37"/>
                </a:cxn>
                <a:cxn ang="0">
                  <a:pos x="2" y="30"/>
                </a:cxn>
                <a:cxn ang="0">
                  <a:pos x="0" y="25"/>
                </a:cxn>
                <a:cxn ang="0">
                  <a:pos x="0" y="18"/>
                </a:cxn>
                <a:cxn ang="0">
                  <a:pos x="0" y="12"/>
                </a:cxn>
                <a:cxn ang="0">
                  <a:pos x="2" y="7"/>
                </a:cxn>
                <a:cxn ang="0">
                  <a:pos x="2" y="4"/>
                </a:cxn>
                <a:cxn ang="0">
                  <a:pos x="2" y="0"/>
                </a:cxn>
                <a:cxn ang="0">
                  <a:pos x="2" y="0"/>
                </a:cxn>
                <a:cxn ang="0">
                  <a:pos x="3" y="0"/>
                </a:cxn>
                <a:cxn ang="0">
                  <a:pos x="7" y="2"/>
                </a:cxn>
                <a:cxn ang="0">
                  <a:pos x="16" y="4"/>
                </a:cxn>
                <a:cxn ang="0">
                  <a:pos x="27" y="6"/>
                </a:cxn>
                <a:cxn ang="0">
                  <a:pos x="37" y="7"/>
                </a:cxn>
                <a:cxn ang="0">
                  <a:pos x="50" y="12"/>
                </a:cxn>
                <a:cxn ang="0">
                  <a:pos x="60" y="14"/>
                </a:cxn>
                <a:cxn ang="0">
                  <a:pos x="71" y="18"/>
                </a:cxn>
                <a:cxn ang="0">
                  <a:pos x="79" y="20"/>
                </a:cxn>
                <a:cxn ang="0">
                  <a:pos x="87" y="25"/>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28" y="67"/>
                  </a:lnTo>
                  <a:lnTo>
                    <a:pt x="16" y="56"/>
                  </a:lnTo>
                  <a:lnTo>
                    <a:pt x="9" y="46"/>
                  </a:lnTo>
                  <a:lnTo>
                    <a:pt x="3" y="37"/>
                  </a:lnTo>
                  <a:lnTo>
                    <a:pt x="2" y="30"/>
                  </a:lnTo>
                  <a:lnTo>
                    <a:pt x="0" y="25"/>
                  </a:lnTo>
                  <a:lnTo>
                    <a:pt x="0" y="18"/>
                  </a:lnTo>
                  <a:lnTo>
                    <a:pt x="0" y="12"/>
                  </a:lnTo>
                  <a:lnTo>
                    <a:pt x="2" y="7"/>
                  </a:lnTo>
                  <a:lnTo>
                    <a:pt x="2" y="4"/>
                  </a:lnTo>
                  <a:lnTo>
                    <a:pt x="2" y="0"/>
                  </a:lnTo>
                  <a:lnTo>
                    <a:pt x="2" y="0"/>
                  </a:lnTo>
                  <a:lnTo>
                    <a:pt x="3" y="0"/>
                  </a:lnTo>
                  <a:lnTo>
                    <a:pt x="7" y="2"/>
                  </a:lnTo>
                  <a:lnTo>
                    <a:pt x="16" y="4"/>
                  </a:lnTo>
                  <a:lnTo>
                    <a:pt x="27" y="6"/>
                  </a:lnTo>
                  <a:lnTo>
                    <a:pt x="37" y="7"/>
                  </a:lnTo>
                  <a:lnTo>
                    <a:pt x="50" y="12"/>
                  </a:lnTo>
                  <a:lnTo>
                    <a:pt x="60" y="14"/>
                  </a:lnTo>
                  <a:lnTo>
                    <a:pt x="71" y="18"/>
                  </a:lnTo>
                  <a:lnTo>
                    <a:pt x="79" y="20"/>
                  </a:lnTo>
                  <a:lnTo>
                    <a:pt x="87" y="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12" name="Freeform 1136"/>
            <p:cNvSpPr>
              <a:spLocks/>
            </p:cNvSpPr>
            <p:nvPr/>
          </p:nvSpPr>
          <p:spPr bwMode="auto">
            <a:xfrm>
              <a:off x="3290" y="1671"/>
              <a:ext cx="130" cy="90"/>
            </a:xfrm>
            <a:custGeom>
              <a:avLst/>
              <a:gdLst/>
              <a:ahLst/>
              <a:cxnLst>
                <a:cxn ang="0">
                  <a:pos x="131" y="90"/>
                </a:cxn>
                <a:cxn ang="0">
                  <a:pos x="116" y="85"/>
                </a:cxn>
                <a:cxn ang="0">
                  <a:pos x="99" y="79"/>
                </a:cxn>
                <a:cxn ang="0">
                  <a:pos x="84" y="73"/>
                </a:cxn>
                <a:cxn ang="0">
                  <a:pos x="70" y="66"/>
                </a:cxn>
                <a:cxn ang="0">
                  <a:pos x="57" y="62"/>
                </a:cxn>
                <a:cxn ang="0">
                  <a:pos x="42" y="53"/>
                </a:cxn>
                <a:cxn ang="0">
                  <a:pos x="31" y="46"/>
                </a:cxn>
                <a:cxn ang="0">
                  <a:pos x="19" y="35"/>
                </a:cxn>
                <a:cxn ang="0">
                  <a:pos x="8" y="23"/>
                </a:cxn>
                <a:cxn ang="0">
                  <a:pos x="0" y="7"/>
                </a:cxn>
                <a:cxn ang="0">
                  <a:pos x="0" y="7"/>
                </a:cxn>
                <a:cxn ang="0">
                  <a:pos x="2" y="7"/>
                </a:cxn>
                <a:cxn ang="0">
                  <a:pos x="4" y="5"/>
                </a:cxn>
                <a:cxn ang="0">
                  <a:pos x="8" y="4"/>
                </a:cxn>
                <a:cxn ang="0">
                  <a:pos x="15" y="4"/>
                </a:cxn>
                <a:cxn ang="0">
                  <a:pos x="24" y="2"/>
                </a:cxn>
                <a:cxn ang="0">
                  <a:pos x="31" y="0"/>
                </a:cxn>
                <a:cxn ang="0">
                  <a:pos x="42" y="0"/>
                </a:cxn>
                <a:cxn ang="0">
                  <a:pos x="52" y="0"/>
                </a:cxn>
                <a:cxn ang="0">
                  <a:pos x="66" y="2"/>
                </a:cxn>
                <a:cxn ang="0">
                  <a:pos x="78" y="4"/>
                </a:cxn>
                <a:cxn ang="0">
                  <a:pos x="131" y="90"/>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0" y="7"/>
                  </a:lnTo>
                  <a:lnTo>
                    <a:pt x="2" y="7"/>
                  </a:lnTo>
                  <a:lnTo>
                    <a:pt x="4" y="5"/>
                  </a:lnTo>
                  <a:lnTo>
                    <a:pt x="8" y="4"/>
                  </a:lnTo>
                  <a:lnTo>
                    <a:pt x="15" y="4"/>
                  </a:lnTo>
                  <a:lnTo>
                    <a:pt x="24" y="2"/>
                  </a:lnTo>
                  <a:lnTo>
                    <a:pt x="31" y="0"/>
                  </a:lnTo>
                  <a:lnTo>
                    <a:pt x="42" y="0"/>
                  </a:lnTo>
                  <a:lnTo>
                    <a:pt x="52" y="0"/>
                  </a:lnTo>
                  <a:lnTo>
                    <a:pt x="66" y="2"/>
                  </a:lnTo>
                  <a:lnTo>
                    <a:pt x="78" y="4"/>
                  </a:lnTo>
                  <a:lnTo>
                    <a:pt x="131" y="90"/>
                  </a:lnTo>
                </a:path>
              </a:pathLst>
            </a:custGeom>
            <a:solidFill>
              <a:srgbClr val="FFD80F"/>
            </a:solidFill>
            <a:ln w="9525" cap="rnd">
              <a:noFill/>
              <a:round/>
              <a:headEnd/>
              <a:tailEnd/>
            </a:ln>
            <a:effectLst/>
          </p:spPr>
          <p:txBody>
            <a:bodyPr/>
            <a:lstStyle/>
            <a:p>
              <a:pPr>
                <a:defRPr/>
              </a:pPr>
              <a:endParaRPr lang="en-US"/>
            </a:p>
          </p:txBody>
        </p:sp>
        <p:sp>
          <p:nvSpPr>
            <p:cNvPr id="113" name="Freeform 1137"/>
            <p:cNvSpPr>
              <a:spLocks/>
            </p:cNvSpPr>
            <p:nvPr/>
          </p:nvSpPr>
          <p:spPr bwMode="auto">
            <a:xfrm>
              <a:off x="3290" y="1671"/>
              <a:ext cx="130" cy="90"/>
            </a:xfrm>
            <a:custGeom>
              <a:avLst/>
              <a:gdLst/>
              <a:ahLst/>
              <a:cxnLst>
                <a:cxn ang="0">
                  <a:pos x="131" y="90"/>
                </a:cxn>
                <a:cxn ang="0">
                  <a:pos x="116" y="85"/>
                </a:cxn>
                <a:cxn ang="0">
                  <a:pos x="99" y="79"/>
                </a:cxn>
                <a:cxn ang="0">
                  <a:pos x="84" y="73"/>
                </a:cxn>
                <a:cxn ang="0">
                  <a:pos x="70" y="66"/>
                </a:cxn>
                <a:cxn ang="0">
                  <a:pos x="57" y="62"/>
                </a:cxn>
                <a:cxn ang="0">
                  <a:pos x="42" y="53"/>
                </a:cxn>
                <a:cxn ang="0">
                  <a:pos x="31" y="46"/>
                </a:cxn>
                <a:cxn ang="0">
                  <a:pos x="19" y="35"/>
                </a:cxn>
                <a:cxn ang="0">
                  <a:pos x="8" y="23"/>
                </a:cxn>
                <a:cxn ang="0">
                  <a:pos x="0" y="7"/>
                </a:cxn>
                <a:cxn ang="0">
                  <a:pos x="0" y="7"/>
                </a:cxn>
                <a:cxn ang="0">
                  <a:pos x="2" y="7"/>
                </a:cxn>
                <a:cxn ang="0">
                  <a:pos x="4" y="5"/>
                </a:cxn>
                <a:cxn ang="0">
                  <a:pos x="8" y="4"/>
                </a:cxn>
                <a:cxn ang="0">
                  <a:pos x="15" y="4"/>
                </a:cxn>
                <a:cxn ang="0">
                  <a:pos x="24" y="2"/>
                </a:cxn>
                <a:cxn ang="0">
                  <a:pos x="31" y="0"/>
                </a:cxn>
                <a:cxn ang="0">
                  <a:pos x="42" y="0"/>
                </a:cxn>
                <a:cxn ang="0">
                  <a:pos x="52" y="0"/>
                </a:cxn>
                <a:cxn ang="0">
                  <a:pos x="66" y="2"/>
                </a:cxn>
                <a:cxn ang="0">
                  <a:pos x="78" y="4"/>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0" y="7"/>
                  </a:lnTo>
                  <a:lnTo>
                    <a:pt x="2" y="7"/>
                  </a:lnTo>
                  <a:lnTo>
                    <a:pt x="4" y="5"/>
                  </a:lnTo>
                  <a:lnTo>
                    <a:pt x="8" y="4"/>
                  </a:lnTo>
                  <a:lnTo>
                    <a:pt x="15" y="4"/>
                  </a:lnTo>
                  <a:lnTo>
                    <a:pt x="24" y="2"/>
                  </a:lnTo>
                  <a:lnTo>
                    <a:pt x="31" y="0"/>
                  </a:lnTo>
                  <a:lnTo>
                    <a:pt x="42" y="0"/>
                  </a:lnTo>
                  <a:lnTo>
                    <a:pt x="52" y="0"/>
                  </a:lnTo>
                  <a:lnTo>
                    <a:pt x="66" y="2"/>
                  </a:lnTo>
                  <a:lnTo>
                    <a:pt x="78" y="4"/>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14" name="Freeform 1138"/>
            <p:cNvSpPr>
              <a:spLocks/>
            </p:cNvSpPr>
            <p:nvPr/>
          </p:nvSpPr>
          <p:spPr bwMode="auto">
            <a:xfrm>
              <a:off x="3334" y="1742"/>
              <a:ext cx="163" cy="129"/>
            </a:xfrm>
            <a:custGeom>
              <a:avLst/>
              <a:gdLst/>
              <a:ahLst/>
              <a:cxnLst>
                <a:cxn ang="0">
                  <a:pos x="164" y="130"/>
                </a:cxn>
                <a:cxn ang="0">
                  <a:pos x="151" y="126"/>
                </a:cxn>
                <a:cxn ang="0">
                  <a:pos x="140" y="122"/>
                </a:cxn>
                <a:cxn ang="0">
                  <a:pos x="128" y="117"/>
                </a:cxn>
                <a:cxn ang="0">
                  <a:pos x="115" y="113"/>
                </a:cxn>
                <a:cxn ang="0">
                  <a:pos x="103" y="106"/>
                </a:cxn>
                <a:cxn ang="0">
                  <a:pos x="90" y="99"/>
                </a:cxn>
                <a:cxn ang="0">
                  <a:pos x="80" y="92"/>
                </a:cxn>
                <a:cxn ang="0">
                  <a:pos x="67" y="83"/>
                </a:cxn>
                <a:cxn ang="0">
                  <a:pos x="56" y="73"/>
                </a:cxn>
                <a:cxn ang="0">
                  <a:pos x="48" y="62"/>
                </a:cxn>
                <a:cxn ang="0">
                  <a:pos x="48" y="62"/>
                </a:cxn>
                <a:cxn ang="0">
                  <a:pos x="31" y="44"/>
                </a:cxn>
                <a:cxn ang="0">
                  <a:pos x="23" y="27"/>
                </a:cxn>
                <a:cxn ang="0">
                  <a:pos x="14" y="14"/>
                </a:cxn>
                <a:cxn ang="0">
                  <a:pos x="6" y="6"/>
                </a:cxn>
                <a:cxn ang="0">
                  <a:pos x="0" y="0"/>
                </a:cxn>
                <a:cxn ang="0">
                  <a:pos x="0" y="0"/>
                </a:cxn>
                <a:cxn ang="0">
                  <a:pos x="2" y="0"/>
                </a:cxn>
                <a:cxn ang="0">
                  <a:pos x="6" y="0"/>
                </a:cxn>
                <a:cxn ang="0">
                  <a:pos x="14" y="0"/>
                </a:cxn>
                <a:cxn ang="0">
                  <a:pos x="27" y="0"/>
                </a:cxn>
                <a:cxn ang="0">
                  <a:pos x="39" y="0"/>
                </a:cxn>
                <a:cxn ang="0">
                  <a:pos x="52" y="0"/>
                </a:cxn>
                <a:cxn ang="0">
                  <a:pos x="67" y="0"/>
                </a:cxn>
                <a:cxn ang="0">
                  <a:pos x="81" y="4"/>
                </a:cxn>
                <a:cxn ang="0">
                  <a:pos x="94" y="6"/>
                </a:cxn>
                <a:cxn ang="0">
                  <a:pos x="106" y="9"/>
                </a:cxn>
                <a:cxn ang="0">
                  <a:pos x="164" y="130"/>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48" y="62"/>
                  </a:lnTo>
                  <a:lnTo>
                    <a:pt x="31" y="44"/>
                  </a:lnTo>
                  <a:lnTo>
                    <a:pt x="23" y="27"/>
                  </a:lnTo>
                  <a:lnTo>
                    <a:pt x="14" y="14"/>
                  </a:lnTo>
                  <a:lnTo>
                    <a:pt x="6" y="6"/>
                  </a:lnTo>
                  <a:lnTo>
                    <a:pt x="0" y="0"/>
                  </a:lnTo>
                  <a:lnTo>
                    <a:pt x="0" y="0"/>
                  </a:lnTo>
                  <a:lnTo>
                    <a:pt x="2" y="0"/>
                  </a:lnTo>
                  <a:lnTo>
                    <a:pt x="6" y="0"/>
                  </a:lnTo>
                  <a:lnTo>
                    <a:pt x="14" y="0"/>
                  </a:lnTo>
                  <a:lnTo>
                    <a:pt x="27" y="0"/>
                  </a:lnTo>
                  <a:lnTo>
                    <a:pt x="39" y="0"/>
                  </a:lnTo>
                  <a:lnTo>
                    <a:pt x="52" y="0"/>
                  </a:lnTo>
                  <a:lnTo>
                    <a:pt x="67" y="0"/>
                  </a:lnTo>
                  <a:lnTo>
                    <a:pt x="81" y="4"/>
                  </a:lnTo>
                  <a:lnTo>
                    <a:pt x="94" y="6"/>
                  </a:lnTo>
                  <a:lnTo>
                    <a:pt x="106" y="9"/>
                  </a:lnTo>
                  <a:lnTo>
                    <a:pt x="164" y="130"/>
                  </a:lnTo>
                </a:path>
              </a:pathLst>
            </a:custGeom>
            <a:solidFill>
              <a:srgbClr val="FFD80F"/>
            </a:solidFill>
            <a:ln w="9525" cap="rnd">
              <a:noFill/>
              <a:round/>
              <a:headEnd/>
              <a:tailEnd/>
            </a:ln>
            <a:effectLst/>
          </p:spPr>
          <p:txBody>
            <a:bodyPr/>
            <a:lstStyle/>
            <a:p>
              <a:pPr>
                <a:defRPr/>
              </a:pPr>
              <a:endParaRPr lang="en-US"/>
            </a:p>
          </p:txBody>
        </p:sp>
        <p:sp>
          <p:nvSpPr>
            <p:cNvPr id="115" name="Freeform 1139"/>
            <p:cNvSpPr>
              <a:spLocks/>
            </p:cNvSpPr>
            <p:nvPr/>
          </p:nvSpPr>
          <p:spPr bwMode="auto">
            <a:xfrm>
              <a:off x="3334" y="1742"/>
              <a:ext cx="163" cy="129"/>
            </a:xfrm>
            <a:custGeom>
              <a:avLst/>
              <a:gdLst/>
              <a:ahLst/>
              <a:cxnLst>
                <a:cxn ang="0">
                  <a:pos x="164" y="130"/>
                </a:cxn>
                <a:cxn ang="0">
                  <a:pos x="151" y="126"/>
                </a:cxn>
                <a:cxn ang="0">
                  <a:pos x="140" y="122"/>
                </a:cxn>
                <a:cxn ang="0">
                  <a:pos x="128" y="117"/>
                </a:cxn>
                <a:cxn ang="0">
                  <a:pos x="115" y="113"/>
                </a:cxn>
                <a:cxn ang="0">
                  <a:pos x="103" y="106"/>
                </a:cxn>
                <a:cxn ang="0">
                  <a:pos x="90" y="99"/>
                </a:cxn>
                <a:cxn ang="0">
                  <a:pos x="80" y="92"/>
                </a:cxn>
                <a:cxn ang="0">
                  <a:pos x="67" y="83"/>
                </a:cxn>
                <a:cxn ang="0">
                  <a:pos x="56" y="73"/>
                </a:cxn>
                <a:cxn ang="0">
                  <a:pos x="48" y="62"/>
                </a:cxn>
                <a:cxn ang="0">
                  <a:pos x="48" y="62"/>
                </a:cxn>
                <a:cxn ang="0">
                  <a:pos x="31" y="44"/>
                </a:cxn>
                <a:cxn ang="0">
                  <a:pos x="23" y="27"/>
                </a:cxn>
                <a:cxn ang="0">
                  <a:pos x="14" y="14"/>
                </a:cxn>
                <a:cxn ang="0">
                  <a:pos x="6" y="6"/>
                </a:cxn>
                <a:cxn ang="0">
                  <a:pos x="0" y="0"/>
                </a:cxn>
                <a:cxn ang="0">
                  <a:pos x="0" y="0"/>
                </a:cxn>
                <a:cxn ang="0">
                  <a:pos x="2" y="0"/>
                </a:cxn>
                <a:cxn ang="0">
                  <a:pos x="6" y="0"/>
                </a:cxn>
                <a:cxn ang="0">
                  <a:pos x="14" y="0"/>
                </a:cxn>
                <a:cxn ang="0">
                  <a:pos x="27" y="0"/>
                </a:cxn>
                <a:cxn ang="0">
                  <a:pos x="39" y="0"/>
                </a:cxn>
                <a:cxn ang="0">
                  <a:pos x="52" y="0"/>
                </a:cxn>
                <a:cxn ang="0">
                  <a:pos x="67" y="0"/>
                </a:cxn>
                <a:cxn ang="0">
                  <a:pos x="81" y="4"/>
                </a:cxn>
                <a:cxn ang="0">
                  <a:pos x="94" y="6"/>
                </a:cxn>
                <a:cxn ang="0">
                  <a:pos x="106" y="9"/>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48" y="62"/>
                  </a:lnTo>
                  <a:lnTo>
                    <a:pt x="31" y="44"/>
                  </a:lnTo>
                  <a:lnTo>
                    <a:pt x="23" y="27"/>
                  </a:lnTo>
                  <a:lnTo>
                    <a:pt x="14" y="14"/>
                  </a:lnTo>
                  <a:lnTo>
                    <a:pt x="6" y="6"/>
                  </a:lnTo>
                  <a:lnTo>
                    <a:pt x="0" y="0"/>
                  </a:lnTo>
                  <a:lnTo>
                    <a:pt x="0" y="0"/>
                  </a:lnTo>
                  <a:lnTo>
                    <a:pt x="2" y="0"/>
                  </a:lnTo>
                  <a:lnTo>
                    <a:pt x="6" y="0"/>
                  </a:lnTo>
                  <a:lnTo>
                    <a:pt x="14" y="0"/>
                  </a:lnTo>
                  <a:lnTo>
                    <a:pt x="27" y="0"/>
                  </a:lnTo>
                  <a:lnTo>
                    <a:pt x="39" y="0"/>
                  </a:lnTo>
                  <a:lnTo>
                    <a:pt x="52" y="0"/>
                  </a:lnTo>
                  <a:lnTo>
                    <a:pt x="67" y="0"/>
                  </a:lnTo>
                  <a:lnTo>
                    <a:pt x="81" y="4"/>
                  </a:lnTo>
                  <a:lnTo>
                    <a:pt x="94" y="6"/>
                  </a:lnTo>
                  <a:lnTo>
                    <a:pt x="106" y="9"/>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16" name="Freeform 1140"/>
            <p:cNvSpPr>
              <a:spLocks/>
            </p:cNvSpPr>
            <p:nvPr/>
          </p:nvSpPr>
          <p:spPr bwMode="auto">
            <a:xfrm>
              <a:off x="3425" y="1851"/>
              <a:ext cx="144" cy="142"/>
            </a:xfrm>
            <a:custGeom>
              <a:avLst/>
              <a:gdLst/>
              <a:ahLst/>
              <a:cxnLst>
                <a:cxn ang="0">
                  <a:pos x="143" y="142"/>
                </a:cxn>
                <a:cxn ang="0">
                  <a:pos x="130" y="137"/>
                </a:cxn>
                <a:cxn ang="0">
                  <a:pos x="117" y="130"/>
                </a:cxn>
                <a:cxn ang="0">
                  <a:pos x="103" y="124"/>
                </a:cxn>
                <a:cxn ang="0">
                  <a:pos x="90" y="117"/>
                </a:cxn>
                <a:cxn ang="0">
                  <a:pos x="75" y="110"/>
                </a:cxn>
                <a:cxn ang="0">
                  <a:pos x="61" y="99"/>
                </a:cxn>
                <a:cxn ang="0">
                  <a:pos x="48" y="89"/>
                </a:cxn>
                <a:cxn ang="0">
                  <a:pos x="36" y="78"/>
                </a:cxn>
                <a:cxn ang="0">
                  <a:pos x="25" y="68"/>
                </a:cxn>
                <a:cxn ang="0">
                  <a:pos x="16" y="55"/>
                </a:cxn>
                <a:cxn ang="0">
                  <a:pos x="16" y="55"/>
                </a:cxn>
                <a:cxn ang="0">
                  <a:pos x="4" y="34"/>
                </a:cxn>
                <a:cxn ang="0">
                  <a:pos x="0" y="17"/>
                </a:cxn>
                <a:cxn ang="0">
                  <a:pos x="0" y="6"/>
                </a:cxn>
                <a:cxn ang="0">
                  <a:pos x="0" y="0"/>
                </a:cxn>
                <a:cxn ang="0">
                  <a:pos x="0" y="0"/>
                </a:cxn>
                <a:cxn ang="0">
                  <a:pos x="0" y="0"/>
                </a:cxn>
                <a:cxn ang="0">
                  <a:pos x="8" y="0"/>
                </a:cxn>
                <a:cxn ang="0">
                  <a:pos x="16" y="0"/>
                </a:cxn>
                <a:cxn ang="0">
                  <a:pos x="27" y="2"/>
                </a:cxn>
                <a:cxn ang="0">
                  <a:pos x="36" y="4"/>
                </a:cxn>
                <a:cxn ang="0">
                  <a:pos x="44" y="4"/>
                </a:cxn>
                <a:cxn ang="0">
                  <a:pos x="52" y="6"/>
                </a:cxn>
                <a:cxn ang="0">
                  <a:pos x="62" y="8"/>
                </a:cxn>
                <a:cxn ang="0">
                  <a:pos x="71" y="13"/>
                </a:cxn>
                <a:cxn ang="0">
                  <a:pos x="82" y="17"/>
                </a:cxn>
                <a:cxn ang="0">
                  <a:pos x="90" y="20"/>
                </a:cxn>
                <a:cxn ang="0">
                  <a:pos x="143" y="142"/>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16" y="55"/>
                  </a:lnTo>
                  <a:lnTo>
                    <a:pt x="4" y="34"/>
                  </a:lnTo>
                  <a:lnTo>
                    <a:pt x="0" y="17"/>
                  </a:lnTo>
                  <a:lnTo>
                    <a:pt x="0" y="6"/>
                  </a:lnTo>
                  <a:lnTo>
                    <a:pt x="0" y="0"/>
                  </a:lnTo>
                  <a:lnTo>
                    <a:pt x="0" y="0"/>
                  </a:lnTo>
                  <a:lnTo>
                    <a:pt x="0" y="0"/>
                  </a:lnTo>
                  <a:lnTo>
                    <a:pt x="8" y="0"/>
                  </a:lnTo>
                  <a:lnTo>
                    <a:pt x="16" y="0"/>
                  </a:lnTo>
                  <a:lnTo>
                    <a:pt x="27" y="2"/>
                  </a:lnTo>
                  <a:lnTo>
                    <a:pt x="36" y="4"/>
                  </a:lnTo>
                  <a:lnTo>
                    <a:pt x="44" y="4"/>
                  </a:lnTo>
                  <a:lnTo>
                    <a:pt x="52" y="6"/>
                  </a:lnTo>
                  <a:lnTo>
                    <a:pt x="62" y="8"/>
                  </a:lnTo>
                  <a:lnTo>
                    <a:pt x="71" y="13"/>
                  </a:lnTo>
                  <a:lnTo>
                    <a:pt x="82" y="17"/>
                  </a:lnTo>
                  <a:lnTo>
                    <a:pt x="90" y="20"/>
                  </a:lnTo>
                  <a:lnTo>
                    <a:pt x="143" y="142"/>
                  </a:lnTo>
                </a:path>
              </a:pathLst>
            </a:custGeom>
            <a:solidFill>
              <a:srgbClr val="FFD80F"/>
            </a:solidFill>
            <a:ln w="9525" cap="rnd">
              <a:noFill/>
              <a:round/>
              <a:headEnd/>
              <a:tailEnd/>
            </a:ln>
            <a:effectLst/>
          </p:spPr>
          <p:txBody>
            <a:bodyPr/>
            <a:lstStyle/>
            <a:p>
              <a:pPr>
                <a:defRPr/>
              </a:pPr>
              <a:endParaRPr lang="en-US"/>
            </a:p>
          </p:txBody>
        </p:sp>
        <p:sp>
          <p:nvSpPr>
            <p:cNvPr id="117" name="Freeform 1141"/>
            <p:cNvSpPr>
              <a:spLocks/>
            </p:cNvSpPr>
            <p:nvPr/>
          </p:nvSpPr>
          <p:spPr bwMode="auto">
            <a:xfrm>
              <a:off x="3425" y="1851"/>
              <a:ext cx="144" cy="142"/>
            </a:xfrm>
            <a:custGeom>
              <a:avLst/>
              <a:gdLst/>
              <a:ahLst/>
              <a:cxnLst>
                <a:cxn ang="0">
                  <a:pos x="143" y="142"/>
                </a:cxn>
                <a:cxn ang="0">
                  <a:pos x="130" y="137"/>
                </a:cxn>
                <a:cxn ang="0">
                  <a:pos x="117" y="130"/>
                </a:cxn>
                <a:cxn ang="0">
                  <a:pos x="103" y="124"/>
                </a:cxn>
                <a:cxn ang="0">
                  <a:pos x="90" y="117"/>
                </a:cxn>
                <a:cxn ang="0">
                  <a:pos x="75" y="110"/>
                </a:cxn>
                <a:cxn ang="0">
                  <a:pos x="61" y="99"/>
                </a:cxn>
                <a:cxn ang="0">
                  <a:pos x="48" y="89"/>
                </a:cxn>
                <a:cxn ang="0">
                  <a:pos x="36" y="78"/>
                </a:cxn>
                <a:cxn ang="0">
                  <a:pos x="25" y="68"/>
                </a:cxn>
                <a:cxn ang="0">
                  <a:pos x="16" y="55"/>
                </a:cxn>
                <a:cxn ang="0">
                  <a:pos x="16" y="55"/>
                </a:cxn>
                <a:cxn ang="0">
                  <a:pos x="4" y="34"/>
                </a:cxn>
                <a:cxn ang="0">
                  <a:pos x="0" y="17"/>
                </a:cxn>
                <a:cxn ang="0">
                  <a:pos x="0" y="6"/>
                </a:cxn>
                <a:cxn ang="0">
                  <a:pos x="0" y="0"/>
                </a:cxn>
                <a:cxn ang="0">
                  <a:pos x="0" y="0"/>
                </a:cxn>
                <a:cxn ang="0">
                  <a:pos x="0" y="0"/>
                </a:cxn>
                <a:cxn ang="0">
                  <a:pos x="8" y="0"/>
                </a:cxn>
                <a:cxn ang="0">
                  <a:pos x="16" y="0"/>
                </a:cxn>
                <a:cxn ang="0">
                  <a:pos x="27" y="2"/>
                </a:cxn>
                <a:cxn ang="0">
                  <a:pos x="36" y="4"/>
                </a:cxn>
                <a:cxn ang="0">
                  <a:pos x="44" y="4"/>
                </a:cxn>
                <a:cxn ang="0">
                  <a:pos x="52" y="6"/>
                </a:cxn>
                <a:cxn ang="0">
                  <a:pos x="62" y="8"/>
                </a:cxn>
                <a:cxn ang="0">
                  <a:pos x="71" y="13"/>
                </a:cxn>
                <a:cxn ang="0">
                  <a:pos x="82" y="17"/>
                </a:cxn>
                <a:cxn ang="0">
                  <a:pos x="90" y="20"/>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16" y="55"/>
                  </a:lnTo>
                  <a:lnTo>
                    <a:pt x="4" y="34"/>
                  </a:lnTo>
                  <a:lnTo>
                    <a:pt x="0" y="17"/>
                  </a:lnTo>
                  <a:lnTo>
                    <a:pt x="0" y="6"/>
                  </a:lnTo>
                  <a:lnTo>
                    <a:pt x="0" y="0"/>
                  </a:lnTo>
                  <a:lnTo>
                    <a:pt x="0" y="0"/>
                  </a:lnTo>
                  <a:lnTo>
                    <a:pt x="0" y="0"/>
                  </a:lnTo>
                  <a:lnTo>
                    <a:pt x="8" y="0"/>
                  </a:lnTo>
                  <a:lnTo>
                    <a:pt x="16" y="0"/>
                  </a:lnTo>
                  <a:lnTo>
                    <a:pt x="27" y="2"/>
                  </a:lnTo>
                  <a:lnTo>
                    <a:pt x="36" y="4"/>
                  </a:lnTo>
                  <a:lnTo>
                    <a:pt x="44" y="4"/>
                  </a:lnTo>
                  <a:lnTo>
                    <a:pt x="52" y="6"/>
                  </a:lnTo>
                  <a:lnTo>
                    <a:pt x="62" y="8"/>
                  </a:lnTo>
                  <a:lnTo>
                    <a:pt x="71" y="13"/>
                  </a:lnTo>
                  <a:lnTo>
                    <a:pt x="82" y="17"/>
                  </a:lnTo>
                  <a:lnTo>
                    <a:pt x="90" y="2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18" name="Freeform 1142"/>
            <p:cNvSpPr>
              <a:spLocks/>
            </p:cNvSpPr>
            <p:nvPr/>
          </p:nvSpPr>
          <p:spPr bwMode="auto">
            <a:xfrm>
              <a:off x="3452" y="1941"/>
              <a:ext cx="92" cy="142"/>
            </a:xfrm>
            <a:custGeom>
              <a:avLst/>
              <a:gdLst/>
              <a:ahLst/>
              <a:cxnLst>
                <a:cxn ang="0">
                  <a:pos x="90" y="143"/>
                </a:cxn>
                <a:cxn ang="0">
                  <a:pos x="81" y="132"/>
                </a:cxn>
                <a:cxn ang="0">
                  <a:pos x="72" y="124"/>
                </a:cxn>
                <a:cxn ang="0">
                  <a:pos x="62" y="115"/>
                </a:cxn>
                <a:cxn ang="0">
                  <a:pos x="51" y="104"/>
                </a:cxn>
                <a:cxn ang="0">
                  <a:pos x="41" y="94"/>
                </a:cxn>
                <a:cxn ang="0">
                  <a:pos x="30" y="81"/>
                </a:cxn>
                <a:cxn ang="0">
                  <a:pos x="21" y="64"/>
                </a:cxn>
                <a:cxn ang="0">
                  <a:pos x="13" y="48"/>
                </a:cxn>
                <a:cxn ang="0">
                  <a:pos x="6" y="27"/>
                </a:cxn>
                <a:cxn ang="0">
                  <a:pos x="0" y="0"/>
                </a:cxn>
                <a:cxn ang="0">
                  <a:pos x="0" y="0"/>
                </a:cxn>
                <a:cxn ang="0">
                  <a:pos x="2" y="2"/>
                </a:cxn>
                <a:cxn ang="0">
                  <a:pos x="6" y="2"/>
                </a:cxn>
                <a:cxn ang="0">
                  <a:pos x="13" y="2"/>
                </a:cxn>
                <a:cxn ang="0">
                  <a:pos x="21" y="3"/>
                </a:cxn>
                <a:cxn ang="0">
                  <a:pos x="32" y="5"/>
                </a:cxn>
                <a:cxn ang="0">
                  <a:pos x="42" y="7"/>
                </a:cxn>
                <a:cxn ang="0">
                  <a:pos x="53" y="9"/>
                </a:cxn>
                <a:cxn ang="0">
                  <a:pos x="64" y="14"/>
                </a:cxn>
                <a:cxn ang="0">
                  <a:pos x="74" y="20"/>
                </a:cxn>
                <a:cxn ang="0">
                  <a:pos x="83" y="27"/>
                </a:cxn>
                <a:cxn ang="0">
                  <a:pos x="90" y="143"/>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0" y="0"/>
                  </a:lnTo>
                  <a:lnTo>
                    <a:pt x="2" y="2"/>
                  </a:lnTo>
                  <a:lnTo>
                    <a:pt x="6" y="2"/>
                  </a:lnTo>
                  <a:lnTo>
                    <a:pt x="13" y="2"/>
                  </a:lnTo>
                  <a:lnTo>
                    <a:pt x="21" y="3"/>
                  </a:lnTo>
                  <a:lnTo>
                    <a:pt x="32" y="5"/>
                  </a:lnTo>
                  <a:lnTo>
                    <a:pt x="42" y="7"/>
                  </a:lnTo>
                  <a:lnTo>
                    <a:pt x="53" y="9"/>
                  </a:lnTo>
                  <a:lnTo>
                    <a:pt x="64" y="14"/>
                  </a:lnTo>
                  <a:lnTo>
                    <a:pt x="74" y="20"/>
                  </a:lnTo>
                  <a:lnTo>
                    <a:pt x="83" y="27"/>
                  </a:lnTo>
                  <a:lnTo>
                    <a:pt x="90" y="143"/>
                  </a:lnTo>
                </a:path>
              </a:pathLst>
            </a:custGeom>
            <a:solidFill>
              <a:srgbClr val="FFD80F"/>
            </a:solidFill>
            <a:ln w="9525" cap="rnd">
              <a:noFill/>
              <a:round/>
              <a:headEnd/>
              <a:tailEnd/>
            </a:ln>
            <a:effectLst/>
          </p:spPr>
          <p:txBody>
            <a:bodyPr/>
            <a:lstStyle/>
            <a:p>
              <a:pPr>
                <a:defRPr/>
              </a:pPr>
              <a:endParaRPr lang="en-US"/>
            </a:p>
          </p:txBody>
        </p:sp>
        <p:sp>
          <p:nvSpPr>
            <p:cNvPr id="119" name="Freeform 1143"/>
            <p:cNvSpPr>
              <a:spLocks/>
            </p:cNvSpPr>
            <p:nvPr/>
          </p:nvSpPr>
          <p:spPr bwMode="auto">
            <a:xfrm>
              <a:off x="3452" y="1941"/>
              <a:ext cx="92" cy="142"/>
            </a:xfrm>
            <a:custGeom>
              <a:avLst/>
              <a:gdLst/>
              <a:ahLst/>
              <a:cxnLst>
                <a:cxn ang="0">
                  <a:pos x="90" y="143"/>
                </a:cxn>
                <a:cxn ang="0">
                  <a:pos x="81" y="132"/>
                </a:cxn>
                <a:cxn ang="0">
                  <a:pos x="72" y="124"/>
                </a:cxn>
                <a:cxn ang="0">
                  <a:pos x="62" y="115"/>
                </a:cxn>
                <a:cxn ang="0">
                  <a:pos x="51" y="104"/>
                </a:cxn>
                <a:cxn ang="0">
                  <a:pos x="41" y="94"/>
                </a:cxn>
                <a:cxn ang="0">
                  <a:pos x="30" y="81"/>
                </a:cxn>
                <a:cxn ang="0">
                  <a:pos x="21" y="64"/>
                </a:cxn>
                <a:cxn ang="0">
                  <a:pos x="13" y="48"/>
                </a:cxn>
                <a:cxn ang="0">
                  <a:pos x="6" y="27"/>
                </a:cxn>
                <a:cxn ang="0">
                  <a:pos x="0" y="0"/>
                </a:cxn>
                <a:cxn ang="0">
                  <a:pos x="0" y="0"/>
                </a:cxn>
                <a:cxn ang="0">
                  <a:pos x="2" y="2"/>
                </a:cxn>
                <a:cxn ang="0">
                  <a:pos x="6" y="2"/>
                </a:cxn>
                <a:cxn ang="0">
                  <a:pos x="13" y="2"/>
                </a:cxn>
                <a:cxn ang="0">
                  <a:pos x="21" y="3"/>
                </a:cxn>
                <a:cxn ang="0">
                  <a:pos x="32" y="5"/>
                </a:cxn>
                <a:cxn ang="0">
                  <a:pos x="42" y="7"/>
                </a:cxn>
                <a:cxn ang="0">
                  <a:pos x="53" y="9"/>
                </a:cxn>
                <a:cxn ang="0">
                  <a:pos x="64" y="14"/>
                </a:cxn>
                <a:cxn ang="0">
                  <a:pos x="74" y="20"/>
                </a:cxn>
                <a:cxn ang="0">
                  <a:pos x="83" y="27"/>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0" y="0"/>
                  </a:lnTo>
                  <a:lnTo>
                    <a:pt x="2" y="2"/>
                  </a:lnTo>
                  <a:lnTo>
                    <a:pt x="6" y="2"/>
                  </a:lnTo>
                  <a:lnTo>
                    <a:pt x="13" y="2"/>
                  </a:lnTo>
                  <a:lnTo>
                    <a:pt x="21" y="3"/>
                  </a:lnTo>
                  <a:lnTo>
                    <a:pt x="32" y="5"/>
                  </a:lnTo>
                  <a:lnTo>
                    <a:pt x="42" y="7"/>
                  </a:lnTo>
                  <a:lnTo>
                    <a:pt x="53" y="9"/>
                  </a:lnTo>
                  <a:lnTo>
                    <a:pt x="64" y="14"/>
                  </a:lnTo>
                  <a:lnTo>
                    <a:pt x="74" y="20"/>
                  </a:lnTo>
                  <a:lnTo>
                    <a:pt x="83" y="27"/>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20" name="Freeform 1144"/>
            <p:cNvSpPr>
              <a:spLocks/>
            </p:cNvSpPr>
            <p:nvPr/>
          </p:nvSpPr>
          <p:spPr bwMode="auto">
            <a:xfrm>
              <a:off x="3497" y="2083"/>
              <a:ext cx="90" cy="198"/>
            </a:xfrm>
            <a:custGeom>
              <a:avLst/>
              <a:gdLst/>
              <a:ahLst/>
              <a:cxnLst>
                <a:cxn ang="0">
                  <a:pos x="80" y="196"/>
                </a:cxn>
                <a:cxn ang="0">
                  <a:pos x="71" y="182"/>
                </a:cxn>
                <a:cxn ang="0">
                  <a:pos x="63" y="166"/>
                </a:cxn>
                <a:cxn ang="0">
                  <a:pos x="52" y="149"/>
                </a:cxn>
                <a:cxn ang="0">
                  <a:pos x="42" y="131"/>
                </a:cxn>
                <a:cxn ang="0">
                  <a:pos x="31" y="109"/>
                </a:cxn>
                <a:cxn ang="0">
                  <a:pos x="20" y="88"/>
                </a:cxn>
                <a:cxn ang="0">
                  <a:pos x="13" y="64"/>
                </a:cxn>
                <a:cxn ang="0">
                  <a:pos x="4" y="44"/>
                </a:cxn>
                <a:cxn ang="0">
                  <a:pos x="0" y="23"/>
                </a:cxn>
                <a:cxn ang="0">
                  <a:pos x="0" y="2"/>
                </a:cxn>
                <a:cxn ang="0">
                  <a:pos x="0" y="2"/>
                </a:cxn>
                <a:cxn ang="0">
                  <a:pos x="0" y="2"/>
                </a:cxn>
                <a:cxn ang="0">
                  <a:pos x="4" y="0"/>
                </a:cxn>
                <a:cxn ang="0">
                  <a:pos x="10" y="0"/>
                </a:cxn>
                <a:cxn ang="0">
                  <a:pos x="18" y="0"/>
                </a:cxn>
                <a:cxn ang="0">
                  <a:pos x="29" y="0"/>
                </a:cxn>
                <a:cxn ang="0">
                  <a:pos x="40" y="2"/>
                </a:cxn>
                <a:cxn ang="0">
                  <a:pos x="52" y="6"/>
                </a:cxn>
                <a:cxn ang="0">
                  <a:pos x="63" y="12"/>
                </a:cxn>
                <a:cxn ang="0">
                  <a:pos x="75" y="23"/>
                </a:cxn>
                <a:cxn ang="0">
                  <a:pos x="89" y="35"/>
                </a:cxn>
                <a:cxn ang="0">
                  <a:pos x="80" y="196"/>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0" y="2"/>
                  </a:lnTo>
                  <a:lnTo>
                    <a:pt x="0" y="2"/>
                  </a:lnTo>
                  <a:lnTo>
                    <a:pt x="4" y="0"/>
                  </a:lnTo>
                  <a:lnTo>
                    <a:pt x="10" y="0"/>
                  </a:lnTo>
                  <a:lnTo>
                    <a:pt x="18" y="0"/>
                  </a:lnTo>
                  <a:lnTo>
                    <a:pt x="29" y="0"/>
                  </a:lnTo>
                  <a:lnTo>
                    <a:pt x="40" y="2"/>
                  </a:lnTo>
                  <a:lnTo>
                    <a:pt x="52" y="6"/>
                  </a:lnTo>
                  <a:lnTo>
                    <a:pt x="63" y="12"/>
                  </a:lnTo>
                  <a:lnTo>
                    <a:pt x="75" y="23"/>
                  </a:lnTo>
                  <a:lnTo>
                    <a:pt x="89" y="35"/>
                  </a:lnTo>
                  <a:lnTo>
                    <a:pt x="80" y="196"/>
                  </a:lnTo>
                </a:path>
              </a:pathLst>
            </a:custGeom>
            <a:solidFill>
              <a:srgbClr val="FFD80F"/>
            </a:solidFill>
            <a:ln w="9525" cap="rnd">
              <a:noFill/>
              <a:round/>
              <a:headEnd/>
              <a:tailEnd/>
            </a:ln>
            <a:effectLst/>
          </p:spPr>
          <p:txBody>
            <a:bodyPr/>
            <a:lstStyle/>
            <a:p>
              <a:pPr>
                <a:defRPr/>
              </a:pPr>
              <a:endParaRPr lang="en-US"/>
            </a:p>
          </p:txBody>
        </p:sp>
        <p:sp>
          <p:nvSpPr>
            <p:cNvPr id="121" name="Freeform 1145"/>
            <p:cNvSpPr>
              <a:spLocks/>
            </p:cNvSpPr>
            <p:nvPr/>
          </p:nvSpPr>
          <p:spPr bwMode="auto">
            <a:xfrm>
              <a:off x="3497" y="2083"/>
              <a:ext cx="90" cy="198"/>
            </a:xfrm>
            <a:custGeom>
              <a:avLst/>
              <a:gdLst/>
              <a:ahLst/>
              <a:cxnLst>
                <a:cxn ang="0">
                  <a:pos x="80" y="196"/>
                </a:cxn>
                <a:cxn ang="0">
                  <a:pos x="71" y="182"/>
                </a:cxn>
                <a:cxn ang="0">
                  <a:pos x="63" y="166"/>
                </a:cxn>
                <a:cxn ang="0">
                  <a:pos x="52" y="149"/>
                </a:cxn>
                <a:cxn ang="0">
                  <a:pos x="42" y="131"/>
                </a:cxn>
                <a:cxn ang="0">
                  <a:pos x="31" y="109"/>
                </a:cxn>
                <a:cxn ang="0">
                  <a:pos x="20" y="88"/>
                </a:cxn>
                <a:cxn ang="0">
                  <a:pos x="13" y="64"/>
                </a:cxn>
                <a:cxn ang="0">
                  <a:pos x="4" y="44"/>
                </a:cxn>
                <a:cxn ang="0">
                  <a:pos x="0" y="23"/>
                </a:cxn>
                <a:cxn ang="0">
                  <a:pos x="0" y="2"/>
                </a:cxn>
                <a:cxn ang="0">
                  <a:pos x="0" y="2"/>
                </a:cxn>
                <a:cxn ang="0">
                  <a:pos x="0" y="2"/>
                </a:cxn>
                <a:cxn ang="0">
                  <a:pos x="4" y="0"/>
                </a:cxn>
                <a:cxn ang="0">
                  <a:pos x="10" y="0"/>
                </a:cxn>
                <a:cxn ang="0">
                  <a:pos x="18" y="0"/>
                </a:cxn>
                <a:cxn ang="0">
                  <a:pos x="29" y="0"/>
                </a:cxn>
                <a:cxn ang="0">
                  <a:pos x="40" y="2"/>
                </a:cxn>
                <a:cxn ang="0">
                  <a:pos x="52" y="6"/>
                </a:cxn>
                <a:cxn ang="0">
                  <a:pos x="63" y="12"/>
                </a:cxn>
                <a:cxn ang="0">
                  <a:pos x="75" y="23"/>
                </a:cxn>
                <a:cxn ang="0">
                  <a:pos x="89" y="35"/>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0" y="2"/>
                  </a:lnTo>
                  <a:lnTo>
                    <a:pt x="0" y="2"/>
                  </a:lnTo>
                  <a:lnTo>
                    <a:pt x="4" y="0"/>
                  </a:lnTo>
                  <a:lnTo>
                    <a:pt x="10" y="0"/>
                  </a:lnTo>
                  <a:lnTo>
                    <a:pt x="18" y="0"/>
                  </a:lnTo>
                  <a:lnTo>
                    <a:pt x="29" y="0"/>
                  </a:lnTo>
                  <a:lnTo>
                    <a:pt x="40" y="2"/>
                  </a:lnTo>
                  <a:lnTo>
                    <a:pt x="52" y="6"/>
                  </a:lnTo>
                  <a:lnTo>
                    <a:pt x="63" y="12"/>
                  </a:lnTo>
                  <a:lnTo>
                    <a:pt x="75" y="23"/>
                  </a:lnTo>
                  <a:lnTo>
                    <a:pt x="89" y="3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22" name="Freeform 1146"/>
            <p:cNvSpPr>
              <a:spLocks/>
            </p:cNvSpPr>
            <p:nvPr/>
          </p:nvSpPr>
          <p:spPr bwMode="auto">
            <a:xfrm>
              <a:off x="3416" y="2121"/>
              <a:ext cx="164" cy="528"/>
            </a:xfrm>
            <a:custGeom>
              <a:avLst/>
              <a:gdLst/>
              <a:ahLst/>
              <a:cxnLst>
                <a:cxn ang="0">
                  <a:pos x="0" y="526"/>
                </a:cxn>
                <a:cxn ang="0">
                  <a:pos x="14" y="511"/>
                </a:cxn>
                <a:cxn ang="0">
                  <a:pos x="31" y="495"/>
                </a:cxn>
                <a:cxn ang="0">
                  <a:pos x="48" y="477"/>
                </a:cxn>
                <a:cxn ang="0">
                  <a:pos x="64" y="456"/>
                </a:cxn>
                <a:cxn ang="0">
                  <a:pos x="82" y="437"/>
                </a:cxn>
                <a:cxn ang="0">
                  <a:pos x="98" y="417"/>
                </a:cxn>
                <a:cxn ang="0">
                  <a:pos x="115" y="396"/>
                </a:cxn>
                <a:cxn ang="0">
                  <a:pos x="128" y="375"/>
                </a:cxn>
                <a:cxn ang="0">
                  <a:pos x="138" y="355"/>
                </a:cxn>
                <a:cxn ang="0">
                  <a:pos x="144" y="336"/>
                </a:cxn>
                <a:cxn ang="0">
                  <a:pos x="144" y="336"/>
                </a:cxn>
                <a:cxn ang="0">
                  <a:pos x="148" y="315"/>
                </a:cxn>
                <a:cxn ang="0">
                  <a:pos x="153" y="294"/>
                </a:cxn>
                <a:cxn ang="0">
                  <a:pos x="157" y="274"/>
                </a:cxn>
                <a:cxn ang="0">
                  <a:pos x="158" y="250"/>
                </a:cxn>
                <a:cxn ang="0">
                  <a:pos x="161" y="229"/>
                </a:cxn>
                <a:cxn ang="0">
                  <a:pos x="161" y="205"/>
                </a:cxn>
                <a:cxn ang="0">
                  <a:pos x="158" y="184"/>
                </a:cxn>
                <a:cxn ang="0">
                  <a:pos x="157" y="163"/>
                </a:cxn>
                <a:cxn ang="0">
                  <a:pos x="153" y="145"/>
                </a:cxn>
                <a:cxn ang="0">
                  <a:pos x="148" y="128"/>
                </a:cxn>
                <a:cxn ang="0">
                  <a:pos x="148" y="128"/>
                </a:cxn>
                <a:cxn ang="0">
                  <a:pos x="142" y="111"/>
                </a:cxn>
                <a:cxn ang="0">
                  <a:pos x="135" y="94"/>
                </a:cxn>
                <a:cxn ang="0">
                  <a:pos x="132" y="82"/>
                </a:cxn>
                <a:cxn ang="0">
                  <a:pos x="123" y="67"/>
                </a:cxn>
                <a:cxn ang="0">
                  <a:pos x="117" y="55"/>
                </a:cxn>
                <a:cxn ang="0">
                  <a:pos x="110" y="41"/>
                </a:cxn>
                <a:cxn ang="0">
                  <a:pos x="100" y="31"/>
                </a:cxn>
                <a:cxn ang="0">
                  <a:pos x="89" y="20"/>
                </a:cxn>
                <a:cxn ang="0">
                  <a:pos x="79" y="9"/>
                </a:cxn>
                <a:cxn ang="0">
                  <a:pos x="66" y="0"/>
                </a:cxn>
                <a:cxn ang="0">
                  <a:pos x="66" y="0"/>
                </a:cxn>
                <a:cxn ang="0">
                  <a:pos x="66" y="2"/>
                </a:cxn>
                <a:cxn ang="0">
                  <a:pos x="64" y="6"/>
                </a:cxn>
                <a:cxn ang="0">
                  <a:pos x="64" y="9"/>
                </a:cxn>
                <a:cxn ang="0">
                  <a:pos x="60" y="18"/>
                </a:cxn>
                <a:cxn ang="0">
                  <a:pos x="60" y="27"/>
                </a:cxn>
                <a:cxn ang="0">
                  <a:pos x="56" y="37"/>
                </a:cxn>
                <a:cxn ang="0">
                  <a:pos x="54" y="48"/>
                </a:cxn>
                <a:cxn ang="0">
                  <a:pos x="52" y="60"/>
                </a:cxn>
                <a:cxn ang="0">
                  <a:pos x="50" y="71"/>
                </a:cxn>
                <a:cxn ang="0">
                  <a:pos x="48" y="82"/>
                </a:cxn>
                <a:cxn ang="0">
                  <a:pos x="48" y="82"/>
                </a:cxn>
                <a:cxn ang="0">
                  <a:pos x="48" y="94"/>
                </a:cxn>
                <a:cxn ang="0">
                  <a:pos x="46" y="108"/>
                </a:cxn>
                <a:cxn ang="0">
                  <a:pos x="43" y="128"/>
                </a:cxn>
                <a:cxn ang="0">
                  <a:pos x="43" y="147"/>
                </a:cxn>
                <a:cxn ang="0">
                  <a:pos x="41" y="166"/>
                </a:cxn>
                <a:cxn ang="0">
                  <a:pos x="39" y="187"/>
                </a:cxn>
                <a:cxn ang="0">
                  <a:pos x="39" y="207"/>
                </a:cxn>
                <a:cxn ang="0">
                  <a:pos x="39" y="229"/>
                </a:cxn>
                <a:cxn ang="0">
                  <a:pos x="41" y="250"/>
                </a:cxn>
                <a:cxn ang="0">
                  <a:pos x="46" y="269"/>
                </a:cxn>
                <a:cxn ang="0">
                  <a:pos x="0" y="526"/>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lnTo>
                    <a:pt x="0" y="526"/>
                  </a:lnTo>
                </a:path>
              </a:pathLst>
            </a:custGeom>
            <a:solidFill>
              <a:srgbClr val="FFD80F"/>
            </a:solidFill>
            <a:ln w="9525" cap="rnd">
              <a:noFill/>
              <a:round/>
              <a:headEnd/>
              <a:tailEnd/>
            </a:ln>
            <a:effectLst/>
          </p:spPr>
          <p:txBody>
            <a:bodyPr/>
            <a:lstStyle/>
            <a:p>
              <a:pPr>
                <a:defRPr/>
              </a:pPr>
              <a:endParaRPr lang="en-US"/>
            </a:p>
          </p:txBody>
        </p:sp>
        <p:sp>
          <p:nvSpPr>
            <p:cNvPr id="123" name="Freeform 1147"/>
            <p:cNvSpPr>
              <a:spLocks/>
            </p:cNvSpPr>
            <p:nvPr/>
          </p:nvSpPr>
          <p:spPr bwMode="auto">
            <a:xfrm>
              <a:off x="3416" y="2121"/>
              <a:ext cx="164" cy="528"/>
            </a:xfrm>
            <a:custGeom>
              <a:avLst/>
              <a:gdLst/>
              <a:ahLst/>
              <a:cxnLst>
                <a:cxn ang="0">
                  <a:pos x="0" y="526"/>
                </a:cxn>
                <a:cxn ang="0">
                  <a:pos x="14" y="511"/>
                </a:cxn>
                <a:cxn ang="0">
                  <a:pos x="31" y="495"/>
                </a:cxn>
                <a:cxn ang="0">
                  <a:pos x="48" y="477"/>
                </a:cxn>
                <a:cxn ang="0">
                  <a:pos x="64" y="456"/>
                </a:cxn>
                <a:cxn ang="0">
                  <a:pos x="82" y="437"/>
                </a:cxn>
                <a:cxn ang="0">
                  <a:pos x="98" y="417"/>
                </a:cxn>
                <a:cxn ang="0">
                  <a:pos x="115" y="396"/>
                </a:cxn>
                <a:cxn ang="0">
                  <a:pos x="128" y="375"/>
                </a:cxn>
                <a:cxn ang="0">
                  <a:pos x="138" y="355"/>
                </a:cxn>
                <a:cxn ang="0">
                  <a:pos x="144" y="336"/>
                </a:cxn>
                <a:cxn ang="0">
                  <a:pos x="144" y="336"/>
                </a:cxn>
                <a:cxn ang="0">
                  <a:pos x="148" y="315"/>
                </a:cxn>
                <a:cxn ang="0">
                  <a:pos x="153" y="294"/>
                </a:cxn>
                <a:cxn ang="0">
                  <a:pos x="157" y="274"/>
                </a:cxn>
                <a:cxn ang="0">
                  <a:pos x="158" y="250"/>
                </a:cxn>
                <a:cxn ang="0">
                  <a:pos x="161" y="229"/>
                </a:cxn>
                <a:cxn ang="0">
                  <a:pos x="161" y="205"/>
                </a:cxn>
                <a:cxn ang="0">
                  <a:pos x="158" y="184"/>
                </a:cxn>
                <a:cxn ang="0">
                  <a:pos x="157" y="163"/>
                </a:cxn>
                <a:cxn ang="0">
                  <a:pos x="153" y="145"/>
                </a:cxn>
                <a:cxn ang="0">
                  <a:pos x="148" y="128"/>
                </a:cxn>
                <a:cxn ang="0">
                  <a:pos x="148" y="128"/>
                </a:cxn>
                <a:cxn ang="0">
                  <a:pos x="142" y="111"/>
                </a:cxn>
                <a:cxn ang="0">
                  <a:pos x="135" y="94"/>
                </a:cxn>
                <a:cxn ang="0">
                  <a:pos x="132" y="82"/>
                </a:cxn>
                <a:cxn ang="0">
                  <a:pos x="123" y="67"/>
                </a:cxn>
                <a:cxn ang="0">
                  <a:pos x="117" y="55"/>
                </a:cxn>
                <a:cxn ang="0">
                  <a:pos x="110" y="41"/>
                </a:cxn>
                <a:cxn ang="0">
                  <a:pos x="100" y="31"/>
                </a:cxn>
                <a:cxn ang="0">
                  <a:pos x="89" y="20"/>
                </a:cxn>
                <a:cxn ang="0">
                  <a:pos x="79" y="9"/>
                </a:cxn>
                <a:cxn ang="0">
                  <a:pos x="66" y="0"/>
                </a:cxn>
                <a:cxn ang="0">
                  <a:pos x="66" y="0"/>
                </a:cxn>
                <a:cxn ang="0">
                  <a:pos x="66" y="2"/>
                </a:cxn>
                <a:cxn ang="0">
                  <a:pos x="64" y="6"/>
                </a:cxn>
                <a:cxn ang="0">
                  <a:pos x="64" y="9"/>
                </a:cxn>
                <a:cxn ang="0">
                  <a:pos x="60" y="18"/>
                </a:cxn>
                <a:cxn ang="0">
                  <a:pos x="60" y="27"/>
                </a:cxn>
                <a:cxn ang="0">
                  <a:pos x="56" y="37"/>
                </a:cxn>
                <a:cxn ang="0">
                  <a:pos x="54" y="48"/>
                </a:cxn>
                <a:cxn ang="0">
                  <a:pos x="52" y="60"/>
                </a:cxn>
                <a:cxn ang="0">
                  <a:pos x="50" y="71"/>
                </a:cxn>
                <a:cxn ang="0">
                  <a:pos x="48" y="82"/>
                </a:cxn>
                <a:cxn ang="0">
                  <a:pos x="48" y="82"/>
                </a:cxn>
                <a:cxn ang="0">
                  <a:pos x="48" y="94"/>
                </a:cxn>
                <a:cxn ang="0">
                  <a:pos x="46" y="108"/>
                </a:cxn>
                <a:cxn ang="0">
                  <a:pos x="43" y="128"/>
                </a:cxn>
                <a:cxn ang="0">
                  <a:pos x="43" y="147"/>
                </a:cxn>
                <a:cxn ang="0">
                  <a:pos x="41" y="166"/>
                </a:cxn>
                <a:cxn ang="0">
                  <a:pos x="39" y="187"/>
                </a:cxn>
                <a:cxn ang="0">
                  <a:pos x="39" y="207"/>
                </a:cxn>
                <a:cxn ang="0">
                  <a:pos x="39" y="229"/>
                </a:cxn>
                <a:cxn ang="0">
                  <a:pos x="41" y="250"/>
                </a:cxn>
                <a:cxn ang="0">
                  <a:pos x="46" y="269"/>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24" name="Freeform 1148"/>
            <p:cNvSpPr>
              <a:spLocks/>
            </p:cNvSpPr>
            <p:nvPr/>
          </p:nvSpPr>
          <p:spPr bwMode="auto">
            <a:xfrm>
              <a:off x="3199" y="2299"/>
              <a:ext cx="322" cy="597"/>
            </a:xfrm>
            <a:custGeom>
              <a:avLst/>
              <a:gdLst/>
              <a:ahLst/>
              <a:cxnLst>
                <a:cxn ang="0">
                  <a:pos x="128" y="427"/>
                </a:cxn>
                <a:cxn ang="0">
                  <a:pos x="156" y="374"/>
                </a:cxn>
                <a:cxn ang="0">
                  <a:pos x="185" y="313"/>
                </a:cxn>
                <a:cxn ang="0">
                  <a:pos x="211" y="252"/>
                </a:cxn>
                <a:cxn ang="0">
                  <a:pos x="227" y="197"/>
                </a:cxn>
                <a:cxn ang="0">
                  <a:pos x="229" y="174"/>
                </a:cxn>
                <a:cxn ang="0">
                  <a:pos x="234" y="133"/>
                </a:cxn>
                <a:cxn ang="0">
                  <a:pos x="237" y="94"/>
                </a:cxn>
                <a:cxn ang="0">
                  <a:pos x="246" y="57"/>
                </a:cxn>
                <a:cxn ang="0">
                  <a:pos x="261" y="25"/>
                </a:cxn>
                <a:cxn ang="0">
                  <a:pos x="282" y="0"/>
                </a:cxn>
                <a:cxn ang="0">
                  <a:pos x="282" y="2"/>
                </a:cxn>
                <a:cxn ang="0">
                  <a:pos x="287" y="16"/>
                </a:cxn>
                <a:cxn ang="0">
                  <a:pos x="292" y="41"/>
                </a:cxn>
                <a:cxn ang="0">
                  <a:pos x="301" y="73"/>
                </a:cxn>
                <a:cxn ang="0">
                  <a:pos x="307" y="98"/>
                </a:cxn>
                <a:cxn ang="0">
                  <a:pos x="312" y="107"/>
                </a:cxn>
                <a:cxn ang="0">
                  <a:pos x="315" y="126"/>
                </a:cxn>
                <a:cxn ang="0">
                  <a:pos x="320" y="153"/>
                </a:cxn>
                <a:cxn ang="0">
                  <a:pos x="317" y="181"/>
                </a:cxn>
                <a:cxn ang="0">
                  <a:pos x="313" y="208"/>
                </a:cxn>
                <a:cxn ang="0">
                  <a:pos x="307" y="229"/>
                </a:cxn>
                <a:cxn ang="0">
                  <a:pos x="303" y="241"/>
                </a:cxn>
                <a:cxn ang="0">
                  <a:pos x="287" y="282"/>
                </a:cxn>
                <a:cxn ang="0">
                  <a:pos x="259" y="334"/>
                </a:cxn>
                <a:cxn ang="0">
                  <a:pos x="229" y="387"/>
                </a:cxn>
                <a:cxn ang="0">
                  <a:pos x="195" y="433"/>
                </a:cxn>
                <a:cxn ang="0">
                  <a:pos x="181" y="450"/>
                </a:cxn>
                <a:cxn ang="0">
                  <a:pos x="149" y="479"/>
                </a:cxn>
                <a:cxn ang="0">
                  <a:pos x="112" y="513"/>
                </a:cxn>
                <a:cxn ang="0">
                  <a:pos x="71" y="547"/>
                </a:cxn>
                <a:cxn ang="0">
                  <a:pos x="34" y="575"/>
                </a:cxn>
                <a:cxn ang="0">
                  <a:pos x="0" y="596"/>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lnTo>
                    <a:pt x="115" y="446"/>
                  </a:lnTo>
                </a:path>
              </a:pathLst>
            </a:custGeom>
            <a:solidFill>
              <a:srgbClr val="FFD80F"/>
            </a:solidFill>
            <a:ln w="9525" cap="rnd">
              <a:noFill/>
              <a:round/>
              <a:headEnd/>
              <a:tailEnd/>
            </a:ln>
            <a:effectLst/>
          </p:spPr>
          <p:txBody>
            <a:bodyPr/>
            <a:lstStyle/>
            <a:p>
              <a:pPr>
                <a:defRPr/>
              </a:pPr>
              <a:endParaRPr lang="en-US"/>
            </a:p>
          </p:txBody>
        </p:sp>
        <p:sp>
          <p:nvSpPr>
            <p:cNvPr id="125" name="Freeform 1149"/>
            <p:cNvSpPr>
              <a:spLocks/>
            </p:cNvSpPr>
            <p:nvPr/>
          </p:nvSpPr>
          <p:spPr bwMode="auto">
            <a:xfrm>
              <a:off x="3199" y="2299"/>
              <a:ext cx="322" cy="597"/>
            </a:xfrm>
            <a:custGeom>
              <a:avLst/>
              <a:gdLst/>
              <a:ahLst/>
              <a:cxnLst>
                <a:cxn ang="0">
                  <a:pos x="128" y="427"/>
                </a:cxn>
                <a:cxn ang="0">
                  <a:pos x="156" y="374"/>
                </a:cxn>
                <a:cxn ang="0">
                  <a:pos x="185" y="313"/>
                </a:cxn>
                <a:cxn ang="0">
                  <a:pos x="211" y="252"/>
                </a:cxn>
                <a:cxn ang="0">
                  <a:pos x="227" y="197"/>
                </a:cxn>
                <a:cxn ang="0">
                  <a:pos x="229" y="174"/>
                </a:cxn>
                <a:cxn ang="0">
                  <a:pos x="234" y="133"/>
                </a:cxn>
                <a:cxn ang="0">
                  <a:pos x="237" y="94"/>
                </a:cxn>
                <a:cxn ang="0">
                  <a:pos x="246" y="57"/>
                </a:cxn>
                <a:cxn ang="0">
                  <a:pos x="261" y="25"/>
                </a:cxn>
                <a:cxn ang="0">
                  <a:pos x="282" y="0"/>
                </a:cxn>
                <a:cxn ang="0">
                  <a:pos x="282" y="2"/>
                </a:cxn>
                <a:cxn ang="0">
                  <a:pos x="287" y="16"/>
                </a:cxn>
                <a:cxn ang="0">
                  <a:pos x="292" y="41"/>
                </a:cxn>
                <a:cxn ang="0">
                  <a:pos x="301" y="73"/>
                </a:cxn>
                <a:cxn ang="0">
                  <a:pos x="307" y="98"/>
                </a:cxn>
                <a:cxn ang="0">
                  <a:pos x="312" y="107"/>
                </a:cxn>
                <a:cxn ang="0">
                  <a:pos x="315" y="126"/>
                </a:cxn>
                <a:cxn ang="0">
                  <a:pos x="320" y="153"/>
                </a:cxn>
                <a:cxn ang="0">
                  <a:pos x="317" y="181"/>
                </a:cxn>
                <a:cxn ang="0">
                  <a:pos x="313" y="208"/>
                </a:cxn>
                <a:cxn ang="0">
                  <a:pos x="307" y="229"/>
                </a:cxn>
                <a:cxn ang="0">
                  <a:pos x="303" y="241"/>
                </a:cxn>
                <a:cxn ang="0">
                  <a:pos x="287" y="282"/>
                </a:cxn>
                <a:cxn ang="0">
                  <a:pos x="259" y="334"/>
                </a:cxn>
                <a:cxn ang="0">
                  <a:pos x="229" y="387"/>
                </a:cxn>
                <a:cxn ang="0">
                  <a:pos x="195" y="433"/>
                </a:cxn>
                <a:cxn ang="0">
                  <a:pos x="181" y="450"/>
                </a:cxn>
                <a:cxn ang="0">
                  <a:pos x="149" y="479"/>
                </a:cxn>
                <a:cxn ang="0">
                  <a:pos x="112" y="513"/>
                </a:cxn>
                <a:cxn ang="0">
                  <a:pos x="71" y="547"/>
                </a:cxn>
                <a:cxn ang="0">
                  <a:pos x="34" y="575"/>
                </a:cxn>
                <a:cxn ang="0">
                  <a:pos x="0" y="596"/>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26" name="Freeform 1150"/>
            <p:cNvSpPr>
              <a:spLocks/>
            </p:cNvSpPr>
            <p:nvPr/>
          </p:nvSpPr>
          <p:spPr bwMode="auto">
            <a:xfrm>
              <a:off x="3150" y="2443"/>
              <a:ext cx="277" cy="482"/>
            </a:xfrm>
            <a:custGeom>
              <a:avLst/>
              <a:gdLst/>
              <a:ahLst/>
              <a:cxnLst>
                <a:cxn ang="0">
                  <a:pos x="34" y="399"/>
                </a:cxn>
                <a:cxn ang="0">
                  <a:pos x="43" y="384"/>
                </a:cxn>
                <a:cxn ang="0">
                  <a:pos x="59" y="361"/>
                </a:cxn>
                <a:cxn ang="0">
                  <a:pos x="73" y="333"/>
                </a:cxn>
                <a:cxn ang="0">
                  <a:pos x="90" y="300"/>
                </a:cxn>
                <a:cxn ang="0">
                  <a:pos x="107" y="266"/>
                </a:cxn>
                <a:cxn ang="0">
                  <a:pos x="122" y="233"/>
                </a:cxn>
                <a:cxn ang="0">
                  <a:pos x="139" y="199"/>
                </a:cxn>
                <a:cxn ang="0">
                  <a:pos x="153" y="170"/>
                </a:cxn>
                <a:cxn ang="0">
                  <a:pos x="168" y="147"/>
                </a:cxn>
                <a:cxn ang="0">
                  <a:pos x="179" y="130"/>
                </a:cxn>
                <a:cxn ang="0">
                  <a:pos x="179" y="130"/>
                </a:cxn>
                <a:cxn ang="0">
                  <a:pos x="190" y="115"/>
                </a:cxn>
                <a:cxn ang="0">
                  <a:pos x="200" y="101"/>
                </a:cxn>
                <a:cxn ang="0">
                  <a:pos x="211" y="86"/>
                </a:cxn>
                <a:cxn ang="0">
                  <a:pos x="221" y="73"/>
                </a:cxn>
                <a:cxn ang="0">
                  <a:pos x="232" y="59"/>
                </a:cxn>
                <a:cxn ang="0">
                  <a:pos x="244" y="43"/>
                </a:cxn>
                <a:cxn ang="0">
                  <a:pos x="252" y="31"/>
                </a:cxn>
                <a:cxn ang="0">
                  <a:pos x="261" y="18"/>
                </a:cxn>
                <a:cxn ang="0">
                  <a:pos x="269" y="8"/>
                </a:cxn>
                <a:cxn ang="0">
                  <a:pos x="276" y="0"/>
                </a:cxn>
                <a:cxn ang="0">
                  <a:pos x="276" y="0"/>
                </a:cxn>
                <a:cxn ang="0">
                  <a:pos x="276" y="2"/>
                </a:cxn>
                <a:cxn ang="0">
                  <a:pos x="276" y="13"/>
                </a:cxn>
                <a:cxn ang="0">
                  <a:pos x="276" y="27"/>
                </a:cxn>
                <a:cxn ang="0">
                  <a:pos x="273" y="43"/>
                </a:cxn>
                <a:cxn ang="0">
                  <a:pos x="273" y="64"/>
                </a:cxn>
                <a:cxn ang="0">
                  <a:pos x="271" y="88"/>
                </a:cxn>
                <a:cxn ang="0">
                  <a:pos x="269" y="113"/>
                </a:cxn>
                <a:cxn ang="0">
                  <a:pos x="265" y="137"/>
                </a:cxn>
                <a:cxn ang="0">
                  <a:pos x="261" y="158"/>
                </a:cxn>
                <a:cxn ang="0">
                  <a:pos x="252" y="176"/>
                </a:cxn>
                <a:cxn ang="0">
                  <a:pos x="252" y="176"/>
                </a:cxn>
                <a:cxn ang="0">
                  <a:pos x="244" y="197"/>
                </a:cxn>
                <a:cxn ang="0">
                  <a:pos x="236" y="218"/>
                </a:cxn>
                <a:cxn ang="0">
                  <a:pos x="223" y="239"/>
                </a:cxn>
                <a:cxn ang="0">
                  <a:pos x="213" y="262"/>
                </a:cxn>
                <a:cxn ang="0">
                  <a:pos x="200" y="285"/>
                </a:cxn>
                <a:cxn ang="0">
                  <a:pos x="188" y="308"/>
                </a:cxn>
                <a:cxn ang="0">
                  <a:pos x="174" y="328"/>
                </a:cxn>
                <a:cxn ang="0">
                  <a:pos x="162" y="347"/>
                </a:cxn>
                <a:cxn ang="0">
                  <a:pos x="149" y="361"/>
                </a:cxn>
                <a:cxn ang="0">
                  <a:pos x="137" y="374"/>
                </a:cxn>
                <a:cxn ang="0">
                  <a:pos x="137" y="374"/>
                </a:cxn>
                <a:cxn ang="0">
                  <a:pos x="126" y="384"/>
                </a:cxn>
                <a:cxn ang="0">
                  <a:pos x="112" y="397"/>
                </a:cxn>
                <a:cxn ang="0">
                  <a:pos x="98" y="407"/>
                </a:cxn>
                <a:cxn ang="0">
                  <a:pos x="84" y="420"/>
                </a:cxn>
                <a:cxn ang="0">
                  <a:pos x="69" y="432"/>
                </a:cxn>
                <a:cxn ang="0">
                  <a:pos x="54" y="443"/>
                </a:cxn>
                <a:cxn ang="0">
                  <a:pos x="39" y="455"/>
                </a:cxn>
                <a:cxn ang="0">
                  <a:pos x="25" y="466"/>
                </a:cxn>
                <a:cxn ang="0">
                  <a:pos x="13" y="475"/>
                </a:cxn>
                <a:cxn ang="0">
                  <a:pos x="0" y="481"/>
                </a:cxn>
                <a:cxn ang="0">
                  <a:pos x="34" y="399"/>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lnTo>
                    <a:pt x="34" y="399"/>
                  </a:lnTo>
                </a:path>
              </a:pathLst>
            </a:custGeom>
            <a:solidFill>
              <a:srgbClr val="3B5959"/>
            </a:solidFill>
            <a:ln w="9525" cap="rnd">
              <a:noFill/>
              <a:round/>
              <a:headEnd/>
              <a:tailEnd/>
            </a:ln>
            <a:effectLst/>
          </p:spPr>
          <p:txBody>
            <a:bodyPr/>
            <a:lstStyle/>
            <a:p>
              <a:pPr>
                <a:defRPr/>
              </a:pPr>
              <a:endParaRPr lang="en-US"/>
            </a:p>
          </p:txBody>
        </p:sp>
        <p:sp>
          <p:nvSpPr>
            <p:cNvPr id="127" name="Freeform 1151"/>
            <p:cNvSpPr>
              <a:spLocks/>
            </p:cNvSpPr>
            <p:nvPr/>
          </p:nvSpPr>
          <p:spPr bwMode="auto">
            <a:xfrm>
              <a:off x="3150" y="2443"/>
              <a:ext cx="277" cy="482"/>
            </a:xfrm>
            <a:custGeom>
              <a:avLst/>
              <a:gdLst/>
              <a:ahLst/>
              <a:cxnLst>
                <a:cxn ang="0">
                  <a:pos x="34" y="399"/>
                </a:cxn>
                <a:cxn ang="0">
                  <a:pos x="43" y="384"/>
                </a:cxn>
                <a:cxn ang="0">
                  <a:pos x="59" y="361"/>
                </a:cxn>
                <a:cxn ang="0">
                  <a:pos x="73" y="333"/>
                </a:cxn>
                <a:cxn ang="0">
                  <a:pos x="90" y="300"/>
                </a:cxn>
                <a:cxn ang="0">
                  <a:pos x="107" y="266"/>
                </a:cxn>
                <a:cxn ang="0">
                  <a:pos x="122" y="233"/>
                </a:cxn>
                <a:cxn ang="0">
                  <a:pos x="139" y="199"/>
                </a:cxn>
                <a:cxn ang="0">
                  <a:pos x="153" y="170"/>
                </a:cxn>
                <a:cxn ang="0">
                  <a:pos x="168" y="147"/>
                </a:cxn>
                <a:cxn ang="0">
                  <a:pos x="179" y="130"/>
                </a:cxn>
                <a:cxn ang="0">
                  <a:pos x="179" y="130"/>
                </a:cxn>
                <a:cxn ang="0">
                  <a:pos x="190" y="115"/>
                </a:cxn>
                <a:cxn ang="0">
                  <a:pos x="200" y="101"/>
                </a:cxn>
                <a:cxn ang="0">
                  <a:pos x="211" y="86"/>
                </a:cxn>
                <a:cxn ang="0">
                  <a:pos x="221" y="73"/>
                </a:cxn>
                <a:cxn ang="0">
                  <a:pos x="232" y="59"/>
                </a:cxn>
                <a:cxn ang="0">
                  <a:pos x="244" y="43"/>
                </a:cxn>
                <a:cxn ang="0">
                  <a:pos x="252" y="31"/>
                </a:cxn>
                <a:cxn ang="0">
                  <a:pos x="261" y="18"/>
                </a:cxn>
                <a:cxn ang="0">
                  <a:pos x="269" y="8"/>
                </a:cxn>
                <a:cxn ang="0">
                  <a:pos x="276" y="0"/>
                </a:cxn>
                <a:cxn ang="0">
                  <a:pos x="276" y="0"/>
                </a:cxn>
                <a:cxn ang="0">
                  <a:pos x="276" y="2"/>
                </a:cxn>
                <a:cxn ang="0">
                  <a:pos x="276" y="13"/>
                </a:cxn>
                <a:cxn ang="0">
                  <a:pos x="276" y="27"/>
                </a:cxn>
                <a:cxn ang="0">
                  <a:pos x="273" y="43"/>
                </a:cxn>
                <a:cxn ang="0">
                  <a:pos x="273" y="64"/>
                </a:cxn>
                <a:cxn ang="0">
                  <a:pos x="271" y="88"/>
                </a:cxn>
                <a:cxn ang="0">
                  <a:pos x="269" y="113"/>
                </a:cxn>
                <a:cxn ang="0">
                  <a:pos x="265" y="137"/>
                </a:cxn>
                <a:cxn ang="0">
                  <a:pos x="261" y="158"/>
                </a:cxn>
                <a:cxn ang="0">
                  <a:pos x="252" y="176"/>
                </a:cxn>
                <a:cxn ang="0">
                  <a:pos x="252" y="176"/>
                </a:cxn>
                <a:cxn ang="0">
                  <a:pos x="244" y="197"/>
                </a:cxn>
                <a:cxn ang="0">
                  <a:pos x="236" y="218"/>
                </a:cxn>
                <a:cxn ang="0">
                  <a:pos x="223" y="239"/>
                </a:cxn>
                <a:cxn ang="0">
                  <a:pos x="213" y="262"/>
                </a:cxn>
                <a:cxn ang="0">
                  <a:pos x="200" y="285"/>
                </a:cxn>
                <a:cxn ang="0">
                  <a:pos x="188" y="308"/>
                </a:cxn>
                <a:cxn ang="0">
                  <a:pos x="174" y="328"/>
                </a:cxn>
                <a:cxn ang="0">
                  <a:pos x="162" y="347"/>
                </a:cxn>
                <a:cxn ang="0">
                  <a:pos x="149" y="361"/>
                </a:cxn>
                <a:cxn ang="0">
                  <a:pos x="137" y="374"/>
                </a:cxn>
                <a:cxn ang="0">
                  <a:pos x="137" y="374"/>
                </a:cxn>
                <a:cxn ang="0">
                  <a:pos x="126" y="384"/>
                </a:cxn>
                <a:cxn ang="0">
                  <a:pos x="112" y="397"/>
                </a:cxn>
                <a:cxn ang="0">
                  <a:pos x="98" y="407"/>
                </a:cxn>
                <a:cxn ang="0">
                  <a:pos x="84" y="420"/>
                </a:cxn>
                <a:cxn ang="0">
                  <a:pos x="69" y="432"/>
                </a:cxn>
                <a:cxn ang="0">
                  <a:pos x="54" y="443"/>
                </a:cxn>
                <a:cxn ang="0">
                  <a:pos x="39" y="455"/>
                </a:cxn>
                <a:cxn ang="0">
                  <a:pos x="25" y="466"/>
                </a:cxn>
                <a:cxn ang="0">
                  <a:pos x="13" y="475"/>
                </a:cxn>
                <a:cxn ang="0">
                  <a:pos x="0" y="481"/>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path>
              </a:pathLst>
            </a:custGeom>
            <a:noFill/>
            <a:ln w="12700" cap="rnd" cmpd="sng">
              <a:solidFill>
                <a:srgbClr val="3B5959"/>
              </a:solidFill>
              <a:prstDash val="solid"/>
              <a:round/>
              <a:headEnd type="none" w="sm" len="sm"/>
              <a:tailEnd type="none" w="sm" len="sm"/>
            </a:ln>
            <a:effectLst/>
          </p:spPr>
          <p:txBody>
            <a:bodyPr/>
            <a:lstStyle/>
            <a:p>
              <a:pPr>
                <a:defRPr/>
              </a:pPr>
              <a:endParaRPr lang="en-US"/>
            </a:p>
          </p:txBody>
        </p:sp>
        <p:sp>
          <p:nvSpPr>
            <p:cNvPr id="128" name="Freeform 1152"/>
            <p:cNvSpPr>
              <a:spLocks/>
            </p:cNvSpPr>
            <p:nvPr/>
          </p:nvSpPr>
          <p:spPr bwMode="auto">
            <a:xfrm>
              <a:off x="3137" y="2402"/>
              <a:ext cx="274" cy="483"/>
            </a:xfrm>
            <a:custGeom>
              <a:avLst/>
              <a:gdLst/>
              <a:ahLst/>
              <a:cxnLst>
                <a:cxn ang="0">
                  <a:pos x="33" y="401"/>
                </a:cxn>
                <a:cxn ang="0">
                  <a:pos x="44" y="385"/>
                </a:cxn>
                <a:cxn ang="0">
                  <a:pos x="56" y="364"/>
                </a:cxn>
                <a:cxn ang="0">
                  <a:pos x="73" y="334"/>
                </a:cxn>
                <a:cxn ang="0">
                  <a:pos x="88" y="302"/>
                </a:cxn>
                <a:cxn ang="0">
                  <a:pos x="105" y="269"/>
                </a:cxn>
                <a:cxn ang="0">
                  <a:pos x="122" y="233"/>
                </a:cxn>
                <a:cxn ang="0">
                  <a:pos x="136" y="200"/>
                </a:cxn>
                <a:cxn ang="0">
                  <a:pos x="154" y="170"/>
                </a:cxn>
                <a:cxn ang="0">
                  <a:pos x="166" y="147"/>
                </a:cxn>
                <a:cxn ang="0">
                  <a:pos x="177" y="130"/>
                </a:cxn>
                <a:cxn ang="0">
                  <a:pos x="177" y="130"/>
                </a:cxn>
                <a:cxn ang="0">
                  <a:pos x="187" y="115"/>
                </a:cxn>
                <a:cxn ang="0">
                  <a:pos x="198" y="101"/>
                </a:cxn>
                <a:cxn ang="0">
                  <a:pos x="210" y="88"/>
                </a:cxn>
                <a:cxn ang="0">
                  <a:pos x="221" y="73"/>
                </a:cxn>
                <a:cxn ang="0">
                  <a:pos x="231" y="58"/>
                </a:cxn>
                <a:cxn ang="0">
                  <a:pos x="242" y="46"/>
                </a:cxn>
                <a:cxn ang="0">
                  <a:pos x="253" y="31"/>
                </a:cxn>
                <a:cxn ang="0">
                  <a:pos x="260" y="18"/>
                </a:cxn>
                <a:cxn ang="0">
                  <a:pos x="267" y="8"/>
                </a:cxn>
                <a:cxn ang="0">
                  <a:pos x="274" y="0"/>
                </a:cxn>
                <a:cxn ang="0">
                  <a:pos x="274" y="0"/>
                </a:cxn>
                <a:cxn ang="0">
                  <a:pos x="274" y="2"/>
                </a:cxn>
                <a:cxn ang="0">
                  <a:pos x="274" y="12"/>
                </a:cxn>
                <a:cxn ang="0">
                  <a:pos x="274" y="27"/>
                </a:cxn>
                <a:cxn ang="0">
                  <a:pos x="274" y="46"/>
                </a:cxn>
                <a:cxn ang="0">
                  <a:pos x="274" y="67"/>
                </a:cxn>
                <a:cxn ang="0">
                  <a:pos x="271" y="88"/>
                </a:cxn>
                <a:cxn ang="0">
                  <a:pos x="269" y="113"/>
                </a:cxn>
                <a:cxn ang="0">
                  <a:pos x="265" y="136"/>
                </a:cxn>
                <a:cxn ang="0">
                  <a:pos x="258" y="157"/>
                </a:cxn>
                <a:cxn ang="0">
                  <a:pos x="253" y="179"/>
                </a:cxn>
                <a:cxn ang="0">
                  <a:pos x="253" y="179"/>
                </a:cxn>
                <a:cxn ang="0">
                  <a:pos x="244" y="198"/>
                </a:cxn>
                <a:cxn ang="0">
                  <a:pos x="233" y="218"/>
                </a:cxn>
                <a:cxn ang="0">
                  <a:pos x="223" y="239"/>
                </a:cxn>
                <a:cxn ang="0">
                  <a:pos x="210" y="262"/>
                </a:cxn>
                <a:cxn ang="0">
                  <a:pos x="198" y="286"/>
                </a:cxn>
                <a:cxn ang="0">
                  <a:pos x="184" y="309"/>
                </a:cxn>
                <a:cxn ang="0">
                  <a:pos x="172" y="327"/>
                </a:cxn>
                <a:cxn ang="0">
                  <a:pos x="159" y="347"/>
                </a:cxn>
                <a:cxn ang="0">
                  <a:pos x="147" y="364"/>
                </a:cxn>
                <a:cxn ang="0">
                  <a:pos x="136" y="376"/>
                </a:cxn>
                <a:cxn ang="0">
                  <a:pos x="136" y="376"/>
                </a:cxn>
                <a:cxn ang="0">
                  <a:pos x="124" y="385"/>
                </a:cxn>
                <a:cxn ang="0">
                  <a:pos x="111" y="398"/>
                </a:cxn>
                <a:cxn ang="0">
                  <a:pos x="99" y="410"/>
                </a:cxn>
                <a:cxn ang="0">
                  <a:pos x="81" y="421"/>
                </a:cxn>
                <a:cxn ang="0">
                  <a:pos x="67" y="433"/>
                </a:cxn>
                <a:cxn ang="0">
                  <a:pos x="52" y="444"/>
                </a:cxn>
                <a:cxn ang="0">
                  <a:pos x="37" y="456"/>
                </a:cxn>
                <a:cxn ang="0">
                  <a:pos x="25" y="467"/>
                </a:cxn>
                <a:cxn ang="0">
                  <a:pos x="9" y="475"/>
                </a:cxn>
                <a:cxn ang="0">
                  <a:pos x="0" y="484"/>
                </a:cxn>
                <a:cxn ang="0">
                  <a:pos x="33" y="401"/>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lnTo>
                    <a:pt x="33" y="401"/>
                  </a:lnTo>
                </a:path>
              </a:pathLst>
            </a:custGeom>
            <a:solidFill>
              <a:srgbClr val="FFD80F"/>
            </a:solidFill>
            <a:ln w="9525" cap="rnd">
              <a:noFill/>
              <a:round/>
              <a:headEnd/>
              <a:tailEnd/>
            </a:ln>
            <a:effectLst/>
          </p:spPr>
          <p:txBody>
            <a:bodyPr/>
            <a:lstStyle/>
            <a:p>
              <a:pPr>
                <a:defRPr/>
              </a:pPr>
              <a:endParaRPr lang="en-US"/>
            </a:p>
          </p:txBody>
        </p:sp>
        <p:sp>
          <p:nvSpPr>
            <p:cNvPr id="129" name="Freeform 1153"/>
            <p:cNvSpPr>
              <a:spLocks/>
            </p:cNvSpPr>
            <p:nvPr/>
          </p:nvSpPr>
          <p:spPr bwMode="auto">
            <a:xfrm>
              <a:off x="3137" y="2402"/>
              <a:ext cx="274" cy="483"/>
            </a:xfrm>
            <a:custGeom>
              <a:avLst/>
              <a:gdLst/>
              <a:ahLst/>
              <a:cxnLst>
                <a:cxn ang="0">
                  <a:pos x="33" y="401"/>
                </a:cxn>
                <a:cxn ang="0">
                  <a:pos x="44" y="385"/>
                </a:cxn>
                <a:cxn ang="0">
                  <a:pos x="56" y="364"/>
                </a:cxn>
                <a:cxn ang="0">
                  <a:pos x="73" y="334"/>
                </a:cxn>
                <a:cxn ang="0">
                  <a:pos x="88" y="302"/>
                </a:cxn>
                <a:cxn ang="0">
                  <a:pos x="105" y="269"/>
                </a:cxn>
                <a:cxn ang="0">
                  <a:pos x="122" y="233"/>
                </a:cxn>
                <a:cxn ang="0">
                  <a:pos x="136" y="200"/>
                </a:cxn>
                <a:cxn ang="0">
                  <a:pos x="154" y="170"/>
                </a:cxn>
                <a:cxn ang="0">
                  <a:pos x="166" y="147"/>
                </a:cxn>
                <a:cxn ang="0">
                  <a:pos x="177" y="130"/>
                </a:cxn>
                <a:cxn ang="0">
                  <a:pos x="177" y="130"/>
                </a:cxn>
                <a:cxn ang="0">
                  <a:pos x="187" y="115"/>
                </a:cxn>
                <a:cxn ang="0">
                  <a:pos x="198" y="101"/>
                </a:cxn>
                <a:cxn ang="0">
                  <a:pos x="210" y="88"/>
                </a:cxn>
                <a:cxn ang="0">
                  <a:pos x="221" y="73"/>
                </a:cxn>
                <a:cxn ang="0">
                  <a:pos x="231" y="58"/>
                </a:cxn>
                <a:cxn ang="0">
                  <a:pos x="242" y="46"/>
                </a:cxn>
                <a:cxn ang="0">
                  <a:pos x="253" y="31"/>
                </a:cxn>
                <a:cxn ang="0">
                  <a:pos x="260" y="18"/>
                </a:cxn>
                <a:cxn ang="0">
                  <a:pos x="267" y="8"/>
                </a:cxn>
                <a:cxn ang="0">
                  <a:pos x="274" y="0"/>
                </a:cxn>
                <a:cxn ang="0">
                  <a:pos x="274" y="0"/>
                </a:cxn>
                <a:cxn ang="0">
                  <a:pos x="274" y="2"/>
                </a:cxn>
                <a:cxn ang="0">
                  <a:pos x="274" y="12"/>
                </a:cxn>
                <a:cxn ang="0">
                  <a:pos x="274" y="27"/>
                </a:cxn>
                <a:cxn ang="0">
                  <a:pos x="274" y="46"/>
                </a:cxn>
                <a:cxn ang="0">
                  <a:pos x="274" y="67"/>
                </a:cxn>
                <a:cxn ang="0">
                  <a:pos x="271" y="88"/>
                </a:cxn>
                <a:cxn ang="0">
                  <a:pos x="269" y="113"/>
                </a:cxn>
                <a:cxn ang="0">
                  <a:pos x="265" y="136"/>
                </a:cxn>
                <a:cxn ang="0">
                  <a:pos x="258" y="157"/>
                </a:cxn>
                <a:cxn ang="0">
                  <a:pos x="253" y="179"/>
                </a:cxn>
                <a:cxn ang="0">
                  <a:pos x="253" y="179"/>
                </a:cxn>
                <a:cxn ang="0">
                  <a:pos x="244" y="198"/>
                </a:cxn>
                <a:cxn ang="0">
                  <a:pos x="233" y="218"/>
                </a:cxn>
                <a:cxn ang="0">
                  <a:pos x="223" y="239"/>
                </a:cxn>
                <a:cxn ang="0">
                  <a:pos x="210" y="262"/>
                </a:cxn>
                <a:cxn ang="0">
                  <a:pos x="198" y="286"/>
                </a:cxn>
                <a:cxn ang="0">
                  <a:pos x="184" y="309"/>
                </a:cxn>
                <a:cxn ang="0">
                  <a:pos x="172" y="327"/>
                </a:cxn>
                <a:cxn ang="0">
                  <a:pos x="159" y="347"/>
                </a:cxn>
                <a:cxn ang="0">
                  <a:pos x="147" y="364"/>
                </a:cxn>
                <a:cxn ang="0">
                  <a:pos x="136" y="376"/>
                </a:cxn>
                <a:cxn ang="0">
                  <a:pos x="136" y="376"/>
                </a:cxn>
                <a:cxn ang="0">
                  <a:pos x="124" y="385"/>
                </a:cxn>
                <a:cxn ang="0">
                  <a:pos x="111" y="398"/>
                </a:cxn>
                <a:cxn ang="0">
                  <a:pos x="99" y="410"/>
                </a:cxn>
                <a:cxn ang="0">
                  <a:pos x="81" y="421"/>
                </a:cxn>
                <a:cxn ang="0">
                  <a:pos x="67" y="433"/>
                </a:cxn>
                <a:cxn ang="0">
                  <a:pos x="52" y="444"/>
                </a:cxn>
                <a:cxn ang="0">
                  <a:pos x="37" y="456"/>
                </a:cxn>
                <a:cxn ang="0">
                  <a:pos x="25" y="467"/>
                </a:cxn>
                <a:cxn ang="0">
                  <a:pos x="9" y="475"/>
                </a:cxn>
                <a:cxn ang="0">
                  <a:pos x="0" y="484"/>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30" name="Freeform 1154"/>
            <p:cNvSpPr>
              <a:spLocks/>
            </p:cNvSpPr>
            <p:nvPr/>
          </p:nvSpPr>
          <p:spPr bwMode="auto">
            <a:xfrm>
              <a:off x="3065" y="2501"/>
              <a:ext cx="245" cy="450"/>
            </a:xfrm>
            <a:custGeom>
              <a:avLst/>
              <a:gdLst/>
              <a:ahLst/>
              <a:cxnLst>
                <a:cxn ang="0">
                  <a:pos x="0" y="362"/>
                </a:cxn>
                <a:cxn ang="0">
                  <a:pos x="12" y="351"/>
                </a:cxn>
                <a:cxn ang="0">
                  <a:pos x="29" y="339"/>
                </a:cxn>
                <a:cxn ang="0">
                  <a:pos x="46" y="324"/>
                </a:cxn>
                <a:cxn ang="0">
                  <a:pos x="62" y="307"/>
                </a:cxn>
                <a:cxn ang="0">
                  <a:pos x="81" y="288"/>
                </a:cxn>
                <a:cxn ang="0">
                  <a:pos x="98" y="269"/>
                </a:cxn>
                <a:cxn ang="0">
                  <a:pos x="117" y="248"/>
                </a:cxn>
                <a:cxn ang="0">
                  <a:pos x="131" y="229"/>
                </a:cxn>
                <a:cxn ang="0">
                  <a:pos x="144" y="210"/>
                </a:cxn>
                <a:cxn ang="0">
                  <a:pos x="157" y="192"/>
                </a:cxn>
                <a:cxn ang="0">
                  <a:pos x="157" y="192"/>
                </a:cxn>
                <a:cxn ang="0">
                  <a:pos x="165" y="172"/>
                </a:cxn>
                <a:cxn ang="0">
                  <a:pos x="174" y="153"/>
                </a:cxn>
                <a:cxn ang="0">
                  <a:pos x="182" y="132"/>
                </a:cxn>
                <a:cxn ang="0">
                  <a:pos x="191" y="114"/>
                </a:cxn>
                <a:cxn ang="0">
                  <a:pos x="197" y="93"/>
                </a:cxn>
                <a:cxn ang="0">
                  <a:pos x="204" y="73"/>
                </a:cxn>
                <a:cxn ang="0">
                  <a:pos x="207" y="54"/>
                </a:cxn>
                <a:cxn ang="0">
                  <a:pos x="211" y="34"/>
                </a:cxn>
                <a:cxn ang="0">
                  <a:pos x="214" y="17"/>
                </a:cxn>
                <a:cxn ang="0">
                  <a:pos x="216" y="0"/>
                </a:cxn>
                <a:cxn ang="0">
                  <a:pos x="216" y="0"/>
                </a:cxn>
                <a:cxn ang="0">
                  <a:pos x="216" y="4"/>
                </a:cxn>
                <a:cxn ang="0">
                  <a:pos x="220" y="13"/>
                </a:cxn>
                <a:cxn ang="0">
                  <a:pos x="225" y="25"/>
                </a:cxn>
                <a:cxn ang="0">
                  <a:pos x="229" y="42"/>
                </a:cxn>
                <a:cxn ang="0">
                  <a:pos x="235" y="59"/>
                </a:cxn>
                <a:cxn ang="0">
                  <a:pos x="239" y="80"/>
                </a:cxn>
                <a:cxn ang="0">
                  <a:pos x="243" y="101"/>
                </a:cxn>
                <a:cxn ang="0">
                  <a:pos x="246" y="121"/>
                </a:cxn>
                <a:cxn ang="0">
                  <a:pos x="243" y="143"/>
                </a:cxn>
                <a:cxn ang="0">
                  <a:pos x="241" y="160"/>
                </a:cxn>
                <a:cxn ang="0">
                  <a:pos x="241" y="160"/>
                </a:cxn>
                <a:cxn ang="0">
                  <a:pos x="235" y="179"/>
                </a:cxn>
                <a:cxn ang="0">
                  <a:pos x="229" y="197"/>
                </a:cxn>
                <a:cxn ang="0">
                  <a:pos x="220" y="218"/>
                </a:cxn>
                <a:cxn ang="0">
                  <a:pos x="207" y="240"/>
                </a:cxn>
                <a:cxn ang="0">
                  <a:pos x="197" y="261"/>
                </a:cxn>
                <a:cxn ang="0">
                  <a:pos x="184" y="282"/>
                </a:cxn>
                <a:cxn ang="0">
                  <a:pos x="170" y="303"/>
                </a:cxn>
                <a:cxn ang="0">
                  <a:pos x="157" y="319"/>
                </a:cxn>
                <a:cxn ang="0">
                  <a:pos x="144" y="337"/>
                </a:cxn>
                <a:cxn ang="0">
                  <a:pos x="130" y="351"/>
                </a:cxn>
                <a:cxn ang="0">
                  <a:pos x="130" y="351"/>
                </a:cxn>
                <a:cxn ang="0">
                  <a:pos x="117" y="362"/>
                </a:cxn>
                <a:cxn ang="0">
                  <a:pos x="103" y="374"/>
                </a:cxn>
                <a:cxn ang="0">
                  <a:pos x="90" y="387"/>
                </a:cxn>
                <a:cxn ang="0">
                  <a:pos x="75" y="397"/>
                </a:cxn>
                <a:cxn ang="0">
                  <a:pos x="60" y="408"/>
                </a:cxn>
                <a:cxn ang="0">
                  <a:pos x="48" y="418"/>
                </a:cxn>
                <a:cxn ang="0">
                  <a:pos x="35" y="427"/>
                </a:cxn>
                <a:cxn ang="0">
                  <a:pos x="25" y="436"/>
                </a:cxn>
                <a:cxn ang="0">
                  <a:pos x="14" y="441"/>
                </a:cxn>
                <a:cxn ang="0">
                  <a:pos x="4" y="446"/>
                </a:cxn>
                <a:cxn ang="0">
                  <a:pos x="0" y="362"/>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lnTo>
                    <a:pt x="0" y="362"/>
                  </a:lnTo>
                </a:path>
              </a:pathLst>
            </a:custGeom>
            <a:solidFill>
              <a:srgbClr val="7C6000"/>
            </a:solidFill>
            <a:ln w="9525" cap="rnd">
              <a:noFill/>
              <a:round/>
              <a:headEnd/>
              <a:tailEnd/>
            </a:ln>
            <a:effectLst/>
          </p:spPr>
          <p:txBody>
            <a:bodyPr/>
            <a:lstStyle/>
            <a:p>
              <a:pPr>
                <a:defRPr/>
              </a:pPr>
              <a:endParaRPr lang="en-US"/>
            </a:p>
          </p:txBody>
        </p:sp>
        <p:sp>
          <p:nvSpPr>
            <p:cNvPr id="131" name="Freeform 1155"/>
            <p:cNvSpPr>
              <a:spLocks/>
            </p:cNvSpPr>
            <p:nvPr/>
          </p:nvSpPr>
          <p:spPr bwMode="auto">
            <a:xfrm>
              <a:off x="3065" y="2501"/>
              <a:ext cx="245" cy="450"/>
            </a:xfrm>
            <a:custGeom>
              <a:avLst/>
              <a:gdLst/>
              <a:ahLst/>
              <a:cxnLst>
                <a:cxn ang="0">
                  <a:pos x="0" y="362"/>
                </a:cxn>
                <a:cxn ang="0">
                  <a:pos x="12" y="351"/>
                </a:cxn>
                <a:cxn ang="0">
                  <a:pos x="29" y="339"/>
                </a:cxn>
                <a:cxn ang="0">
                  <a:pos x="46" y="324"/>
                </a:cxn>
                <a:cxn ang="0">
                  <a:pos x="62" y="307"/>
                </a:cxn>
                <a:cxn ang="0">
                  <a:pos x="81" y="288"/>
                </a:cxn>
                <a:cxn ang="0">
                  <a:pos x="98" y="269"/>
                </a:cxn>
                <a:cxn ang="0">
                  <a:pos x="117" y="248"/>
                </a:cxn>
                <a:cxn ang="0">
                  <a:pos x="131" y="229"/>
                </a:cxn>
                <a:cxn ang="0">
                  <a:pos x="144" y="210"/>
                </a:cxn>
                <a:cxn ang="0">
                  <a:pos x="157" y="192"/>
                </a:cxn>
                <a:cxn ang="0">
                  <a:pos x="157" y="192"/>
                </a:cxn>
                <a:cxn ang="0">
                  <a:pos x="165" y="172"/>
                </a:cxn>
                <a:cxn ang="0">
                  <a:pos x="174" y="153"/>
                </a:cxn>
                <a:cxn ang="0">
                  <a:pos x="182" y="132"/>
                </a:cxn>
                <a:cxn ang="0">
                  <a:pos x="191" y="114"/>
                </a:cxn>
                <a:cxn ang="0">
                  <a:pos x="197" y="93"/>
                </a:cxn>
                <a:cxn ang="0">
                  <a:pos x="204" y="73"/>
                </a:cxn>
                <a:cxn ang="0">
                  <a:pos x="207" y="54"/>
                </a:cxn>
                <a:cxn ang="0">
                  <a:pos x="211" y="34"/>
                </a:cxn>
                <a:cxn ang="0">
                  <a:pos x="214" y="17"/>
                </a:cxn>
                <a:cxn ang="0">
                  <a:pos x="216" y="0"/>
                </a:cxn>
                <a:cxn ang="0">
                  <a:pos x="216" y="0"/>
                </a:cxn>
                <a:cxn ang="0">
                  <a:pos x="216" y="4"/>
                </a:cxn>
                <a:cxn ang="0">
                  <a:pos x="220" y="13"/>
                </a:cxn>
                <a:cxn ang="0">
                  <a:pos x="225" y="25"/>
                </a:cxn>
                <a:cxn ang="0">
                  <a:pos x="229" y="42"/>
                </a:cxn>
                <a:cxn ang="0">
                  <a:pos x="235" y="59"/>
                </a:cxn>
                <a:cxn ang="0">
                  <a:pos x="239" y="80"/>
                </a:cxn>
                <a:cxn ang="0">
                  <a:pos x="243" y="101"/>
                </a:cxn>
                <a:cxn ang="0">
                  <a:pos x="246" y="121"/>
                </a:cxn>
                <a:cxn ang="0">
                  <a:pos x="243" y="143"/>
                </a:cxn>
                <a:cxn ang="0">
                  <a:pos x="241" y="160"/>
                </a:cxn>
                <a:cxn ang="0">
                  <a:pos x="241" y="160"/>
                </a:cxn>
                <a:cxn ang="0">
                  <a:pos x="235" y="179"/>
                </a:cxn>
                <a:cxn ang="0">
                  <a:pos x="229" y="197"/>
                </a:cxn>
                <a:cxn ang="0">
                  <a:pos x="220" y="218"/>
                </a:cxn>
                <a:cxn ang="0">
                  <a:pos x="207" y="240"/>
                </a:cxn>
                <a:cxn ang="0">
                  <a:pos x="197" y="261"/>
                </a:cxn>
                <a:cxn ang="0">
                  <a:pos x="184" y="282"/>
                </a:cxn>
                <a:cxn ang="0">
                  <a:pos x="170" y="303"/>
                </a:cxn>
                <a:cxn ang="0">
                  <a:pos x="157" y="319"/>
                </a:cxn>
                <a:cxn ang="0">
                  <a:pos x="144" y="337"/>
                </a:cxn>
                <a:cxn ang="0">
                  <a:pos x="130" y="351"/>
                </a:cxn>
                <a:cxn ang="0">
                  <a:pos x="130" y="351"/>
                </a:cxn>
                <a:cxn ang="0">
                  <a:pos x="117" y="362"/>
                </a:cxn>
                <a:cxn ang="0">
                  <a:pos x="103" y="374"/>
                </a:cxn>
                <a:cxn ang="0">
                  <a:pos x="90" y="387"/>
                </a:cxn>
                <a:cxn ang="0">
                  <a:pos x="75" y="397"/>
                </a:cxn>
                <a:cxn ang="0">
                  <a:pos x="60" y="408"/>
                </a:cxn>
                <a:cxn ang="0">
                  <a:pos x="48" y="418"/>
                </a:cxn>
                <a:cxn ang="0">
                  <a:pos x="35" y="427"/>
                </a:cxn>
                <a:cxn ang="0">
                  <a:pos x="25" y="436"/>
                </a:cxn>
                <a:cxn ang="0">
                  <a:pos x="14" y="441"/>
                </a:cxn>
                <a:cxn ang="0">
                  <a:pos x="4" y="446"/>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32" name="Freeform 1156"/>
            <p:cNvSpPr>
              <a:spLocks/>
            </p:cNvSpPr>
            <p:nvPr/>
          </p:nvSpPr>
          <p:spPr bwMode="auto">
            <a:xfrm>
              <a:off x="3074" y="2499"/>
              <a:ext cx="250" cy="446"/>
            </a:xfrm>
            <a:custGeom>
              <a:avLst/>
              <a:gdLst/>
              <a:ahLst/>
              <a:cxnLst>
                <a:cxn ang="0">
                  <a:pos x="0" y="361"/>
                </a:cxn>
                <a:cxn ang="0">
                  <a:pos x="12" y="350"/>
                </a:cxn>
                <a:cxn ang="0">
                  <a:pos x="29" y="338"/>
                </a:cxn>
                <a:cxn ang="0">
                  <a:pos x="46" y="324"/>
                </a:cxn>
                <a:cxn ang="0">
                  <a:pos x="62" y="306"/>
                </a:cxn>
                <a:cxn ang="0">
                  <a:pos x="82" y="287"/>
                </a:cxn>
                <a:cxn ang="0">
                  <a:pos x="101" y="266"/>
                </a:cxn>
                <a:cxn ang="0">
                  <a:pos x="117" y="248"/>
                </a:cxn>
                <a:cxn ang="0">
                  <a:pos x="133" y="228"/>
                </a:cxn>
                <a:cxn ang="0">
                  <a:pos x="147" y="207"/>
                </a:cxn>
                <a:cxn ang="0">
                  <a:pos x="158" y="188"/>
                </a:cxn>
                <a:cxn ang="0">
                  <a:pos x="158" y="188"/>
                </a:cxn>
                <a:cxn ang="0">
                  <a:pos x="166" y="172"/>
                </a:cxn>
                <a:cxn ang="0">
                  <a:pos x="175" y="151"/>
                </a:cxn>
                <a:cxn ang="0">
                  <a:pos x="184" y="131"/>
                </a:cxn>
                <a:cxn ang="0">
                  <a:pos x="191" y="113"/>
                </a:cxn>
                <a:cxn ang="0">
                  <a:pos x="198" y="92"/>
                </a:cxn>
                <a:cxn ang="0">
                  <a:pos x="205" y="71"/>
                </a:cxn>
                <a:cxn ang="0">
                  <a:pos x="209" y="52"/>
                </a:cxn>
                <a:cxn ang="0">
                  <a:pos x="212" y="34"/>
                </a:cxn>
                <a:cxn ang="0">
                  <a:pos x="217" y="16"/>
                </a:cxn>
                <a:cxn ang="0">
                  <a:pos x="217" y="0"/>
                </a:cxn>
                <a:cxn ang="0">
                  <a:pos x="217" y="0"/>
                </a:cxn>
                <a:cxn ang="0">
                  <a:pos x="217" y="2"/>
                </a:cxn>
                <a:cxn ang="0">
                  <a:pos x="221" y="9"/>
                </a:cxn>
                <a:cxn ang="0">
                  <a:pos x="226" y="23"/>
                </a:cxn>
                <a:cxn ang="0">
                  <a:pos x="230" y="39"/>
                </a:cxn>
                <a:cxn ang="0">
                  <a:pos x="237" y="58"/>
                </a:cxn>
                <a:cxn ang="0">
                  <a:pos x="240" y="80"/>
                </a:cxn>
                <a:cxn ang="0">
                  <a:pos x="244" y="101"/>
                </a:cxn>
                <a:cxn ang="0">
                  <a:pos x="247" y="121"/>
                </a:cxn>
                <a:cxn ang="0">
                  <a:pos x="247" y="142"/>
                </a:cxn>
                <a:cxn ang="0">
                  <a:pos x="244" y="159"/>
                </a:cxn>
                <a:cxn ang="0">
                  <a:pos x="244" y="159"/>
                </a:cxn>
                <a:cxn ang="0">
                  <a:pos x="238" y="179"/>
                </a:cxn>
                <a:cxn ang="0">
                  <a:pos x="230" y="197"/>
                </a:cxn>
                <a:cxn ang="0">
                  <a:pos x="221" y="218"/>
                </a:cxn>
                <a:cxn ang="0">
                  <a:pos x="211" y="239"/>
                </a:cxn>
                <a:cxn ang="0">
                  <a:pos x="198" y="260"/>
                </a:cxn>
                <a:cxn ang="0">
                  <a:pos x="186" y="281"/>
                </a:cxn>
                <a:cxn ang="0">
                  <a:pos x="173" y="300"/>
                </a:cxn>
                <a:cxn ang="0">
                  <a:pos x="158" y="319"/>
                </a:cxn>
                <a:cxn ang="0">
                  <a:pos x="145" y="336"/>
                </a:cxn>
                <a:cxn ang="0">
                  <a:pos x="133" y="349"/>
                </a:cxn>
                <a:cxn ang="0">
                  <a:pos x="133" y="349"/>
                </a:cxn>
                <a:cxn ang="0">
                  <a:pos x="117" y="361"/>
                </a:cxn>
                <a:cxn ang="0">
                  <a:pos x="103" y="374"/>
                </a:cxn>
                <a:cxn ang="0">
                  <a:pos x="90" y="386"/>
                </a:cxn>
                <a:cxn ang="0">
                  <a:pos x="76" y="397"/>
                </a:cxn>
                <a:cxn ang="0">
                  <a:pos x="62" y="407"/>
                </a:cxn>
                <a:cxn ang="0">
                  <a:pos x="50" y="418"/>
                </a:cxn>
                <a:cxn ang="0">
                  <a:pos x="37" y="426"/>
                </a:cxn>
                <a:cxn ang="0">
                  <a:pos x="25" y="435"/>
                </a:cxn>
                <a:cxn ang="0">
                  <a:pos x="14" y="441"/>
                </a:cxn>
                <a:cxn ang="0">
                  <a:pos x="4" y="446"/>
                </a:cxn>
                <a:cxn ang="0">
                  <a:pos x="0" y="361"/>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lnTo>
                    <a:pt x="0" y="361"/>
                  </a:lnTo>
                </a:path>
              </a:pathLst>
            </a:custGeom>
            <a:solidFill>
              <a:srgbClr val="FFD80F"/>
            </a:solidFill>
            <a:ln w="9525" cap="rnd">
              <a:noFill/>
              <a:round/>
              <a:headEnd/>
              <a:tailEnd/>
            </a:ln>
            <a:effectLst/>
          </p:spPr>
          <p:txBody>
            <a:bodyPr/>
            <a:lstStyle/>
            <a:p>
              <a:pPr>
                <a:defRPr/>
              </a:pPr>
              <a:endParaRPr lang="en-US"/>
            </a:p>
          </p:txBody>
        </p:sp>
        <p:sp>
          <p:nvSpPr>
            <p:cNvPr id="133" name="Freeform 1157"/>
            <p:cNvSpPr>
              <a:spLocks/>
            </p:cNvSpPr>
            <p:nvPr/>
          </p:nvSpPr>
          <p:spPr bwMode="auto">
            <a:xfrm>
              <a:off x="3074" y="2499"/>
              <a:ext cx="250" cy="446"/>
            </a:xfrm>
            <a:custGeom>
              <a:avLst/>
              <a:gdLst/>
              <a:ahLst/>
              <a:cxnLst>
                <a:cxn ang="0">
                  <a:pos x="0" y="361"/>
                </a:cxn>
                <a:cxn ang="0">
                  <a:pos x="12" y="350"/>
                </a:cxn>
                <a:cxn ang="0">
                  <a:pos x="29" y="338"/>
                </a:cxn>
                <a:cxn ang="0">
                  <a:pos x="46" y="324"/>
                </a:cxn>
                <a:cxn ang="0">
                  <a:pos x="62" y="306"/>
                </a:cxn>
                <a:cxn ang="0">
                  <a:pos x="82" y="287"/>
                </a:cxn>
                <a:cxn ang="0">
                  <a:pos x="101" y="266"/>
                </a:cxn>
                <a:cxn ang="0">
                  <a:pos x="117" y="248"/>
                </a:cxn>
                <a:cxn ang="0">
                  <a:pos x="133" y="228"/>
                </a:cxn>
                <a:cxn ang="0">
                  <a:pos x="147" y="207"/>
                </a:cxn>
                <a:cxn ang="0">
                  <a:pos x="158" y="188"/>
                </a:cxn>
                <a:cxn ang="0">
                  <a:pos x="158" y="188"/>
                </a:cxn>
                <a:cxn ang="0">
                  <a:pos x="166" y="172"/>
                </a:cxn>
                <a:cxn ang="0">
                  <a:pos x="175" y="151"/>
                </a:cxn>
                <a:cxn ang="0">
                  <a:pos x="184" y="131"/>
                </a:cxn>
                <a:cxn ang="0">
                  <a:pos x="191" y="113"/>
                </a:cxn>
                <a:cxn ang="0">
                  <a:pos x="198" y="92"/>
                </a:cxn>
                <a:cxn ang="0">
                  <a:pos x="205" y="71"/>
                </a:cxn>
                <a:cxn ang="0">
                  <a:pos x="209" y="52"/>
                </a:cxn>
                <a:cxn ang="0">
                  <a:pos x="212" y="34"/>
                </a:cxn>
                <a:cxn ang="0">
                  <a:pos x="217" y="16"/>
                </a:cxn>
                <a:cxn ang="0">
                  <a:pos x="217" y="0"/>
                </a:cxn>
                <a:cxn ang="0">
                  <a:pos x="217" y="0"/>
                </a:cxn>
                <a:cxn ang="0">
                  <a:pos x="217" y="2"/>
                </a:cxn>
                <a:cxn ang="0">
                  <a:pos x="221" y="9"/>
                </a:cxn>
                <a:cxn ang="0">
                  <a:pos x="226" y="23"/>
                </a:cxn>
                <a:cxn ang="0">
                  <a:pos x="230" y="39"/>
                </a:cxn>
                <a:cxn ang="0">
                  <a:pos x="237" y="58"/>
                </a:cxn>
                <a:cxn ang="0">
                  <a:pos x="240" y="80"/>
                </a:cxn>
                <a:cxn ang="0">
                  <a:pos x="244" y="101"/>
                </a:cxn>
                <a:cxn ang="0">
                  <a:pos x="247" y="121"/>
                </a:cxn>
                <a:cxn ang="0">
                  <a:pos x="247" y="142"/>
                </a:cxn>
                <a:cxn ang="0">
                  <a:pos x="244" y="159"/>
                </a:cxn>
                <a:cxn ang="0">
                  <a:pos x="244" y="159"/>
                </a:cxn>
                <a:cxn ang="0">
                  <a:pos x="238" y="179"/>
                </a:cxn>
                <a:cxn ang="0">
                  <a:pos x="230" y="197"/>
                </a:cxn>
                <a:cxn ang="0">
                  <a:pos x="221" y="218"/>
                </a:cxn>
                <a:cxn ang="0">
                  <a:pos x="211" y="239"/>
                </a:cxn>
                <a:cxn ang="0">
                  <a:pos x="198" y="260"/>
                </a:cxn>
                <a:cxn ang="0">
                  <a:pos x="186" y="281"/>
                </a:cxn>
                <a:cxn ang="0">
                  <a:pos x="173" y="300"/>
                </a:cxn>
                <a:cxn ang="0">
                  <a:pos x="158" y="319"/>
                </a:cxn>
                <a:cxn ang="0">
                  <a:pos x="145" y="336"/>
                </a:cxn>
                <a:cxn ang="0">
                  <a:pos x="133" y="349"/>
                </a:cxn>
                <a:cxn ang="0">
                  <a:pos x="133" y="349"/>
                </a:cxn>
                <a:cxn ang="0">
                  <a:pos x="117" y="361"/>
                </a:cxn>
                <a:cxn ang="0">
                  <a:pos x="103" y="374"/>
                </a:cxn>
                <a:cxn ang="0">
                  <a:pos x="90" y="386"/>
                </a:cxn>
                <a:cxn ang="0">
                  <a:pos x="76" y="397"/>
                </a:cxn>
                <a:cxn ang="0">
                  <a:pos x="62" y="407"/>
                </a:cxn>
                <a:cxn ang="0">
                  <a:pos x="50" y="418"/>
                </a:cxn>
                <a:cxn ang="0">
                  <a:pos x="37" y="426"/>
                </a:cxn>
                <a:cxn ang="0">
                  <a:pos x="25" y="435"/>
                </a:cxn>
                <a:cxn ang="0">
                  <a:pos x="14" y="441"/>
                </a:cxn>
                <a:cxn ang="0">
                  <a:pos x="4" y="446"/>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34" name="Freeform 1158"/>
            <p:cNvSpPr>
              <a:spLocks/>
            </p:cNvSpPr>
            <p:nvPr/>
          </p:nvSpPr>
          <p:spPr bwMode="auto">
            <a:xfrm>
              <a:off x="3055" y="2617"/>
              <a:ext cx="178" cy="270"/>
            </a:xfrm>
            <a:custGeom>
              <a:avLst/>
              <a:gdLst/>
              <a:ahLst/>
              <a:cxnLst>
                <a:cxn ang="0">
                  <a:pos x="0" y="262"/>
                </a:cxn>
                <a:cxn ang="0">
                  <a:pos x="2" y="250"/>
                </a:cxn>
                <a:cxn ang="0">
                  <a:pos x="4" y="235"/>
                </a:cxn>
                <a:cxn ang="0">
                  <a:pos x="7" y="218"/>
                </a:cxn>
                <a:cxn ang="0">
                  <a:pos x="9" y="202"/>
                </a:cxn>
                <a:cxn ang="0">
                  <a:pos x="14" y="184"/>
                </a:cxn>
                <a:cxn ang="0">
                  <a:pos x="20" y="168"/>
                </a:cxn>
                <a:cxn ang="0">
                  <a:pos x="27" y="151"/>
                </a:cxn>
                <a:cxn ang="0">
                  <a:pos x="32" y="134"/>
                </a:cxn>
                <a:cxn ang="0">
                  <a:pos x="43" y="121"/>
                </a:cxn>
                <a:cxn ang="0">
                  <a:pos x="54" y="110"/>
                </a:cxn>
                <a:cxn ang="0">
                  <a:pos x="54" y="110"/>
                </a:cxn>
                <a:cxn ang="0">
                  <a:pos x="67" y="101"/>
                </a:cxn>
                <a:cxn ang="0">
                  <a:pos x="81" y="90"/>
                </a:cxn>
                <a:cxn ang="0">
                  <a:pos x="96" y="78"/>
                </a:cxn>
                <a:cxn ang="0">
                  <a:pos x="108" y="67"/>
                </a:cxn>
                <a:cxn ang="0">
                  <a:pos x="124" y="54"/>
                </a:cxn>
                <a:cxn ang="0">
                  <a:pos x="136" y="43"/>
                </a:cxn>
                <a:cxn ang="0">
                  <a:pos x="149" y="31"/>
                </a:cxn>
                <a:cxn ang="0">
                  <a:pos x="159"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4" y="98"/>
                </a:cxn>
                <a:cxn ang="0">
                  <a:pos x="168" y="117"/>
                </a:cxn>
                <a:cxn ang="0">
                  <a:pos x="161" y="136"/>
                </a:cxn>
                <a:cxn ang="0">
                  <a:pos x="153" y="151"/>
                </a:cxn>
                <a:cxn ang="0">
                  <a:pos x="153" y="151"/>
                </a:cxn>
                <a:cxn ang="0">
                  <a:pos x="140" y="165"/>
                </a:cxn>
                <a:cxn ang="0">
                  <a:pos x="128" y="179"/>
                </a:cxn>
                <a:cxn ang="0">
                  <a:pos x="115" y="193"/>
                </a:cxn>
                <a:cxn ang="0">
                  <a:pos x="101" y="207"/>
                </a:cxn>
                <a:cxn ang="0">
                  <a:pos x="85" y="220"/>
                </a:cxn>
                <a:cxn ang="0">
                  <a:pos x="73" y="232"/>
                </a:cxn>
                <a:cxn ang="0">
                  <a:pos x="60" y="243"/>
                </a:cxn>
                <a:cxn ang="0">
                  <a:pos x="50" y="254"/>
                </a:cxn>
                <a:cxn ang="0">
                  <a:pos x="41" y="260"/>
                </a:cxn>
                <a:cxn ang="0">
                  <a:pos x="32" y="267"/>
                </a:cxn>
                <a:cxn ang="0">
                  <a:pos x="0" y="262"/>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lnTo>
                    <a:pt x="0" y="262"/>
                  </a:lnTo>
                </a:path>
              </a:pathLst>
            </a:custGeom>
            <a:solidFill>
              <a:srgbClr val="7C6000"/>
            </a:solidFill>
            <a:ln w="9525" cap="rnd">
              <a:noFill/>
              <a:round/>
              <a:headEnd/>
              <a:tailEnd/>
            </a:ln>
            <a:effectLst/>
          </p:spPr>
          <p:txBody>
            <a:bodyPr/>
            <a:lstStyle/>
            <a:p>
              <a:pPr>
                <a:defRPr/>
              </a:pPr>
              <a:endParaRPr lang="en-US"/>
            </a:p>
          </p:txBody>
        </p:sp>
        <p:sp>
          <p:nvSpPr>
            <p:cNvPr id="135" name="Freeform 1159"/>
            <p:cNvSpPr>
              <a:spLocks/>
            </p:cNvSpPr>
            <p:nvPr/>
          </p:nvSpPr>
          <p:spPr bwMode="auto">
            <a:xfrm>
              <a:off x="3055" y="2617"/>
              <a:ext cx="178" cy="270"/>
            </a:xfrm>
            <a:custGeom>
              <a:avLst/>
              <a:gdLst/>
              <a:ahLst/>
              <a:cxnLst>
                <a:cxn ang="0">
                  <a:pos x="0" y="262"/>
                </a:cxn>
                <a:cxn ang="0">
                  <a:pos x="2" y="250"/>
                </a:cxn>
                <a:cxn ang="0">
                  <a:pos x="4" y="235"/>
                </a:cxn>
                <a:cxn ang="0">
                  <a:pos x="7" y="218"/>
                </a:cxn>
                <a:cxn ang="0">
                  <a:pos x="9" y="202"/>
                </a:cxn>
                <a:cxn ang="0">
                  <a:pos x="14" y="184"/>
                </a:cxn>
                <a:cxn ang="0">
                  <a:pos x="20" y="168"/>
                </a:cxn>
                <a:cxn ang="0">
                  <a:pos x="27" y="151"/>
                </a:cxn>
                <a:cxn ang="0">
                  <a:pos x="32" y="134"/>
                </a:cxn>
                <a:cxn ang="0">
                  <a:pos x="43" y="121"/>
                </a:cxn>
                <a:cxn ang="0">
                  <a:pos x="54" y="110"/>
                </a:cxn>
                <a:cxn ang="0">
                  <a:pos x="54" y="110"/>
                </a:cxn>
                <a:cxn ang="0">
                  <a:pos x="67" y="101"/>
                </a:cxn>
                <a:cxn ang="0">
                  <a:pos x="81" y="90"/>
                </a:cxn>
                <a:cxn ang="0">
                  <a:pos x="96" y="78"/>
                </a:cxn>
                <a:cxn ang="0">
                  <a:pos x="108" y="67"/>
                </a:cxn>
                <a:cxn ang="0">
                  <a:pos x="124" y="54"/>
                </a:cxn>
                <a:cxn ang="0">
                  <a:pos x="136" y="43"/>
                </a:cxn>
                <a:cxn ang="0">
                  <a:pos x="149" y="31"/>
                </a:cxn>
                <a:cxn ang="0">
                  <a:pos x="159"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4" y="98"/>
                </a:cxn>
                <a:cxn ang="0">
                  <a:pos x="168" y="117"/>
                </a:cxn>
                <a:cxn ang="0">
                  <a:pos x="161" y="136"/>
                </a:cxn>
                <a:cxn ang="0">
                  <a:pos x="153" y="151"/>
                </a:cxn>
                <a:cxn ang="0">
                  <a:pos x="153" y="151"/>
                </a:cxn>
                <a:cxn ang="0">
                  <a:pos x="140" y="165"/>
                </a:cxn>
                <a:cxn ang="0">
                  <a:pos x="128" y="179"/>
                </a:cxn>
                <a:cxn ang="0">
                  <a:pos x="115" y="193"/>
                </a:cxn>
                <a:cxn ang="0">
                  <a:pos x="101" y="207"/>
                </a:cxn>
                <a:cxn ang="0">
                  <a:pos x="85" y="220"/>
                </a:cxn>
                <a:cxn ang="0">
                  <a:pos x="73" y="232"/>
                </a:cxn>
                <a:cxn ang="0">
                  <a:pos x="60" y="243"/>
                </a:cxn>
                <a:cxn ang="0">
                  <a:pos x="50" y="254"/>
                </a:cxn>
                <a:cxn ang="0">
                  <a:pos x="41" y="260"/>
                </a:cxn>
                <a:cxn ang="0">
                  <a:pos x="32" y="267"/>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36" name="Freeform 1160"/>
            <p:cNvSpPr>
              <a:spLocks/>
            </p:cNvSpPr>
            <p:nvPr/>
          </p:nvSpPr>
          <p:spPr bwMode="auto">
            <a:xfrm>
              <a:off x="3041" y="2619"/>
              <a:ext cx="177" cy="269"/>
            </a:xfrm>
            <a:custGeom>
              <a:avLst/>
              <a:gdLst/>
              <a:ahLst/>
              <a:cxnLst>
                <a:cxn ang="0">
                  <a:pos x="0" y="262"/>
                </a:cxn>
                <a:cxn ang="0">
                  <a:pos x="2" y="250"/>
                </a:cxn>
                <a:cxn ang="0">
                  <a:pos x="4" y="235"/>
                </a:cxn>
                <a:cxn ang="0">
                  <a:pos x="6" y="218"/>
                </a:cxn>
                <a:cxn ang="0">
                  <a:pos x="10" y="202"/>
                </a:cxn>
                <a:cxn ang="0">
                  <a:pos x="15" y="184"/>
                </a:cxn>
                <a:cxn ang="0">
                  <a:pos x="18" y="168"/>
                </a:cxn>
                <a:cxn ang="0">
                  <a:pos x="27" y="151"/>
                </a:cxn>
                <a:cxn ang="0">
                  <a:pos x="34" y="134"/>
                </a:cxn>
                <a:cxn ang="0">
                  <a:pos x="43" y="121"/>
                </a:cxn>
                <a:cxn ang="0">
                  <a:pos x="54" y="110"/>
                </a:cxn>
                <a:cxn ang="0">
                  <a:pos x="54" y="110"/>
                </a:cxn>
                <a:cxn ang="0">
                  <a:pos x="68" y="101"/>
                </a:cxn>
                <a:cxn ang="0">
                  <a:pos x="82" y="90"/>
                </a:cxn>
                <a:cxn ang="0">
                  <a:pos x="94" y="78"/>
                </a:cxn>
                <a:cxn ang="0">
                  <a:pos x="109" y="67"/>
                </a:cxn>
                <a:cxn ang="0">
                  <a:pos x="122" y="54"/>
                </a:cxn>
                <a:cxn ang="0">
                  <a:pos x="137" y="43"/>
                </a:cxn>
                <a:cxn ang="0">
                  <a:pos x="147" y="31"/>
                </a:cxn>
                <a:cxn ang="0">
                  <a:pos x="158"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2" y="98"/>
                </a:cxn>
                <a:cxn ang="0">
                  <a:pos x="168" y="117"/>
                </a:cxn>
                <a:cxn ang="0">
                  <a:pos x="162" y="136"/>
                </a:cxn>
                <a:cxn ang="0">
                  <a:pos x="151" y="151"/>
                </a:cxn>
                <a:cxn ang="0">
                  <a:pos x="151" y="151"/>
                </a:cxn>
                <a:cxn ang="0">
                  <a:pos x="139" y="165"/>
                </a:cxn>
                <a:cxn ang="0">
                  <a:pos x="126" y="179"/>
                </a:cxn>
                <a:cxn ang="0">
                  <a:pos x="114" y="193"/>
                </a:cxn>
                <a:cxn ang="0">
                  <a:pos x="98" y="207"/>
                </a:cxn>
                <a:cxn ang="0">
                  <a:pos x="86" y="220"/>
                </a:cxn>
                <a:cxn ang="0">
                  <a:pos x="73" y="232"/>
                </a:cxn>
                <a:cxn ang="0">
                  <a:pos x="61" y="243"/>
                </a:cxn>
                <a:cxn ang="0">
                  <a:pos x="50" y="254"/>
                </a:cxn>
                <a:cxn ang="0">
                  <a:pos x="40" y="260"/>
                </a:cxn>
                <a:cxn ang="0">
                  <a:pos x="31" y="267"/>
                </a:cxn>
                <a:cxn ang="0">
                  <a:pos x="0" y="262"/>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lnTo>
                    <a:pt x="0" y="262"/>
                  </a:lnTo>
                </a:path>
              </a:pathLst>
            </a:custGeom>
            <a:solidFill>
              <a:srgbClr val="FFD80F"/>
            </a:solidFill>
            <a:ln w="9525" cap="rnd">
              <a:noFill/>
              <a:round/>
              <a:headEnd/>
              <a:tailEnd/>
            </a:ln>
            <a:effectLst/>
          </p:spPr>
          <p:txBody>
            <a:bodyPr/>
            <a:lstStyle/>
            <a:p>
              <a:pPr>
                <a:defRPr/>
              </a:pPr>
              <a:endParaRPr lang="en-US"/>
            </a:p>
          </p:txBody>
        </p:sp>
        <p:sp>
          <p:nvSpPr>
            <p:cNvPr id="137" name="Freeform 1161"/>
            <p:cNvSpPr>
              <a:spLocks/>
            </p:cNvSpPr>
            <p:nvPr/>
          </p:nvSpPr>
          <p:spPr bwMode="auto">
            <a:xfrm>
              <a:off x="3041" y="2619"/>
              <a:ext cx="177" cy="269"/>
            </a:xfrm>
            <a:custGeom>
              <a:avLst/>
              <a:gdLst/>
              <a:ahLst/>
              <a:cxnLst>
                <a:cxn ang="0">
                  <a:pos x="0" y="262"/>
                </a:cxn>
                <a:cxn ang="0">
                  <a:pos x="2" y="250"/>
                </a:cxn>
                <a:cxn ang="0">
                  <a:pos x="4" y="235"/>
                </a:cxn>
                <a:cxn ang="0">
                  <a:pos x="6" y="218"/>
                </a:cxn>
                <a:cxn ang="0">
                  <a:pos x="10" y="202"/>
                </a:cxn>
                <a:cxn ang="0">
                  <a:pos x="15" y="184"/>
                </a:cxn>
                <a:cxn ang="0">
                  <a:pos x="18" y="168"/>
                </a:cxn>
                <a:cxn ang="0">
                  <a:pos x="27" y="151"/>
                </a:cxn>
                <a:cxn ang="0">
                  <a:pos x="34" y="134"/>
                </a:cxn>
                <a:cxn ang="0">
                  <a:pos x="43" y="121"/>
                </a:cxn>
                <a:cxn ang="0">
                  <a:pos x="54" y="110"/>
                </a:cxn>
                <a:cxn ang="0">
                  <a:pos x="54" y="110"/>
                </a:cxn>
                <a:cxn ang="0">
                  <a:pos x="68" y="101"/>
                </a:cxn>
                <a:cxn ang="0">
                  <a:pos x="82" y="90"/>
                </a:cxn>
                <a:cxn ang="0">
                  <a:pos x="94" y="78"/>
                </a:cxn>
                <a:cxn ang="0">
                  <a:pos x="109" y="67"/>
                </a:cxn>
                <a:cxn ang="0">
                  <a:pos x="122" y="54"/>
                </a:cxn>
                <a:cxn ang="0">
                  <a:pos x="137" y="43"/>
                </a:cxn>
                <a:cxn ang="0">
                  <a:pos x="147" y="31"/>
                </a:cxn>
                <a:cxn ang="0">
                  <a:pos x="158"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2" y="98"/>
                </a:cxn>
                <a:cxn ang="0">
                  <a:pos x="168" y="117"/>
                </a:cxn>
                <a:cxn ang="0">
                  <a:pos x="162" y="136"/>
                </a:cxn>
                <a:cxn ang="0">
                  <a:pos x="151" y="151"/>
                </a:cxn>
                <a:cxn ang="0">
                  <a:pos x="151" y="151"/>
                </a:cxn>
                <a:cxn ang="0">
                  <a:pos x="139" y="165"/>
                </a:cxn>
                <a:cxn ang="0">
                  <a:pos x="126" y="179"/>
                </a:cxn>
                <a:cxn ang="0">
                  <a:pos x="114" y="193"/>
                </a:cxn>
                <a:cxn ang="0">
                  <a:pos x="98" y="207"/>
                </a:cxn>
                <a:cxn ang="0">
                  <a:pos x="86" y="220"/>
                </a:cxn>
                <a:cxn ang="0">
                  <a:pos x="73" y="232"/>
                </a:cxn>
                <a:cxn ang="0">
                  <a:pos x="61" y="243"/>
                </a:cxn>
                <a:cxn ang="0">
                  <a:pos x="50" y="254"/>
                </a:cxn>
                <a:cxn ang="0">
                  <a:pos x="40" y="260"/>
                </a:cxn>
                <a:cxn ang="0">
                  <a:pos x="31" y="267"/>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38" name="Freeform 1162"/>
            <p:cNvSpPr>
              <a:spLocks/>
            </p:cNvSpPr>
            <p:nvPr/>
          </p:nvSpPr>
          <p:spPr bwMode="auto">
            <a:xfrm>
              <a:off x="3550" y="1896"/>
              <a:ext cx="356" cy="669"/>
            </a:xfrm>
            <a:custGeom>
              <a:avLst/>
              <a:gdLst/>
              <a:ahLst/>
              <a:cxnLst>
                <a:cxn ang="0">
                  <a:pos x="6" y="633"/>
                </a:cxn>
                <a:cxn ang="0">
                  <a:pos x="25" y="574"/>
                </a:cxn>
                <a:cxn ang="0">
                  <a:pos x="52" y="505"/>
                </a:cxn>
                <a:cxn ang="0">
                  <a:pos x="82" y="433"/>
                </a:cxn>
                <a:cxn ang="0">
                  <a:pos x="115" y="371"/>
                </a:cxn>
                <a:cxn ang="0">
                  <a:pos x="132" y="344"/>
                </a:cxn>
                <a:cxn ang="0">
                  <a:pos x="163" y="300"/>
                </a:cxn>
                <a:cxn ang="0">
                  <a:pos x="188" y="258"/>
                </a:cxn>
                <a:cxn ang="0">
                  <a:pos x="206" y="220"/>
                </a:cxn>
                <a:cxn ang="0">
                  <a:pos x="218" y="184"/>
                </a:cxn>
                <a:cxn ang="0">
                  <a:pos x="227" y="150"/>
                </a:cxn>
                <a:cxn ang="0">
                  <a:pos x="231" y="134"/>
                </a:cxn>
                <a:cxn ang="0">
                  <a:pos x="246" y="97"/>
                </a:cxn>
                <a:cxn ang="0">
                  <a:pos x="269" y="60"/>
                </a:cxn>
                <a:cxn ang="0">
                  <a:pos x="294" y="26"/>
                </a:cxn>
                <a:cxn ang="0">
                  <a:pos x="324" y="3"/>
                </a:cxn>
                <a:cxn ang="0">
                  <a:pos x="338" y="0"/>
                </a:cxn>
                <a:cxn ang="0">
                  <a:pos x="338" y="7"/>
                </a:cxn>
                <a:cxn ang="0">
                  <a:pos x="345" y="33"/>
                </a:cxn>
                <a:cxn ang="0">
                  <a:pos x="349" y="67"/>
                </a:cxn>
                <a:cxn ang="0">
                  <a:pos x="356" y="104"/>
                </a:cxn>
                <a:cxn ang="0">
                  <a:pos x="356" y="140"/>
                </a:cxn>
                <a:cxn ang="0">
                  <a:pos x="356" y="159"/>
                </a:cxn>
                <a:cxn ang="0">
                  <a:pos x="356" y="203"/>
                </a:cxn>
                <a:cxn ang="0">
                  <a:pos x="351" y="254"/>
                </a:cxn>
                <a:cxn ang="0">
                  <a:pos x="342" y="304"/>
                </a:cxn>
                <a:cxn ang="0">
                  <a:pos x="332" y="351"/>
                </a:cxn>
                <a:cxn ang="0">
                  <a:pos x="326" y="371"/>
                </a:cxn>
                <a:cxn ang="0">
                  <a:pos x="298" y="420"/>
                </a:cxn>
                <a:cxn ang="0">
                  <a:pos x="243" y="491"/>
                </a:cxn>
                <a:cxn ang="0">
                  <a:pos x="179" y="563"/>
                </a:cxn>
                <a:cxn ang="0">
                  <a:pos x="113" y="629"/>
                </a:cxn>
                <a:cxn ang="0">
                  <a:pos x="57" y="669"/>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lnTo>
                    <a:pt x="0" y="659"/>
                  </a:lnTo>
                </a:path>
              </a:pathLst>
            </a:custGeom>
            <a:solidFill>
              <a:srgbClr val="7C6000"/>
            </a:solidFill>
            <a:ln w="9525" cap="rnd">
              <a:noFill/>
              <a:round/>
              <a:headEnd/>
              <a:tailEnd/>
            </a:ln>
            <a:effectLst/>
          </p:spPr>
          <p:txBody>
            <a:bodyPr/>
            <a:lstStyle/>
            <a:p>
              <a:pPr>
                <a:defRPr/>
              </a:pPr>
              <a:endParaRPr lang="en-US"/>
            </a:p>
          </p:txBody>
        </p:sp>
        <p:sp>
          <p:nvSpPr>
            <p:cNvPr id="139" name="Freeform 1163"/>
            <p:cNvSpPr>
              <a:spLocks/>
            </p:cNvSpPr>
            <p:nvPr/>
          </p:nvSpPr>
          <p:spPr bwMode="auto">
            <a:xfrm>
              <a:off x="3550" y="1896"/>
              <a:ext cx="356" cy="669"/>
            </a:xfrm>
            <a:custGeom>
              <a:avLst/>
              <a:gdLst/>
              <a:ahLst/>
              <a:cxnLst>
                <a:cxn ang="0">
                  <a:pos x="6" y="633"/>
                </a:cxn>
                <a:cxn ang="0">
                  <a:pos x="25" y="574"/>
                </a:cxn>
                <a:cxn ang="0">
                  <a:pos x="52" y="505"/>
                </a:cxn>
                <a:cxn ang="0">
                  <a:pos x="82" y="433"/>
                </a:cxn>
                <a:cxn ang="0">
                  <a:pos x="115" y="371"/>
                </a:cxn>
                <a:cxn ang="0">
                  <a:pos x="132" y="344"/>
                </a:cxn>
                <a:cxn ang="0">
                  <a:pos x="163" y="300"/>
                </a:cxn>
                <a:cxn ang="0">
                  <a:pos x="188" y="258"/>
                </a:cxn>
                <a:cxn ang="0">
                  <a:pos x="206" y="220"/>
                </a:cxn>
                <a:cxn ang="0">
                  <a:pos x="218" y="184"/>
                </a:cxn>
                <a:cxn ang="0">
                  <a:pos x="227" y="150"/>
                </a:cxn>
                <a:cxn ang="0">
                  <a:pos x="231" y="134"/>
                </a:cxn>
                <a:cxn ang="0">
                  <a:pos x="246" y="97"/>
                </a:cxn>
                <a:cxn ang="0">
                  <a:pos x="269" y="60"/>
                </a:cxn>
                <a:cxn ang="0">
                  <a:pos x="294" y="26"/>
                </a:cxn>
                <a:cxn ang="0">
                  <a:pos x="324" y="3"/>
                </a:cxn>
                <a:cxn ang="0">
                  <a:pos x="338" y="0"/>
                </a:cxn>
                <a:cxn ang="0">
                  <a:pos x="338" y="7"/>
                </a:cxn>
                <a:cxn ang="0">
                  <a:pos x="345" y="33"/>
                </a:cxn>
                <a:cxn ang="0">
                  <a:pos x="349" y="67"/>
                </a:cxn>
                <a:cxn ang="0">
                  <a:pos x="356" y="104"/>
                </a:cxn>
                <a:cxn ang="0">
                  <a:pos x="356" y="140"/>
                </a:cxn>
                <a:cxn ang="0">
                  <a:pos x="356" y="159"/>
                </a:cxn>
                <a:cxn ang="0">
                  <a:pos x="356" y="203"/>
                </a:cxn>
                <a:cxn ang="0">
                  <a:pos x="351" y="254"/>
                </a:cxn>
                <a:cxn ang="0">
                  <a:pos x="342" y="304"/>
                </a:cxn>
                <a:cxn ang="0">
                  <a:pos x="332" y="351"/>
                </a:cxn>
                <a:cxn ang="0">
                  <a:pos x="326" y="371"/>
                </a:cxn>
                <a:cxn ang="0">
                  <a:pos x="298" y="420"/>
                </a:cxn>
                <a:cxn ang="0">
                  <a:pos x="243" y="491"/>
                </a:cxn>
                <a:cxn ang="0">
                  <a:pos x="179" y="563"/>
                </a:cxn>
                <a:cxn ang="0">
                  <a:pos x="113" y="629"/>
                </a:cxn>
                <a:cxn ang="0">
                  <a:pos x="57" y="669"/>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40" name="Freeform 1164"/>
            <p:cNvSpPr>
              <a:spLocks/>
            </p:cNvSpPr>
            <p:nvPr/>
          </p:nvSpPr>
          <p:spPr bwMode="auto">
            <a:xfrm>
              <a:off x="3531" y="1867"/>
              <a:ext cx="360" cy="669"/>
            </a:xfrm>
            <a:custGeom>
              <a:avLst/>
              <a:gdLst/>
              <a:ahLst/>
              <a:cxnLst>
                <a:cxn ang="0">
                  <a:pos x="7" y="633"/>
                </a:cxn>
                <a:cxn ang="0">
                  <a:pos x="26" y="574"/>
                </a:cxn>
                <a:cxn ang="0">
                  <a:pos x="51" y="505"/>
                </a:cxn>
                <a:cxn ang="0">
                  <a:pos x="83" y="433"/>
                </a:cxn>
                <a:cxn ang="0">
                  <a:pos x="117" y="371"/>
                </a:cxn>
                <a:cxn ang="0">
                  <a:pos x="134" y="344"/>
                </a:cxn>
                <a:cxn ang="0">
                  <a:pos x="166" y="300"/>
                </a:cxn>
                <a:cxn ang="0">
                  <a:pos x="189" y="258"/>
                </a:cxn>
                <a:cxn ang="0">
                  <a:pos x="208" y="220"/>
                </a:cxn>
                <a:cxn ang="0">
                  <a:pos x="219" y="184"/>
                </a:cxn>
                <a:cxn ang="0">
                  <a:pos x="226" y="150"/>
                </a:cxn>
                <a:cxn ang="0">
                  <a:pos x="231" y="134"/>
                </a:cxn>
                <a:cxn ang="0">
                  <a:pos x="248" y="97"/>
                </a:cxn>
                <a:cxn ang="0">
                  <a:pos x="269" y="60"/>
                </a:cxn>
                <a:cxn ang="0">
                  <a:pos x="297" y="26"/>
                </a:cxn>
                <a:cxn ang="0">
                  <a:pos x="324" y="3"/>
                </a:cxn>
                <a:cxn ang="0">
                  <a:pos x="339" y="0"/>
                </a:cxn>
                <a:cxn ang="0">
                  <a:pos x="341" y="7"/>
                </a:cxn>
                <a:cxn ang="0">
                  <a:pos x="348" y="33"/>
                </a:cxn>
                <a:cxn ang="0">
                  <a:pos x="351" y="67"/>
                </a:cxn>
                <a:cxn ang="0">
                  <a:pos x="355" y="104"/>
                </a:cxn>
                <a:cxn ang="0">
                  <a:pos x="358" y="140"/>
                </a:cxn>
                <a:cxn ang="0">
                  <a:pos x="358" y="159"/>
                </a:cxn>
                <a:cxn ang="0">
                  <a:pos x="355" y="203"/>
                </a:cxn>
                <a:cxn ang="0">
                  <a:pos x="351" y="254"/>
                </a:cxn>
                <a:cxn ang="0">
                  <a:pos x="345" y="304"/>
                </a:cxn>
                <a:cxn ang="0">
                  <a:pos x="334" y="351"/>
                </a:cxn>
                <a:cxn ang="0">
                  <a:pos x="328" y="371"/>
                </a:cxn>
                <a:cxn ang="0">
                  <a:pos x="299" y="420"/>
                </a:cxn>
                <a:cxn ang="0">
                  <a:pos x="246" y="491"/>
                </a:cxn>
                <a:cxn ang="0">
                  <a:pos x="180" y="563"/>
                </a:cxn>
                <a:cxn ang="0">
                  <a:pos x="113" y="629"/>
                </a:cxn>
                <a:cxn ang="0">
                  <a:pos x="56" y="669"/>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lnTo>
                    <a:pt x="0" y="659"/>
                  </a:lnTo>
                </a:path>
              </a:pathLst>
            </a:custGeom>
            <a:solidFill>
              <a:srgbClr val="FFD80F"/>
            </a:solidFill>
            <a:ln w="9525" cap="rnd">
              <a:noFill/>
              <a:round/>
              <a:headEnd/>
              <a:tailEnd/>
            </a:ln>
            <a:effectLst/>
          </p:spPr>
          <p:txBody>
            <a:bodyPr/>
            <a:lstStyle/>
            <a:p>
              <a:pPr>
                <a:defRPr/>
              </a:pPr>
              <a:endParaRPr lang="en-US"/>
            </a:p>
          </p:txBody>
        </p:sp>
        <p:sp>
          <p:nvSpPr>
            <p:cNvPr id="141" name="Freeform 1165"/>
            <p:cNvSpPr>
              <a:spLocks/>
            </p:cNvSpPr>
            <p:nvPr/>
          </p:nvSpPr>
          <p:spPr bwMode="auto">
            <a:xfrm>
              <a:off x="3531" y="1867"/>
              <a:ext cx="360" cy="669"/>
            </a:xfrm>
            <a:custGeom>
              <a:avLst/>
              <a:gdLst/>
              <a:ahLst/>
              <a:cxnLst>
                <a:cxn ang="0">
                  <a:pos x="7" y="633"/>
                </a:cxn>
                <a:cxn ang="0">
                  <a:pos x="26" y="574"/>
                </a:cxn>
                <a:cxn ang="0">
                  <a:pos x="51" y="505"/>
                </a:cxn>
                <a:cxn ang="0">
                  <a:pos x="83" y="433"/>
                </a:cxn>
                <a:cxn ang="0">
                  <a:pos x="117" y="371"/>
                </a:cxn>
                <a:cxn ang="0">
                  <a:pos x="134" y="344"/>
                </a:cxn>
                <a:cxn ang="0">
                  <a:pos x="166" y="300"/>
                </a:cxn>
                <a:cxn ang="0">
                  <a:pos x="189" y="258"/>
                </a:cxn>
                <a:cxn ang="0">
                  <a:pos x="208" y="220"/>
                </a:cxn>
                <a:cxn ang="0">
                  <a:pos x="219" y="184"/>
                </a:cxn>
                <a:cxn ang="0">
                  <a:pos x="226" y="150"/>
                </a:cxn>
                <a:cxn ang="0">
                  <a:pos x="231" y="134"/>
                </a:cxn>
                <a:cxn ang="0">
                  <a:pos x="248" y="97"/>
                </a:cxn>
                <a:cxn ang="0">
                  <a:pos x="269" y="60"/>
                </a:cxn>
                <a:cxn ang="0">
                  <a:pos x="297" y="26"/>
                </a:cxn>
                <a:cxn ang="0">
                  <a:pos x="324" y="3"/>
                </a:cxn>
                <a:cxn ang="0">
                  <a:pos x="339" y="0"/>
                </a:cxn>
                <a:cxn ang="0">
                  <a:pos x="341" y="7"/>
                </a:cxn>
                <a:cxn ang="0">
                  <a:pos x="348" y="33"/>
                </a:cxn>
                <a:cxn ang="0">
                  <a:pos x="351" y="67"/>
                </a:cxn>
                <a:cxn ang="0">
                  <a:pos x="355" y="104"/>
                </a:cxn>
                <a:cxn ang="0">
                  <a:pos x="358" y="140"/>
                </a:cxn>
                <a:cxn ang="0">
                  <a:pos x="358" y="159"/>
                </a:cxn>
                <a:cxn ang="0">
                  <a:pos x="355" y="203"/>
                </a:cxn>
                <a:cxn ang="0">
                  <a:pos x="351" y="254"/>
                </a:cxn>
                <a:cxn ang="0">
                  <a:pos x="345" y="304"/>
                </a:cxn>
                <a:cxn ang="0">
                  <a:pos x="334" y="351"/>
                </a:cxn>
                <a:cxn ang="0">
                  <a:pos x="328" y="371"/>
                </a:cxn>
                <a:cxn ang="0">
                  <a:pos x="299" y="420"/>
                </a:cxn>
                <a:cxn ang="0">
                  <a:pos x="246" y="491"/>
                </a:cxn>
                <a:cxn ang="0">
                  <a:pos x="180" y="563"/>
                </a:cxn>
                <a:cxn ang="0">
                  <a:pos x="113" y="629"/>
                </a:cxn>
                <a:cxn ang="0">
                  <a:pos x="56" y="669"/>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42" name="Freeform 1166"/>
            <p:cNvSpPr>
              <a:spLocks/>
            </p:cNvSpPr>
            <p:nvPr/>
          </p:nvSpPr>
          <p:spPr bwMode="auto">
            <a:xfrm>
              <a:off x="3454" y="2037"/>
              <a:ext cx="452" cy="598"/>
            </a:xfrm>
            <a:custGeom>
              <a:avLst/>
              <a:gdLst/>
              <a:ahLst/>
              <a:cxnLst>
                <a:cxn ang="0">
                  <a:pos x="0" y="595"/>
                </a:cxn>
                <a:cxn ang="0">
                  <a:pos x="12" y="574"/>
                </a:cxn>
                <a:cxn ang="0">
                  <a:pos x="29" y="548"/>
                </a:cxn>
                <a:cxn ang="0">
                  <a:pos x="48" y="518"/>
                </a:cxn>
                <a:cxn ang="0">
                  <a:pos x="73" y="483"/>
                </a:cxn>
                <a:cxn ang="0">
                  <a:pos x="99" y="449"/>
                </a:cxn>
                <a:cxn ang="0">
                  <a:pos x="126" y="414"/>
                </a:cxn>
                <a:cxn ang="0">
                  <a:pos x="156" y="380"/>
                </a:cxn>
                <a:cxn ang="0">
                  <a:pos x="186" y="348"/>
                </a:cxn>
                <a:cxn ang="0">
                  <a:pos x="217" y="322"/>
                </a:cxn>
                <a:cxn ang="0">
                  <a:pos x="249" y="298"/>
                </a:cxn>
                <a:cxn ang="0">
                  <a:pos x="249" y="298"/>
                </a:cxn>
                <a:cxn ang="0">
                  <a:pos x="251" y="296"/>
                </a:cxn>
                <a:cxn ang="0">
                  <a:pos x="258" y="290"/>
                </a:cxn>
                <a:cxn ang="0">
                  <a:pos x="268" y="281"/>
                </a:cxn>
                <a:cxn ang="0">
                  <a:pos x="281" y="269"/>
                </a:cxn>
                <a:cxn ang="0">
                  <a:pos x="293" y="251"/>
                </a:cxn>
                <a:cxn ang="0">
                  <a:pos x="311" y="235"/>
                </a:cxn>
                <a:cxn ang="0">
                  <a:pos x="327" y="216"/>
                </a:cxn>
                <a:cxn ang="0">
                  <a:pos x="341" y="195"/>
                </a:cxn>
                <a:cxn ang="0">
                  <a:pos x="357" y="174"/>
                </a:cxn>
                <a:cxn ang="0">
                  <a:pos x="367" y="152"/>
                </a:cxn>
                <a:cxn ang="0">
                  <a:pos x="367" y="152"/>
                </a:cxn>
                <a:cxn ang="0">
                  <a:pos x="378" y="131"/>
                </a:cxn>
                <a:cxn ang="0">
                  <a:pos x="389" y="113"/>
                </a:cxn>
                <a:cxn ang="0">
                  <a:pos x="399" y="98"/>
                </a:cxn>
                <a:cxn ang="0">
                  <a:pos x="408" y="83"/>
                </a:cxn>
                <a:cxn ang="0">
                  <a:pos x="413" y="69"/>
                </a:cxn>
                <a:cxn ang="0">
                  <a:pos x="422" y="56"/>
                </a:cxn>
                <a:cxn ang="0">
                  <a:pos x="426" y="43"/>
                </a:cxn>
                <a:cxn ang="0">
                  <a:pos x="433" y="30"/>
                </a:cxn>
                <a:cxn ang="0">
                  <a:pos x="437" y="16"/>
                </a:cxn>
                <a:cxn ang="0">
                  <a:pos x="438" y="0"/>
                </a:cxn>
                <a:cxn ang="0">
                  <a:pos x="438" y="0"/>
                </a:cxn>
                <a:cxn ang="0">
                  <a:pos x="438" y="5"/>
                </a:cxn>
                <a:cxn ang="0">
                  <a:pos x="443" y="25"/>
                </a:cxn>
                <a:cxn ang="0">
                  <a:pos x="445" y="50"/>
                </a:cxn>
                <a:cxn ang="0">
                  <a:pos x="447" y="83"/>
                </a:cxn>
                <a:cxn ang="0">
                  <a:pos x="450" y="122"/>
                </a:cxn>
                <a:cxn ang="0">
                  <a:pos x="450" y="161"/>
                </a:cxn>
                <a:cxn ang="0">
                  <a:pos x="447" y="203"/>
                </a:cxn>
                <a:cxn ang="0">
                  <a:pos x="443" y="244"/>
                </a:cxn>
                <a:cxn ang="0">
                  <a:pos x="435" y="277"/>
                </a:cxn>
                <a:cxn ang="0">
                  <a:pos x="420" y="309"/>
                </a:cxn>
                <a:cxn ang="0">
                  <a:pos x="420" y="309"/>
                </a:cxn>
                <a:cxn ang="0">
                  <a:pos x="401" y="336"/>
                </a:cxn>
                <a:cxn ang="0">
                  <a:pos x="373" y="366"/>
                </a:cxn>
                <a:cxn ang="0">
                  <a:pos x="341" y="397"/>
                </a:cxn>
                <a:cxn ang="0">
                  <a:pos x="306" y="426"/>
                </a:cxn>
                <a:cxn ang="0">
                  <a:pos x="268" y="454"/>
                </a:cxn>
                <a:cxn ang="0">
                  <a:pos x="232" y="481"/>
                </a:cxn>
                <a:cxn ang="0">
                  <a:pos x="194" y="504"/>
                </a:cxn>
                <a:cxn ang="0">
                  <a:pos x="162" y="525"/>
                </a:cxn>
                <a:cxn ang="0">
                  <a:pos x="135" y="541"/>
                </a:cxn>
                <a:cxn ang="0">
                  <a:pos x="113" y="551"/>
                </a:cxn>
                <a:cxn ang="0">
                  <a:pos x="0" y="595"/>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lnTo>
                    <a:pt x="0" y="595"/>
                  </a:lnTo>
                </a:path>
              </a:pathLst>
            </a:custGeom>
            <a:solidFill>
              <a:srgbClr val="7C6000"/>
            </a:solidFill>
            <a:ln w="9525" cap="rnd">
              <a:noFill/>
              <a:round/>
              <a:headEnd/>
              <a:tailEnd/>
            </a:ln>
            <a:effectLst/>
          </p:spPr>
          <p:txBody>
            <a:bodyPr/>
            <a:lstStyle/>
            <a:p>
              <a:pPr>
                <a:defRPr/>
              </a:pPr>
              <a:endParaRPr lang="en-US"/>
            </a:p>
          </p:txBody>
        </p:sp>
        <p:sp>
          <p:nvSpPr>
            <p:cNvPr id="143" name="Freeform 1167"/>
            <p:cNvSpPr>
              <a:spLocks/>
            </p:cNvSpPr>
            <p:nvPr/>
          </p:nvSpPr>
          <p:spPr bwMode="auto">
            <a:xfrm>
              <a:off x="3454" y="2037"/>
              <a:ext cx="452" cy="598"/>
            </a:xfrm>
            <a:custGeom>
              <a:avLst/>
              <a:gdLst/>
              <a:ahLst/>
              <a:cxnLst>
                <a:cxn ang="0">
                  <a:pos x="0" y="595"/>
                </a:cxn>
                <a:cxn ang="0">
                  <a:pos x="12" y="574"/>
                </a:cxn>
                <a:cxn ang="0">
                  <a:pos x="29" y="548"/>
                </a:cxn>
                <a:cxn ang="0">
                  <a:pos x="48" y="518"/>
                </a:cxn>
                <a:cxn ang="0">
                  <a:pos x="73" y="483"/>
                </a:cxn>
                <a:cxn ang="0">
                  <a:pos x="99" y="449"/>
                </a:cxn>
                <a:cxn ang="0">
                  <a:pos x="126" y="414"/>
                </a:cxn>
                <a:cxn ang="0">
                  <a:pos x="156" y="380"/>
                </a:cxn>
                <a:cxn ang="0">
                  <a:pos x="186" y="348"/>
                </a:cxn>
                <a:cxn ang="0">
                  <a:pos x="217" y="322"/>
                </a:cxn>
                <a:cxn ang="0">
                  <a:pos x="249" y="298"/>
                </a:cxn>
                <a:cxn ang="0">
                  <a:pos x="249" y="298"/>
                </a:cxn>
                <a:cxn ang="0">
                  <a:pos x="251" y="296"/>
                </a:cxn>
                <a:cxn ang="0">
                  <a:pos x="258" y="290"/>
                </a:cxn>
                <a:cxn ang="0">
                  <a:pos x="268" y="281"/>
                </a:cxn>
                <a:cxn ang="0">
                  <a:pos x="281" y="269"/>
                </a:cxn>
                <a:cxn ang="0">
                  <a:pos x="293" y="251"/>
                </a:cxn>
                <a:cxn ang="0">
                  <a:pos x="311" y="235"/>
                </a:cxn>
                <a:cxn ang="0">
                  <a:pos x="327" y="216"/>
                </a:cxn>
                <a:cxn ang="0">
                  <a:pos x="341" y="195"/>
                </a:cxn>
                <a:cxn ang="0">
                  <a:pos x="357" y="174"/>
                </a:cxn>
                <a:cxn ang="0">
                  <a:pos x="367" y="152"/>
                </a:cxn>
                <a:cxn ang="0">
                  <a:pos x="367" y="152"/>
                </a:cxn>
                <a:cxn ang="0">
                  <a:pos x="378" y="131"/>
                </a:cxn>
                <a:cxn ang="0">
                  <a:pos x="389" y="113"/>
                </a:cxn>
                <a:cxn ang="0">
                  <a:pos x="399" y="98"/>
                </a:cxn>
                <a:cxn ang="0">
                  <a:pos x="408" y="83"/>
                </a:cxn>
                <a:cxn ang="0">
                  <a:pos x="413" y="69"/>
                </a:cxn>
                <a:cxn ang="0">
                  <a:pos x="422" y="56"/>
                </a:cxn>
                <a:cxn ang="0">
                  <a:pos x="426" y="43"/>
                </a:cxn>
                <a:cxn ang="0">
                  <a:pos x="433" y="30"/>
                </a:cxn>
                <a:cxn ang="0">
                  <a:pos x="437" y="16"/>
                </a:cxn>
                <a:cxn ang="0">
                  <a:pos x="438" y="0"/>
                </a:cxn>
                <a:cxn ang="0">
                  <a:pos x="438" y="0"/>
                </a:cxn>
                <a:cxn ang="0">
                  <a:pos x="438" y="5"/>
                </a:cxn>
                <a:cxn ang="0">
                  <a:pos x="443" y="25"/>
                </a:cxn>
                <a:cxn ang="0">
                  <a:pos x="445" y="50"/>
                </a:cxn>
                <a:cxn ang="0">
                  <a:pos x="447" y="83"/>
                </a:cxn>
                <a:cxn ang="0">
                  <a:pos x="450" y="122"/>
                </a:cxn>
                <a:cxn ang="0">
                  <a:pos x="450" y="161"/>
                </a:cxn>
                <a:cxn ang="0">
                  <a:pos x="447" y="203"/>
                </a:cxn>
                <a:cxn ang="0">
                  <a:pos x="443" y="244"/>
                </a:cxn>
                <a:cxn ang="0">
                  <a:pos x="435" y="277"/>
                </a:cxn>
                <a:cxn ang="0">
                  <a:pos x="420" y="309"/>
                </a:cxn>
                <a:cxn ang="0">
                  <a:pos x="420" y="309"/>
                </a:cxn>
                <a:cxn ang="0">
                  <a:pos x="401" y="336"/>
                </a:cxn>
                <a:cxn ang="0">
                  <a:pos x="373" y="366"/>
                </a:cxn>
                <a:cxn ang="0">
                  <a:pos x="341" y="397"/>
                </a:cxn>
                <a:cxn ang="0">
                  <a:pos x="306" y="426"/>
                </a:cxn>
                <a:cxn ang="0">
                  <a:pos x="268" y="454"/>
                </a:cxn>
                <a:cxn ang="0">
                  <a:pos x="232" y="481"/>
                </a:cxn>
                <a:cxn ang="0">
                  <a:pos x="194" y="504"/>
                </a:cxn>
                <a:cxn ang="0">
                  <a:pos x="162" y="525"/>
                </a:cxn>
                <a:cxn ang="0">
                  <a:pos x="135" y="541"/>
                </a:cxn>
                <a:cxn ang="0">
                  <a:pos x="113" y="551"/>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44" name="Freeform 1168"/>
            <p:cNvSpPr>
              <a:spLocks/>
            </p:cNvSpPr>
            <p:nvPr/>
          </p:nvSpPr>
          <p:spPr bwMode="auto">
            <a:xfrm>
              <a:off x="3447" y="2029"/>
              <a:ext cx="452" cy="598"/>
            </a:xfrm>
            <a:custGeom>
              <a:avLst/>
              <a:gdLst/>
              <a:ahLst/>
              <a:cxnLst>
                <a:cxn ang="0">
                  <a:pos x="0" y="595"/>
                </a:cxn>
                <a:cxn ang="0">
                  <a:pos x="15" y="574"/>
                </a:cxn>
                <a:cxn ang="0">
                  <a:pos x="31" y="548"/>
                </a:cxn>
                <a:cxn ang="0">
                  <a:pos x="50" y="518"/>
                </a:cxn>
                <a:cxn ang="0">
                  <a:pos x="74" y="483"/>
                </a:cxn>
                <a:cxn ang="0">
                  <a:pos x="100" y="449"/>
                </a:cxn>
                <a:cxn ang="0">
                  <a:pos x="128" y="414"/>
                </a:cxn>
                <a:cxn ang="0">
                  <a:pos x="158" y="380"/>
                </a:cxn>
                <a:cxn ang="0">
                  <a:pos x="188" y="348"/>
                </a:cxn>
                <a:cxn ang="0">
                  <a:pos x="220" y="322"/>
                </a:cxn>
                <a:cxn ang="0">
                  <a:pos x="250" y="298"/>
                </a:cxn>
                <a:cxn ang="0">
                  <a:pos x="250" y="298"/>
                </a:cxn>
                <a:cxn ang="0">
                  <a:pos x="253" y="296"/>
                </a:cxn>
                <a:cxn ang="0">
                  <a:pos x="260" y="290"/>
                </a:cxn>
                <a:cxn ang="0">
                  <a:pos x="268" y="281"/>
                </a:cxn>
                <a:cxn ang="0">
                  <a:pos x="281" y="269"/>
                </a:cxn>
                <a:cxn ang="0">
                  <a:pos x="296" y="251"/>
                </a:cxn>
                <a:cxn ang="0">
                  <a:pos x="313" y="235"/>
                </a:cxn>
                <a:cxn ang="0">
                  <a:pos x="327" y="216"/>
                </a:cxn>
                <a:cxn ang="0">
                  <a:pos x="345" y="195"/>
                </a:cxn>
                <a:cxn ang="0">
                  <a:pos x="357" y="174"/>
                </a:cxn>
                <a:cxn ang="0">
                  <a:pos x="370" y="152"/>
                </a:cxn>
                <a:cxn ang="0">
                  <a:pos x="370" y="152"/>
                </a:cxn>
                <a:cxn ang="0">
                  <a:pos x="380" y="131"/>
                </a:cxn>
                <a:cxn ang="0">
                  <a:pos x="391" y="113"/>
                </a:cxn>
                <a:cxn ang="0">
                  <a:pos x="400" y="98"/>
                </a:cxn>
                <a:cxn ang="0">
                  <a:pos x="407" y="83"/>
                </a:cxn>
                <a:cxn ang="0">
                  <a:pos x="416" y="69"/>
                </a:cxn>
                <a:cxn ang="0">
                  <a:pos x="423" y="56"/>
                </a:cxn>
                <a:cxn ang="0">
                  <a:pos x="428" y="43"/>
                </a:cxn>
                <a:cxn ang="0">
                  <a:pos x="435" y="30"/>
                </a:cxn>
                <a:cxn ang="0">
                  <a:pos x="439" y="16"/>
                </a:cxn>
                <a:cxn ang="0">
                  <a:pos x="442" y="0"/>
                </a:cxn>
                <a:cxn ang="0">
                  <a:pos x="442" y="0"/>
                </a:cxn>
                <a:cxn ang="0">
                  <a:pos x="442" y="5"/>
                </a:cxn>
                <a:cxn ang="0">
                  <a:pos x="444" y="25"/>
                </a:cxn>
                <a:cxn ang="0">
                  <a:pos x="448" y="50"/>
                </a:cxn>
                <a:cxn ang="0">
                  <a:pos x="450" y="83"/>
                </a:cxn>
                <a:cxn ang="0">
                  <a:pos x="452" y="122"/>
                </a:cxn>
                <a:cxn ang="0">
                  <a:pos x="452" y="161"/>
                </a:cxn>
                <a:cxn ang="0">
                  <a:pos x="450" y="203"/>
                </a:cxn>
                <a:cxn ang="0">
                  <a:pos x="444" y="244"/>
                </a:cxn>
                <a:cxn ang="0">
                  <a:pos x="435" y="277"/>
                </a:cxn>
                <a:cxn ang="0">
                  <a:pos x="423" y="309"/>
                </a:cxn>
                <a:cxn ang="0">
                  <a:pos x="423" y="309"/>
                </a:cxn>
                <a:cxn ang="0">
                  <a:pos x="403" y="336"/>
                </a:cxn>
                <a:cxn ang="0">
                  <a:pos x="377" y="366"/>
                </a:cxn>
                <a:cxn ang="0">
                  <a:pos x="345" y="397"/>
                </a:cxn>
                <a:cxn ang="0">
                  <a:pos x="308" y="426"/>
                </a:cxn>
                <a:cxn ang="0">
                  <a:pos x="271" y="454"/>
                </a:cxn>
                <a:cxn ang="0">
                  <a:pos x="232" y="481"/>
                </a:cxn>
                <a:cxn ang="0">
                  <a:pos x="197" y="504"/>
                </a:cxn>
                <a:cxn ang="0">
                  <a:pos x="165" y="525"/>
                </a:cxn>
                <a:cxn ang="0">
                  <a:pos x="137" y="541"/>
                </a:cxn>
                <a:cxn ang="0">
                  <a:pos x="116" y="551"/>
                </a:cxn>
                <a:cxn ang="0">
                  <a:pos x="0" y="595"/>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lnTo>
                    <a:pt x="0" y="595"/>
                  </a:lnTo>
                </a:path>
              </a:pathLst>
            </a:custGeom>
            <a:solidFill>
              <a:srgbClr val="FFD80F"/>
            </a:solidFill>
            <a:ln w="9525" cap="rnd">
              <a:noFill/>
              <a:round/>
              <a:headEnd/>
              <a:tailEnd/>
            </a:ln>
            <a:effectLst/>
          </p:spPr>
          <p:txBody>
            <a:bodyPr/>
            <a:lstStyle/>
            <a:p>
              <a:pPr>
                <a:defRPr/>
              </a:pPr>
              <a:endParaRPr lang="en-US"/>
            </a:p>
          </p:txBody>
        </p:sp>
        <p:sp>
          <p:nvSpPr>
            <p:cNvPr id="145" name="Freeform 1169"/>
            <p:cNvSpPr>
              <a:spLocks/>
            </p:cNvSpPr>
            <p:nvPr/>
          </p:nvSpPr>
          <p:spPr bwMode="auto">
            <a:xfrm>
              <a:off x="3447" y="2029"/>
              <a:ext cx="452" cy="598"/>
            </a:xfrm>
            <a:custGeom>
              <a:avLst/>
              <a:gdLst/>
              <a:ahLst/>
              <a:cxnLst>
                <a:cxn ang="0">
                  <a:pos x="0" y="595"/>
                </a:cxn>
                <a:cxn ang="0">
                  <a:pos x="15" y="574"/>
                </a:cxn>
                <a:cxn ang="0">
                  <a:pos x="31" y="548"/>
                </a:cxn>
                <a:cxn ang="0">
                  <a:pos x="50" y="518"/>
                </a:cxn>
                <a:cxn ang="0">
                  <a:pos x="74" y="483"/>
                </a:cxn>
                <a:cxn ang="0">
                  <a:pos x="100" y="449"/>
                </a:cxn>
                <a:cxn ang="0">
                  <a:pos x="128" y="414"/>
                </a:cxn>
                <a:cxn ang="0">
                  <a:pos x="158" y="380"/>
                </a:cxn>
                <a:cxn ang="0">
                  <a:pos x="188" y="348"/>
                </a:cxn>
                <a:cxn ang="0">
                  <a:pos x="220" y="322"/>
                </a:cxn>
                <a:cxn ang="0">
                  <a:pos x="250" y="298"/>
                </a:cxn>
                <a:cxn ang="0">
                  <a:pos x="250" y="298"/>
                </a:cxn>
                <a:cxn ang="0">
                  <a:pos x="253" y="296"/>
                </a:cxn>
                <a:cxn ang="0">
                  <a:pos x="260" y="290"/>
                </a:cxn>
                <a:cxn ang="0">
                  <a:pos x="268" y="281"/>
                </a:cxn>
                <a:cxn ang="0">
                  <a:pos x="281" y="269"/>
                </a:cxn>
                <a:cxn ang="0">
                  <a:pos x="296" y="251"/>
                </a:cxn>
                <a:cxn ang="0">
                  <a:pos x="313" y="235"/>
                </a:cxn>
                <a:cxn ang="0">
                  <a:pos x="327" y="216"/>
                </a:cxn>
                <a:cxn ang="0">
                  <a:pos x="345" y="195"/>
                </a:cxn>
                <a:cxn ang="0">
                  <a:pos x="357" y="174"/>
                </a:cxn>
                <a:cxn ang="0">
                  <a:pos x="370" y="152"/>
                </a:cxn>
                <a:cxn ang="0">
                  <a:pos x="370" y="152"/>
                </a:cxn>
                <a:cxn ang="0">
                  <a:pos x="380" y="131"/>
                </a:cxn>
                <a:cxn ang="0">
                  <a:pos x="391" y="113"/>
                </a:cxn>
                <a:cxn ang="0">
                  <a:pos x="400" y="98"/>
                </a:cxn>
                <a:cxn ang="0">
                  <a:pos x="407" y="83"/>
                </a:cxn>
                <a:cxn ang="0">
                  <a:pos x="416" y="69"/>
                </a:cxn>
                <a:cxn ang="0">
                  <a:pos x="423" y="56"/>
                </a:cxn>
                <a:cxn ang="0">
                  <a:pos x="428" y="43"/>
                </a:cxn>
                <a:cxn ang="0">
                  <a:pos x="435" y="30"/>
                </a:cxn>
                <a:cxn ang="0">
                  <a:pos x="439" y="16"/>
                </a:cxn>
                <a:cxn ang="0">
                  <a:pos x="442" y="0"/>
                </a:cxn>
                <a:cxn ang="0">
                  <a:pos x="442" y="0"/>
                </a:cxn>
                <a:cxn ang="0">
                  <a:pos x="442" y="5"/>
                </a:cxn>
                <a:cxn ang="0">
                  <a:pos x="444" y="25"/>
                </a:cxn>
                <a:cxn ang="0">
                  <a:pos x="448" y="50"/>
                </a:cxn>
                <a:cxn ang="0">
                  <a:pos x="450" y="83"/>
                </a:cxn>
                <a:cxn ang="0">
                  <a:pos x="452" y="122"/>
                </a:cxn>
                <a:cxn ang="0">
                  <a:pos x="452" y="161"/>
                </a:cxn>
                <a:cxn ang="0">
                  <a:pos x="450" y="203"/>
                </a:cxn>
                <a:cxn ang="0">
                  <a:pos x="444" y="244"/>
                </a:cxn>
                <a:cxn ang="0">
                  <a:pos x="435" y="277"/>
                </a:cxn>
                <a:cxn ang="0">
                  <a:pos x="423" y="309"/>
                </a:cxn>
                <a:cxn ang="0">
                  <a:pos x="423" y="309"/>
                </a:cxn>
                <a:cxn ang="0">
                  <a:pos x="403" y="336"/>
                </a:cxn>
                <a:cxn ang="0">
                  <a:pos x="377" y="366"/>
                </a:cxn>
                <a:cxn ang="0">
                  <a:pos x="345" y="397"/>
                </a:cxn>
                <a:cxn ang="0">
                  <a:pos x="308" y="426"/>
                </a:cxn>
                <a:cxn ang="0">
                  <a:pos x="271" y="454"/>
                </a:cxn>
                <a:cxn ang="0">
                  <a:pos x="232" y="481"/>
                </a:cxn>
                <a:cxn ang="0">
                  <a:pos x="197" y="504"/>
                </a:cxn>
                <a:cxn ang="0">
                  <a:pos x="165" y="525"/>
                </a:cxn>
                <a:cxn ang="0">
                  <a:pos x="137" y="541"/>
                </a:cxn>
                <a:cxn ang="0">
                  <a:pos x="116" y="551"/>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46" name="Freeform 1170"/>
            <p:cNvSpPr>
              <a:spLocks/>
            </p:cNvSpPr>
            <p:nvPr/>
          </p:nvSpPr>
          <p:spPr bwMode="auto">
            <a:xfrm>
              <a:off x="3350" y="2289"/>
              <a:ext cx="554" cy="521"/>
            </a:xfrm>
            <a:custGeom>
              <a:avLst/>
              <a:gdLst/>
              <a:ahLst/>
              <a:cxnLst>
                <a:cxn ang="0">
                  <a:pos x="14" y="498"/>
                </a:cxn>
                <a:cxn ang="0">
                  <a:pos x="55" y="441"/>
                </a:cxn>
                <a:cxn ang="0">
                  <a:pos x="107" y="379"/>
                </a:cxn>
                <a:cxn ang="0">
                  <a:pos x="168" y="315"/>
                </a:cxn>
                <a:cxn ang="0">
                  <a:pos x="234" y="261"/>
                </a:cxn>
                <a:cxn ang="0">
                  <a:pos x="267" y="238"/>
                </a:cxn>
                <a:cxn ang="0">
                  <a:pos x="335" y="197"/>
                </a:cxn>
                <a:cxn ang="0">
                  <a:pos x="403" y="151"/>
                </a:cxn>
                <a:cxn ang="0">
                  <a:pos x="464" y="103"/>
                </a:cxn>
                <a:cxn ang="0">
                  <a:pos x="513" y="52"/>
                </a:cxn>
                <a:cxn ang="0">
                  <a:pos x="546" y="0"/>
                </a:cxn>
                <a:cxn ang="0">
                  <a:pos x="546" y="2"/>
                </a:cxn>
                <a:cxn ang="0">
                  <a:pos x="548" y="15"/>
                </a:cxn>
                <a:cxn ang="0">
                  <a:pos x="553" y="38"/>
                </a:cxn>
                <a:cxn ang="0">
                  <a:pos x="553" y="68"/>
                </a:cxn>
                <a:cxn ang="0">
                  <a:pos x="550" y="96"/>
                </a:cxn>
                <a:cxn ang="0">
                  <a:pos x="546" y="112"/>
                </a:cxn>
                <a:cxn ang="0">
                  <a:pos x="536" y="143"/>
                </a:cxn>
                <a:cxn ang="0">
                  <a:pos x="521" y="176"/>
                </a:cxn>
                <a:cxn ang="0">
                  <a:pos x="504" y="210"/>
                </a:cxn>
                <a:cxn ang="0">
                  <a:pos x="481" y="242"/>
                </a:cxn>
                <a:cxn ang="0">
                  <a:pos x="453" y="267"/>
                </a:cxn>
                <a:cxn ang="0">
                  <a:pos x="435" y="280"/>
                </a:cxn>
                <a:cxn ang="0">
                  <a:pos x="382" y="312"/>
                </a:cxn>
                <a:cxn ang="0">
                  <a:pos x="318" y="345"/>
                </a:cxn>
                <a:cxn ang="0">
                  <a:pos x="255" y="381"/>
                </a:cxn>
                <a:cxn ang="0">
                  <a:pos x="200" y="408"/>
                </a:cxn>
                <a:cxn ang="0">
                  <a:pos x="181" y="420"/>
                </a:cxn>
                <a:cxn ang="0">
                  <a:pos x="147" y="441"/>
                </a:cxn>
                <a:cxn ang="0">
                  <a:pos x="113" y="462"/>
                </a:cxn>
                <a:cxn ang="0">
                  <a:pos x="84" y="482"/>
                </a:cxn>
                <a:cxn ang="0">
                  <a:pos x="61" y="498"/>
                </a:cxn>
                <a:cxn ang="0">
                  <a:pos x="46" y="511"/>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lnTo>
                    <a:pt x="0" y="522"/>
                  </a:lnTo>
                </a:path>
              </a:pathLst>
            </a:custGeom>
            <a:solidFill>
              <a:srgbClr val="3B5959"/>
            </a:solidFill>
            <a:ln w="9525" cap="rnd">
              <a:noFill/>
              <a:round/>
              <a:headEnd/>
              <a:tailEnd/>
            </a:ln>
            <a:effectLst/>
          </p:spPr>
          <p:txBody>
            <a:bodyPr/>
            <a:lstStyle/>
            <a:p>
              <a:pPr>
                <a:defRPr/>
              </a:pPr>
              <a:endParaRPr lang="en-US"/>
            </a:p>
          </p:txBody>
        </p:sp>
        <p:sp>
          <p:nvSpPr>
            <p:cNvPr id="147" name="Freeform 1171"/>
            <p:cNvSpPr>
              <a:spLocks/>
            </p:cNvSpPr>
            <p:nvPr/>
          </p:nvSpPr>
          <p:spPr bwMode="auto">
            <a:xfrm>
              <a:off x="3350" y="2289"/>
              <a:ext cx="554" cy="521"/>
            </a:xfrm>
            <a:custGeom>
              <a:avLst/>
              <a:gdLst/>
              <a:ahLst/>
              <a:cxnLst>
                <a:cxn ang="0">
                  <a:pos x="14" y="498"/>
                </a:cxn>
                <a:cxn ang="0">
                  <a:pos x="55" y="441"/>
                </a:cxn>
                <a:cxn ang="0">
                  <a:pos x="107" y="379"/>
                </a:cxn>
                <a:cxn ang="0">
                  <a:pos x="168" y="315"/>
                </a:cxn>
                <a:cxn ang="0">
                  <a:pos x="234" y="261"/>
                </a:cxn>
                <a:cxn ang="0">
                  <a:pos x="267" y="238"/>
                </a:cxn>
                <a:cxn ang="0">
                  <a:pos x="335" y="197"/>
                </a:cxn>
                <a:cxn ang="0">
                  <a:pos x="403" y="151"/>
                </a:cxn>
                <a:cxn ang="0">
                  <a:pos x="464" y="103"/>
                </a:cxn>
                <a:cxn ang="0">
                  <a:pos x="513" y="52"/>
                </a:cxn>
                <a:cxn ang="0">
                  <a:pos x="546" y="0"/>
                </a:cxn>
                <a:cxn ang="0">
                  <a:pos x="546" y="2"/>
                </a:cxn>
                <a:cxn ang="0">
                  <a:pos x="548" y="15"/>
                </a:cxn>
                <a:cxn ang="0">
                  <a:pos x="553" y="38"/>
                </a:cxn>
                <a:cxn ang="0">
                  <a:pos x="553" y="68"/>
                </a:cxn>
                <a:cxn ang="0">
                  <a:pos x="550" y="96"/>
                </a:cxn>
                <a:cxn ang="0">
                  <a:pos x="546" y="112"/>
                </a:cxn>
                <a:cxn ang="0">
                  <a:pos x="536" y="143"/>
                </a:cxn>
                <a:cxn ang="0">
                  <a:pos x="521" y="176"/>
                </a:cxn>
                <a:cxn ang="0">
                  <a:pos x="504" y="210"/>
                </a:cxn>
                <a:cxn ang="0">
                  <a:pos x="481" y="242"/>
                </a:cxn>
                <a:cxn ang="0">
                  <a:pos x="453" y="267"/>
                </a:cxn>
                <a:cxn ang="0">
                  <a:pos x="435" y="280"/>
                </a:cxn>
                <a:cxn ang="0">
                  <a:pos x="382" y="312"/>
                </a:cxn>
                <a:cxn ang="0">
                  <a:pos x="318" y="345"/>
                </a:cxn>
                <a:cxn ang="0">
                  <a:pos x="255" y="381"/>
                </a:cxn>
                <a:cxn ang="0">
                  <a:pos x="200" y="408"/>
                </a:cxn>
                <a:cxn ang="0">
                  <a:pos x="181" y="420"/>
                </a:cxn>
                <a:cxn ang="0">
                  <a:pos x="147" y="441"/>
                </a:cxn>
                <a:cxn ang="0">
                  <a:pos x="113" y="462"/>
                </a:cxn>
                <a:cxn ang="0">
                  <a:pos x="84" y="482"/>
                </a:cxn>
                <a:cxn ang="0">
                  <a:pos x="61" y="498"/>
                </a:cxn>
                <a:cxn ang="0">
                  <a:pos x="46" y="511"/>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path>
              </a:pathLst>
            </a:custGeom>
            <a:noFill/>
            <a:ln w="12700" cap="rnd" cmpd="sng">
              <a:solidFill>
                <a:srgbClr val="3B5959"/>
              </a:solidFill>
              <a:prstDash val="solid"/>
              <a:round/>
              <a:headEnd type="none" w="sm" len="sm"/>
              <a:tailEnd type="none" w="sm" len="sm"/>
            </a:ln>
            <a:effectLst/>
          </p:spPr>
          <p:txBody>
            <a:bodyPr/>
            <a:lstStyle/>
            <a:p>
              <a:pPr>
                <a:defRPr/>
              </a:pPr>
              <a:endParaRPr lang="en-US"/>
            </a:p>
          </p:txBody>
        </p:sp>
        <p:sp>
          <p:nvSpPr>
            <p:cNvPr id="148" name="Freeform 1172"/>
            <p:cNvSpPr>
              <a:spLocks/>
            </p:cNvSpPr>
            <p:nvPr/>
          </p:nvSpPr>
          <p:spPr bwMode="auto">
            <a:xfrm>
              <a:off x="3343" y="2275"/>
              <a:ext cx="553" cy="522"/>
            </a:xfrm>
            <a:custGeom>
              <a:avLst/>
              <a:gdLst/>
              <a:ahLst/>
              <a:cxnLst>
                <a:cxn ang="0">
                  <a:pos x="15" y="499"/>
                </a:cxn>
                <a:cxn ang="0">
                  <a:pos x="54" y="442"/>
                </a:cxn>
                <a:cxn ang="0">
                  <a:pos x="107" y="379"/>
                </a:cxn>
                <a:cxn ang="0">
                  <a:pos x="168" y="316"/>
                </a:cxn>
                <a:cxn ang="0">
                  <a:pos x="234" y="260"/>
                </a:cxn>
                <a:cxn ang="0">
                  <a:pos x="268" y="237"/>
                </a:cxn>
                <a:cxn ang="0">
                  <a:pos x="335" y="195"/>
                </a:cxn>
                <a:cxn ang="0">
                  <a:pos x="402" y="151"/>
                </a:cxn>
                <a:cxn ang="0">
                  <a:pos x="464" y="103"/>
                </a:cxn>
                <a:cxn ang="0">
                  <a:pos x="514" y="52"/>
                </a:cxn>
                <a:cxn ang="0">
                  <a:pos x="547" y="0"/>
                </a:cxn>
                <a:cxn ang="0">
                  <a:pos x="547" y="2"/>
                </a:cxn>
                <a:cxn ang="0">
                  <a:pos x="549" y="14"/>
                </a:cxn>
                <a:cxn ang="0">
                  <a:pos x="552" y="37"/>
                </a:cxn>
                <a:cxn ang="0">
                  <a:pos x="552" y="64"/>
                </a:cxn>
                <a:cxn ang="0">
                  <a:pos x="549" y="96"/>
                </a:cxn>
                <a:cxn ang="0">
                  <a:pos x="547" y="111"/>
                </a:cxn>
                <a:cxn ang="0">
                  <a:pos x="535" y="143"/>
                </a:cxn>
                <a:cxn ang="0">
                  <a:pos x="522" y="177"/>
                </a:cxn>
                <a:cxn ang="0">
                  <a:pos x="503" y="210"/>
                </a:cxn>
                <a:cxn ang="0">
                  <a:pos x="482" y="242"/>
                </a:cxn>
                <a:cxn ang="0">
                  <a:pos x="453" y="267"/>
                </a:cxn>
                <a:cxn ang="0">
                  <a:pos x="434" y="280"/>
                </a:cxn>
                <a:cxn ang="0">
                  <a:pos x="381" y="311"/>
                </a:cxn>
                <a:cxn ang="0">
                  <a:pos x="319" y="345"/>
                </a:cxn>
                <a:cxn ang="0">
                  <a:pos x="255" y="379"/>
                </a:cxn>
                <a:cxn ang="0">
                  <a:pos x="202" y="410"/>
                </a:cxn>
                <a:cxn ang="0">
                  <a:pos x="181" y="421"/>
                </a:cxn>
                <a:cxn ang="0">
                  <a:pos x="147" y="442"/>
                </a:cxn>
                <a:cxn ang="0">
                  <a:pos x="116" y="463"/>
                </a:cxn>
                <a:cxn ang="0">
                  <a:pos x="84" y="482"/>
                </a:cxn>
                <a:cxn ang="0">
                  <a:pos x="63" y="499"/>
                </a:cxn>
                <a:cxn ang="0">
                  <a:pos x="48" y="509"/>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lnTo>
                    <a:pt x="0" y="523"/>
                  </a:lnTo>
                </a:path>
              </a:pathLst>
            </a:custGeom>
            <a:solidFill>
              <a:srgbClr val="FFD80F"/>
            </a:solidFill>
            <a:ln w="9525" cap="rnd">
              <a:noFill/>
              <a:round/>
              <a:headEnd/>
              <a:tailEnd/>
            </a:ln>
            <a:effectLst/>
          </p:spPr>
          <p:txBody>
            <a:bodyPr/>
            <a:lstStyle/>
            <a:p>
              <a:pPr>
                <a:defRPr/>
              </a:pPr>
              <a:endParaRPr lang="en-US"/>
            </a:p>
          </p:txBody>
        </p:sp>
        <p:sp>
          <p:nvSpPr>
            <p:cNvPr id="149" name="Freeform 1173"/>
            <p:cNvSpPr>
              <a:spLocks/>
            </p:cNvSpPr>
            <p:nvPr/>
          </p:nvSpPr>
          <p:spPr bwMode="auto">
            <a:xfrm>
              <a:off x="3343" y="2275"/>
              <a:ext cx="553" cy="522"/>
            </a:xfrm>
            <a:custGeom>
              <a:avLst/>
              <a:gdLst/>
              <a:ahLst/>
              <a:cxnLst>
                <a:cxn ang="0">
                  <a:pos x="15" y="499"/>
                </a:cxn>
                <a:cxn ang="0">
                  <a:pos x="54" y="442"/>
                </a:cxn>
                <a:cxn ang="0">
                  <a:pos x="107" y="379"/>
                </a:cxn>
                <a:cxn ang="0">
                  <a:pos x="168" y="316"/>
                </a:cxn>
                <a:cxn ang="0">
                  <a:pos x="234" y="260"/>
                </a:cxn>
                <a:cxn ang="0">
                  <a:pos x="268" y="237"/>
                </a:cxn>
                <a:cxn ang="0">
                  <a:pos x="335" y="195"/>
                </a:cxn>
                <a:cxn ang="0">
                  <a:pos x="402" y="151"/>
                </a:cxn>
                <a:cxn ang="0">
                  <a:pos x="464" y="103"/>
                </a:cxn>
                <a:cxn ang="0">
                  <a:pos x="514" y="52"/>
                </a:cxn>
                <a:cxn ang="0">
                  <a:pos x="547" y="0"/>
                </a:cxn>
                <a:cxn ang="0">
                  <a:pos x="547" y="2"/>
                </a:cxn>
                <a:cxn ang="0">
                  <a:pos x="549" y="14"/>
                </a:cxn>
                <a:cxn ang="0">
                  <a:pos x="552" y="37"/>
                </a:cxn>
                <a:cxn ang="0">
                  <a:pos x="552" y="64"/>
                </a:cxn>
                <a:cxn ang="0">
                  <a:pos x="549" y="96"/>
                </a:cxn>
                <a:cxn ang="0">
                  <a:pos x="547" y="111"/>
                </a:cxn>
                <a:cxn ang="0">
                  <a:pos x="535" y="143"/>
                </a:cxn>
                <a:cxn ang="0">
                  <a:pos x="522" y="177"/>
                </a:cxn>
                <a:cxn ang="0">
                  <a:pos x="503" y="210"/>
                </a:cxn>
                <a:cxn ang="0">
                  <a:pos x="482" y="242"/>
                </a:cxn>
                <a:cxn ang="0">
                  <a:pos x="453" y="267"/>
                </a:cxn>
                <a:cxn ang="0">
                  <a:pos x="434" y="280"/>
                </a:cxn>
                <a:cxn ang="0">
                  <a:pos x="381" y="311"/>
                </a:cxn>
                <a:cxn ang="0">
                  <a:pos x="319" y="345"/>
                </a:cxn>
                <a:cxn ang="0">
                  <a:pos x="255" y="379"/>
                </a:cxn>
                <a:cxn ang="0">
                  <a:pos x="202" y="410"/>
                </a:cxn>
                <a:cxn ang="0">
                  <a:pos x="181" y="421"/>
                </a:cxn>
                <a:cxn ang="0">
                  <a:pos x="147" y="442"/>
                </a:cxn>
                <a:cxn ang="0">
                  <a:pos x="116" y="463"/>
                </a:cxn>
                <a:cxn ang="0">
                  <a:pos x="84" y="482"/>
                </a:cxn>
                <a:cxn ang="0">
                  <a:pos x="63" y="499"/>
                </a:cxn>
                <a:cxn ang="0">
                  <a:pos x="48" y="509"/>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50" name="Freeform 1174"/>
            <p:cNvSpPr>
              <a:spLocks/>
            </p:cNvSpPr>
            <p:nvPr/>
          </p:nvSpPr>
          <p:spPr bwMode="auto">
            <a:xfrm>
              <a:off x="3281" y="2482"/>
              <a:ext cx="562" cy="366"/>
            </a:xfrm>
            <a:custGeom>
              <a:avLst/>
              <a:gdLst/>
              <a:ahLst/>
              <a:cxnLst>
                <a:cxn ang="0">
                  <a:pos x="0" y="365"/>
                </a:cxn>
                <a:cxn ang="0">
                  <a:pos x="16" y="349"/>
                </a:cxn>
                <a:cxn ang="0">
                  <a:pos x="39" y="330"/>
                </a:cxn>
                <a:cxn ang="0">
                  <a:pos x="64" y="310"/>
                </a:cxn>
                <a:cxn ang="0">
                  <a:pos x="92" y="286"/>
                </a:cxn>
                <a:cxn ang="0">
                  <a:pos x="122" y="266"/>
                </a:cxn>
                <a:cxn ang="0">
                  <a:pos x="151" y="242"/>
                </a:cxn>
                <a:cxn ang="0">
                  <a:pos x="183" y="220"/>
                </a:cxn>
                <a:cxn ang="0">
                  <a:pos x="212" y="202"/>
                </a:cxn>
                <a:cxn ang="0">
                  <a:pos x="237" y="187"/>
                </a:cxn>
                <a:cxn ang="0">
                  <a:pos x="262" y="174"/>
                </a:cxn>
                <a:cxn ang="0">
                  <a:pos x="262" y="174"/>
                </a:cxn>
                <a:cxn ang="0">
                  <a:pos x="288" y="164"/>
                </a:cxn>
                <a:cxn ang="0">
                  <a:pos x="319" y="151"/>
                </a:cxn>
                <a:cxn ang="0">
                  <a:pos x="349" y="137"/>
                </a:cxn>
                <a:cxn ang="0">
                  <a:pos x="383" y="120"/>
                </a:cxn>
                <a:cxn ang="0">
                  <a:pos x="416" y="103"/>
                </a:cxn>
                <a:cxn ang="0">
                  <a:pos x="450" y="84"/>
                </a:cxn>
                <a:cxn ang="0">
                  <a:pos x="484" y="63"/>
                </a:cxn>
                <a:cxn ang="0">
                  <a:pos x="513" y="45"/>
                </a:cxn>
                <a:cxn ang="0">
                  <a:pos x="538" y="21"/>
                </a:cxn>
                <a:cxn ang="0">
                  <a:pos x="561" y="0"/>
                </a:cxn>
                <a:cxn ang="0">
                  <a:pos x="561" y="0"/>
                </a:cxn>
                <a:cxn ang="0">
                  <a:pos x="561" y="4"/>
                </a:cxn>
                <a:cxn ang="0">
                  <a:pos x="561" y="10"/>
                </a:cxn>
                <a:cxn ang="0">
                  <a:pos x="564" y="21"/>
                </a:cxn>
                <a:cxn ang="0">
                  <a:pos x="564" y="38"/>
                </a:cxn>
                <a:cxn ang="0">
                  <a:pos x="564" y="54"/>
                </a:cxn>
                <a:cxn ang="0">
                  <a:pos x="564" y="72"/>
                </a:cxn>
                <a:cxn ang="0">
                  <a:pos x="561" y="91"/>
                </a:cxn>
                <a:cxn ang="0">
                  <a:pos x="558" y="109"/>
                </a:cxn>
                <a:cxn ang="0">
                  <a:pos x="551" y="126"/>
                </a:cxn>
                <a:cxn ang="0">
                  <a:pos x="543" y="141"/>
                </a:cxn>
                <a:cxn ang="0">
                  <a:pos x="543" y="141"/>
                </a:cxn>
                <a:cxn ang="0">
                  <a:pos x="531" y="156"/>
                </a:cxn>
                <a:cxn ang="0">
                  <a:pos x="515" y="171"/>
                </a:cxn>
                <a:cxn ang="0">
                  <a:pos x="501" y="187"/>
                </a:cxn>
                <a:cxn ang="0">
                  <a:pos x="482" y="204"/>
                </a:cxn>
                <a:cxn ang="0">
                  <a:pos x="462" y="220"/>
                </a:cxn>
                <a:cxn ang="0">
                  <a:pos x="441" y="236"/>
                </a:cxn>
                <a:cxn ang="0">
                  <a:pos x="421" y="250"/>
                </a:cxn>
                <a:cxn ang="0">
                  <a:pos x="400" y="261"/>
                </a:cxn>
                <a:cxn ang="0">
                  <a:pos x="379" y="271"/>
                </a:cxn>
                <a:cxn ang="0">
                  <a:pos x="359" y="280"/>
                </a:cxn>
                <a:cxn ang="0">
                  <a:pos x="359" y="280"/>
                </a:cxn>
                <a:cxn ang="0">
                  <a:pos x="338" y="286"/>
                </a:cxn>
                <a:cxn ang="0">
                  <a:pos x="310" y="293"/>
                </a:cxn>
                <a:cxn ang="0">
                  <a:pos x="278" y="301"/>
                </a:cxn>
                <a:cxn ang="0">
                  <a:pos x="241" y="307"/>
                </a:cxn>
                <a:cxn ang="0">
                  <a:pos x="208" y="317"/>
                </a:cxn>
                <a:cxn ang="0">
                  <a:pos x="170" y="326"/>
                </a:cxn>
                <a:cxn ang="0">
                  <a:pos x="136" y="335"/>
                </a:cxn>
                <a:cxn ang="0">
                  <a:pos x="105" y="345"/>
                </a:cxn>
                <a:cxn ang="0">
                  <a:pos x="80" y="356"/>
                </a:cxn>
                <a:cxn ang="0">
                  <a:pos x="59" y="365"/>
                </a:cxn>
                <a:cxn ang="0">
                  <a:pos x="0" y="365"/>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lnTo>
                    <a:pt x="0" y="365"/>
                  </a:lnTo>
                </a:path>
              </a:pathLst>
            </a:custGeom>
            <a:solidFill>
              <a:srgbClr val="3B5959"/>
            </a:solidFill>
            <a:ln w="9525" cap="rnd">
              <a:noFill/>
              <a:round/>
              <a:headEnd/>
              <a:tailEnd/>
            </a:ln>
            <a:effectLst/>
          </p:spPr>
          <p:txBody>
            <a:bodyPr/>
            <a:lstStyle/>
            <a:p>
              <a:pPr>
                <a:defRPr/>
              </a:pPr>
              <a:endParaRPr lang="en-US"/>
            </a:p>
          </p:txBody>
        </p:sp>
        <p:sp>
          <p:nvSpPr>
            <p:cNvPr id="151" name="Freeform 1175"/>
            <p:cNvSpPr>
              <a:spLocks/>
            </p:cNvSpPr>
            <p:nvPr/>
          </p:nvSpPr>
          <p:spPr bwMode="auto">
            <a:xfrm>
              <a:off x="3281" y="2482"/>
              <a:ext cx="562" cy="366"/>
            </a:xfrm>
            <a:custGeom>
              <a:avLst/>
              <a:gdLst/>
              <a:ahLst/>
              <a:cxnLst>
                <a:cxn ang="0">
                  <a:pos x="0" y="365"/>
                </a:cxn>
                <a:cxn ang="0">
                  <a:pos x="16" y="349"/>
                </a:cxn>
                <a:cxn ang="0">
                  <a:pos x="39" y="330"/>
                </a:cxn>
                <a:cxn ang="0">
                  <a:pos x="64" y="310"/>
                </a:cxn>
                <a:cxn ang="0">
                  <a:pos x="92" y="286"/>
                </a:cxn>
                <a:cxn ang="0">
                  <a:pos x="122" y="266"/>
                </a:cxn>
                <a:cxn ang="0">
                  <a:pos x="151" y="242"/>
                </a:cxn>
                <a:cxn ang="0">
                  <a:pos x="183" y="220"/>
                </a:cxn>
                <a:cxn ang="0">
                  <a:pos x="212" y="202"/>
                </a:cxn>
                <a:cxn ang="0">
                  <a:pos x="237" y="187"/>
                </a:cxn>
                <a:cxn ang="0">
                  <a:pos x="262" y="174"/>
                </a:cxn>
                <a:cxn ang="0">
                  <a:pos x="262" y="174"/>
                </a:cxn>
                <a:cxn ang="0">
                  <a:pos x="288" y="164"/>
                </a:cxn>
                <a:cxn ang="0">
                  <a:pos x="319" y="151"/>
                </a:cxn>
                <a:cxn ang="0">
                  <a:pos x="349" y="137"/>
                </a:cxn>
                <a:cxn ang="0">
                  <a:pos x="383" y="120"/>
                </a:cxn>
                <a:cxn ang="0">
                  <a:pos x="416" y="103"/>
                </a:cxn>
                <a:cxn ang="0">
                  <a:pos x="450" y="84"/>
                </a:cxn>
                <a:cxn ang="0">
                  <a:pos x="484" y="63"/>
                </a:cxn>
                <a:cxn ang="0">
                  <a:pos x="513" y="45"/>
                </a:cxn>
                <a:cxn ang="0">
                  <a:pos x="538" y="21"/>
                </a:cxn>
                <a:cxn ang="0">
                  <a:pos x="561" y="0"/>
                </a:cxn>
                <a:cxn ang="0">
                  <a:pos x="561" y="0"/>
                </a:cxn>
                <a:cxn ang="0">
                  <a:pos x="561" y="4"/>
                </a:cxn>
                <a:cxn ang="0">
                  <a:pos x="561" y="10"/>
                </a:cxn>
                <a:cxn ang="0">
                  <a:pos x="564" y="21"/>
                </a:cxn>
                <a:cxn ang="0">
                  <a:pos x="564" y="38"/>
                </a:cxn>
                <a:cxn ang="0">
                  <a:pos x="564" y="54"/>
                </a:cxn>
                <a:cxn ang="0">
                  <a:pos x="564" y="72"/>
                </a:cxn>
                <a:cxn ang="0">
                  <a:pos x="561" y="91"/>
                </a:cxn>
                <a:cxn ang="0">
                  <a:pos x="558" y="109"/>
                </a:cxn>
                <a:cxn ang="0">
                  <a:pos x="551" y="126"/>
                </a:cxn>
                <a:cxn ang="0">
                  <a:pos x="543" y="141"/>
                </a:cxn>
                <a:cxn ang="0">
                  <a:pos x="543" y="141"/>
                </a:cxn>
                <a:cxn ang="0">
                  <a:pos x="531" y="156"/>
                </a:cxn>
                <a:cxn ang="0">
                  <a:pos x="515" y="171"/>
                </a:cxn>
                <a:cxn ang="0">
                  <a:pos x="501" y="187"/>
                </a:cxn>
                <a:cxn ang="0">
                  <a:pos x="482" y="204"/>
                </a:cxn>
                <a:cxn ang="0">
                  <a:pos x="462" y="220"/>
                </a:cxn>
                <a:cxn ang="0">
                  <a:pos x="441" y="236"/>
                </a:cxn>
                <a:cxn ang="0">
                  <a:pos x="421" y="250"/>
                </a:cxn>
                <a:cxn ang="0">
                  <a:pos x="400" y="261"/>
                </a:cxn>
                <a:cxn ang="0">
                  <a:pos x="379" y="271"/>
                </a:cxn>
                <a:cxn ang="0">
                  <a:pos x="359" y="280"/>
                </a:cxn>
                <a:cxn ang="0">
                  <a:pos x="359" y="280"/>
                </a:cxn>
                <a:cxn ang="0">
                  <a:pos x="338" y="286"/>
                </a:cxn>
                <a:cxn ang="0">
                  <a:pos x="310" y="293"/>
                </a:cxn>
                <a:cxn ang="0">
                  <a:pos x="278" y="301"/>
                </a:cxn>
                <a:cxn ang="0">
                  <a:pos x="241" y="307"/>
                </a:cxn>
                <a:cxn ang="0">
                  <a:pos x="208" y="317"/>
                </a:cxn>
                <a:cxn ang="0">
                  <a:pos x="170" y="326"/>
                </a:cxn>
                <a:cxn ang="0">
                  <a:pos x="136" y="335"/>
                </a:cxn>
                <a:cxn ang="0">
                  <a:pos x="105" y="345"/>
                </a:cxn>
                <a:cxn ang="0">
                  <a:pos x="80" y="356"/>
                </a:cxn>
                <a:cxn ang="0">
                  <a:pos x="59" y="365"/>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path>
              </a:pathLst>
            </a:custGeom>
            <a:noFill/>
            <a:ln w="12700" cap="rnd" cmpd="sng">
              <a:solidFill>
                <a:srgbClr val="3B5959"/>
              </a:solidFill>
              <a:prstDash val="solid"/>
              <a:round/>
              <a:headEnd type="none" w="sm" len="sm"/>
              <a:tailEnd type="none" w="sm" len="sm"/>
            </a:ln>
            <a:effectLst/>
          </p:spPr>
          <p:txBody>
            <a:bodyPr/>
            <a:lstStyle/>
            <a:p>
              <a:pPr>
                <a:defRPr/>
              </a:pPr>
              <a:endParaRPr lang="en-US"/>
            </a:p>
          </p:txBody>
        </p:sp>
        <p:sp>
          <p:nvSpPr>
            <p:cNvPr id="152" name="Freeform 1176"/>
            <p:cNvSpPr>
              <a:spLocks/>
            </p:cNvSpPr>
            <p:nvPr/>
          </p:nvSpPr>
          <p:spPr bwMode="auto">
            <a:xfrm>
              <a:off x="3271" y="2475"/>
              <a:ext cx="567" cy="367"/>
            </a:xfrm>
            <a:custGeom>
              <a:avLst/>
              <a:gdLst/>
              <a:ahLst/>
              <a:cxnLst>
                <a:cxn ang="0">
                  <a:pos x="0" y="364"/>
                </a:cxn>
                <a:cxn ang="0">
                  <a:pos x="18" y="347"/>
                </a:cxn>
                <a:cxn ang="0">
                  <a:pos x="39" y="327"/>
                </a:cxn>
                <a:cxn ang="0">
                  <a:pos x="64" y="306"/>
                </a:cxn>
                <a:cxn ang="0">
                  <a:pos x="92" y="285"/>
                </a:cxn>
                <a:cxn ang="0">
                  <a:pos x="122" y="262"/>
                </a:cxn>
                <a:cxn ang="0">
                  <a:pos x="151" y="241"/>
                </a:cxn>
                <a:cxn ang="0">
                  <a:pos x="183" y="221"/>
                </a:cxn>
                <a:cxn ang="0">
                  <a:pos x="213" y="201"/>
                </a:cxn>
                <a:cxn ang="0">
                  <a:pos x="240" y="184"/>
                </a:cxn>
                <a:cxn ang="0">
                  <a:pos x="264" y="172"/>
                </a:cxn>
                <a:cxn ang="0">
                  <a:pos x="264" y="172"/>
                </a:cxn>
                <a:cxn ang="0">
                  <a:pos x="290" y="161"/>
                </a:cxn>
                <a:cxn ang="0">
                  <a:pos x="318" y="149"/>
                </a:cxn>
                <a:cxn ang="0">
                  <a:pos x="352" y="134"/>
                </a:cxn>
                <a:cxn ang="0">
                  <a:pos x="386" y="119"/>
                </a:cxn>
                <a:cxn ang="0">
                  <a:pos x="419" y="101"/>
                </a:cxn>
                <a:cxn ang="0">
                  <a:pos x="453" y="81"/>
                </a:cxn>
                <a:cxn ang="0">
                  <a:pos x="485" y="62"/>
                </a:cxn>
                <a:cxn ang="0">
                  <a:pos x="515" y="41"/>
                </a:cxn>
                <a:cxn ang="0">
                  <a:pos x="541" y="20"/>
                </a:cxn>
                <a:cxn ang="0">
                  <a:pos x="563" y="0"/>
                </a:cxn>
                <a:cxn ang="0">
                  <a:pos x="563" y="0"/>
                </a:cxn>
                <a:cxn ang="0">
                  <a:pos x="563" y="2"/>
                </a:cxn>
                <a:cxn ang="0">
                  <a:pos x="563" y="9"/>
                </a:cxn>
                <a:cxn ang="0">
                  <a:pos x="566" y="20"/>
                </a:cxn>
                <a:cxn ang="0">
                  <a:pos x="566" y="35"/>
                </a:cxn>
                <a:cxn ang="0">
                  <a:pos x="566" y="52"/>
                </a:cxn>
                <a:cxn ang="0">
                  <a:pos x="566" y="71"/>
                </a:cxn>
                <a:cxn ang="0">
                  <a:pos x="563" y="90"/>
                </a:cxn>
                <a:cxn ang="0">
                  <a:pos x="559" y="108"/>
                </a:cxn>
                <a:cxn ang="0">
                  <a:pos x="552" y="126"/>
                </a:cxn>
                <a:cxn ang="0">
                  <a:pos x="543" y="140"/>
                </a:cxn>
                <a:cxn ang="0">
                  <a:pos x="543" y="140"/>
                </a:cxn>
                <a:cxn ang="0">
                  <a:pos x="534" y="155"/>
                </a:cxn>
                <a:cxn ang="0">
                  <a:pos x="518" y="170"/>
                </a:cxn>
                <a:cxn ang="0">
                  <a:pos x="502" y="184"/>
                </a:cxn>
                <a:cxn ang="0">
                  <a:pos x="483" y="203"/>
                </a:cxn>
                <a:cxn ang="0">
                  <a:pos x="464" y="218"/>
                </a:cxn>
                <a:cxn ang="0">
                  <a:pos x="442" y="233"/>
                </a:cxn>
                <a:cxn ang="0">
                  <a:pos x="421" y="248"/>
                </a:cxn>
                <a:cxn ang="0">
                  <a:pos x="400" y="260"/>
                </a:cxn>
                <a:cxn ang="0">
                  <a:pos x="382" y="271"/>
                </a:cxn>
                <a:cxn ang="0">
                  <a:pos x="363" y="277"/>
                </a:cxn>
                <a:cxn ang="0">
                  <a:pos x="363" y="277"/>
                </a:cxn>
                <a:cxn ang="0">
                  <a:pos x="340" y="283"/>
                </a:cxn>
                <a:cxn ang="0">
                  <a:pos x="310" y="290"/>
                </a:cxn>
                <a:cxn ang="0">
                  <a:pos x="278" y="299"/>
                </a:cxn>
                <a:cxn ang="0">
                  <a:pos x="244" y="306"/>
                </a:cxn>
                <a:cxn ang="0">
                  <a:pos x="209" y="315"/>
                </a:cxn>
                <a:cxn ang="0">
                  <a:pos x="172" y="323"/>
                </a:cxn>
                <a:cxn ang="0">
                  <a:pos x="137" y="334"/>
                </a:cxn>
                <a:cxn ang="0">
                  <a:pos x="105" y="343"/>
                </a:cxn>
                <a:cxn ang="0">
                  <a:pos x="80" y="353"/>
                </a:cxn>
                <a:cxn ang="0">
                  <a:pos x="59" y="364"/>
                </a:cxn>
                <a:cxn ang="0">
                  <a:pos x="0" y="364"/>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lnTo>
                    <a:pt x="0" y="364"/>
                  </a:lnTo>
                </a:path>
              </a:pathLst>
            </a:custGeom>
            <a:solidFill>
              <a:srgbClr val="FFD80F"/>
            </a:solidFill>
            <a:ln w="9525" cap="rnd">
              <a:noFill/>
              <a:round/>
              <a:headEnd/>
              <a:tailEnd/>
            </a:ln>
            <a:effectLst/>
          </p:spPr>
          <p:txBody>
            <a:bodyPr/>
            <a:lstStyle/>
            <a:p>
              <a:pPr>
                <a:defRPr/>
              </a:pPr>
              <a:endParaRPr lang="en-US"/>
            </a:p>
          </p:txBody>
        </p:sp>
        <p:sp>
          <p:nvSpPr>
            <p:cNvPr id="153" name="Freeform 1177"/>
            <p:cNvSpPr>
              <a:spLocks/>
            </p:cNvSpPr>
            <p:nvPr/>
          </p:nvSpPr>
          <p:spPr bwMode="auto">
            <a:xfrm>
              <a:off x="3271" y="2475"/>
              <a:ext cx="567" cy="367"/>
            </a:xfrm>
            <a:custGeom>
              <a:avLst/>
              <a:gdLst/>
              <a:ahLst/>
              <a:cxnLst>
                <a:cxn ang="0">
                  <a:pos x="0" y="364"/>
                </a:cxn>
                <a:cxn ang="0">
                  <a:pos x="18" y="347"/>
                </a:cxn>
                <a:cxn ang="0">
                  <a:pos x="39" y="327"/>
                </a:cxn>
                <a:cxn ang="0">
                  <a:pos x="64" y="306"/>
                </a:cxn>
                <a:cxn ang="0">
                  <a:pos x="92" y="285"/>
                </a:cxn>
                <a:cxn ang="0">
                  <a:pos x="122" y="262"/>
                </a:cxn>
                <a:cxn ang="0">
                  <a:pos x="151" y="241"/>
                </a:cxn>
                <a:cxn ang="0">
                  <a:pos x="183" y="221"/>
                </a:cxn>
                <a:cxn ang="0">
                  <a:pos x="213" y="201"/>
                </a:cxn>
                <a:cxn ang="0">
                  <a:pos x="240" y="184"/>
                </a:cxn>
                <a:cxn ang="0">
                  <a:pos x="264" y="172"/>
                </a:cxn>
                <a:cxn ang="0">
                  <a:pos x="264" y="172"/>
                </a:cxn>
                <a:cxn ang="0">
                  <a:pos x="290" y="161"/>
                </a:cxn>
                <a:cxn ang="0">
                  <a:pos x="318" y="149"/>
                </a:cxn>
                <a:cxn ang="0">
                  <a:pos x="352" y="134"/>
                </a:cxn>
                <a:cxn ang="0">
                  <a:pos x="386" y="119"/>
                </a:cxn>
                <a:cxn ang="0">
                  <a:pos x="419" y="101"/>
                </a:cxn>
                <a:cxn ang="0">
                  <a:pos x="453" y="81"/>
                </a:cxn>
                <a:cxn ang="0">
                  <a:pos x="485" y="62"/>
                </a:cxn>
                <a:cxn ang="0">
                  <a:pos x="515" y="41"/>
                </a:cxn>
                <a:cxn ang="0">
                  <a:pos x="541" y="20"/>
                </a:cxn>
                <a:cxn ang="0">
                  <a:pos x="563" y="0"/>
                </a:cxn>
                <a:cxn ang="0">
                  <a:pos x="563" y="0"/>
                </a:cxn>
                <a:cxn ang="0">
                  <a:pos x="563" y="2"/>
                </a:cxn>
                <a:cxn ang="0">
                  <a:pos x="563" y="9"/>
                </a:cxn>
                <a:cxn ang="0">
                  <a:pos x="566" y="20"/>
                </a:cxn>
                <a:cxn ang="0">
                  <a:pos x="566" y="35"/>
                </a:cxn>
                <a:cxn ang="0">
                  <a:pos x="566" y="52"/>
                </a:cxn>
                <a:cxn ang="0">
                  <a:pos x="566" y="71"/>
                </a:cxn>
                <a:cxn ang="0">
                  <a:pos x="563" y="90"/>
                </a:cxn>
                <a:cxn ang="0">
                  <a:pos x="559" y="108"/>
                </a:cxn>
                <a:cxn ang="0">
                  <a:pos x="552" y="126"/>
                </a:cxn>
                <a:cxn ang="0">
                  <a:pos x="543" y="140"/>
                </a:cxn>
                <a:cxn ang="0">
                  <a:pos x="543" y="140"/>
                </a:cxn>
                <a:cxn ang="0">
                  <a:pos x="534" y="155"/>
                </a:cxn>
                <a:cxn ang="0">
                  <a:pos x="518" y="170"/>
                </a:cxn>
                <a:cxn ang="0">
                  <a:pos x="502" y="184"/>
                </a:cxn>
                <a:cxn ang="0">
                  <a:pos x="483" y="203"/>
                </a:cxn>
                <a:cxn ang="0">
                  <a:pos x="464" y="218"/>
                </a:cxn>
                <a:cxn ang="0">
                  <a:pos x="442" y="233"/>
                </a:cxn>
                <a:cxn ang="0">
                  <a:pos x="421" y="248"/>
                </a:cxn>
                <a:cxn ang="0">
                  <a:pos x="400" y="260"/>
                </a:cxn>
                <a:cxn ang="0">
                  <a:pos x="382" y="271"/>
                </a:cxn>
                <a:cxn ang="0">
                  <a:pos x="363" y="277"/>
                </a:cxn>
                <a:cxn ang="0">
                  <a:pos x="363" y="277"/>
                </a:cxn>
                <a:cxn ang="0">
                  <a:pos x="340" y="283"/>
                </a:cxn>
                <a:cxn ang="0">
                  <a:pos x="310" y="290"/>
                </a:cxn>
                <a:cxn ang="0">
                  <a:pos x="278" y="299"/>
                </a:cxn>
                <a:cxn ang="0">
                  <a:pos x="244" y="306"/>
                </a:cxn>
                <a:cxn ang="0">
                  <a:pos x="209" y="315"/>
                </a:cxn>
                <a:cxn ang="0">
                  <a:pos x="172" y="323"/>
                </a:cxn>
                <a:cxn ang="0">
                  <a:pos x="137" y="334"/>
                </a:cxn>
                <a:cxn ang="0">
                  <a:pos x="105" y="343"/>
                </a:cxn>
                <a:cxn ang="0">
                  <a:pos x="80" y="353"/>
                </a:cxn>
                <a:cxn ang="0">
                  <a:pos x="59" y="364"/>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54" name="Freeform 1178"/>
            <p:cNvSpPr>
              <a:spLocks/>
            </p:cNvSpPr>
            <p:nvPr/>
          </p:nvSpPr>
          <p:spPr bwMode="auto">
            <a:xfrm>
              <a:off x="3137" y="2556"/>
              <a:ext cx="668" cy="367"/>
            </a:xfrm>
            <a:custGeom>
              <a:avLst/>
              <a:gdLst/>
              <a:ahLst/>
              <a:cxnLst>
                <a:cxn ang="0">
                  <a:pos x="15" y="348"/>
                </a:cxn>
                <a:cxn ang="0">
                  <a:pos x="52" y="315"/>
                </a:cxn>
                <a:cxn ang="0">
                  <a:pos x="101" y="279"/>
                </a:cxn>
                <a:cxn ang="0">
                  <a:pos x="156" y="245"/>
                </a:cxn>
                <a:cxn ang="0">
                  <a:pos x="209" y="220"/>
                </a:cxn>
                <a:cxn ang="0">
                  <a:pos x="234" y="212"/>
                </a:cxn>
                <a:cxn ang="0">
                  <a:pos x="289" y="199"/>
                </a:cxn>
                <a:cxn ang="0">
                  <a:pos x="346" y="184"/>
                </a:cxn>
                <a:cxn ang="0">
                  <a:pos x="401" y="171"/>
                </a:cxn>
                <a:cxn ang="0">
                  <a:pos x="453" y="155"/>
                </a:cxn>
                <a:cxn ang="0">
                  <a:pos x="496" y="138"/>
                </a:cxn>
                <a:cxn ang="0">
                  <a:pos x="515" y="127"/>
                </a:cxn>
                <a:cxn ang="0">
                  <a:pos x="554" y="104"/>
                </a:cxn>
                <a:cxn ang="0">
                  <a:pos x="595" y="74"/>
                </a:cxn>
                <a:cxn ang="0">
                  <a:pos x="630" y="46"/>
                </a:cxn>
                <a:cxn ang="0">
                  <a:pos x="658" y="14"/>
                </a:cxn>
                <a:cxn ang="0">
                  <a:pos x="667" y="0"/>
                </a:cxn>
                <a:cxn ang="0">
                  <a:pos x="664" y="7"/>
                </a:cxn>
                <a:cxn ang="0">
                  <a:pos x="658" y="30"/>
                </a:cxn>
                <a:cxn ang="0">
                  <a:pos x="648" y="62"/>
                </a:cxn>
                <a:cxn ang="0">
                  <a:pos x="637" y="96"/>
                </a:cxn>
                <a:cxn ang="0">
                  <a:pos x="622" y="125"/>
                </a:cxn>
                <a:cxn ang="0">
                  <a:pos x="616" y="138"/>
                </a:cxn>
                <a:cxn ang="0">
                  <a:pos x="599" y="166"/>
                </a:cxn>
                <a:cxn ang="0">
                  <a:pos x="577" y="191"/>
                </a:cxn>
                <a:cxn ang="0">
                  <a:pos x="554" y="216"/>
                </a:cxn>
                <a:cxn ang="0">
                  <a:pos x="529" y="237"/>
                </a:cxn>
                <a:cxn ang="0">
                  <a:pos x="519" y="249"/>
                </a:cxn>
                <a:cxn ang="0">
                  <a:pos x="478" y="270"/>
                </a:cxn>
                <a:cxn ang="0">
                  <a:pos x="420" y="292"/>
                </a:cxn>
                <a:cxn ang="0">
                  <a:pos x="351" y="311"/>
                </a:cxn>
                <a:cxn ang="0">
                  <a:pos x="287" y="325"/>
                </a:cxn>
                <a:cxn ang="0">
                  <a:pos x="238" y="332"/>
                </a:cxn>
                <a:cxn ang="0">
                  <a:pos x="220" y="332"/>
                </a:cxn>
                <a:cxn ang="0">
                  <a:pos x="179" y="334"/>
                </a:cxn>
                <a:cxn ang="0">
                  <a:pos x="135" y="338"/>
                </a:cxn>
                <a:cxn ang="0">
                  <a:pos x="97" y="344"/>
                </a:cxn>
                <a:cxn ang="0">
                  <a:pos x="63" y="353"/>
                </a:cxn>
                <a:cxn ang="0">
                  <a:pos x="0" y="362"/>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lnTo>
                    <a:pt x="0" y="362"/>
                  </a:lnTo>
                </a:path>
              </a:pathLst>
            </a:custGeom>
            <a:solidFill>
              <a:srgbClr val="7C6000"/>
            </a:solidFill>
            <a:ln w="9525" cap="rnd">
              <a:noFill/>
              <a:round/>
              <a:headEnd/>
              <a:tailEnd/>
            </a:ln>
            <a:effectLst/>
          </p:spPr>
          <p:txBody>
            <a:bodyPr/>
            <a:lstStyle/>
            <a:p>
              <a:pPr>
                <a:defRPr/>
              </a:pPr>
              <a:endParaRPr lang="en-US"/>
            </a:p>
          </p:txBody>
        </p:sp>
        <p:sp>
          <p:nvSpPr>
            <p:cNvPr id="155" name="Freeform 1179"/>
            <p:cNvSpPr>
              <a:spLocks/>
            </p:cNvSpPr>
            <p:nvPr/>
          </p:nvSpPr>
          <p:spPr bwMode="auto">
            <a:xfrm>
              <a:off x="3137" y="2556"/>
              <a:ext cx="668" cy="367"/>
            </a:xfrm>
            <a:custGeom>
              <a:avLst/>
              <a:gdLst/>
              <a:ahLst/>
              <a:cxnLst>
                <a:cxn ang="0">
                  <a:pos x="15" y="348"/>
                </a:cxn>
                <a:cxn ang="0">
                  <a:pos x="52" y="315"/>
                </a:cxn>
                <a:cxn ang="0">
                  <a:pos x="101" y="279"/>
                </a:cxn>
                <a:cxn ang="0">
                  <a:pos x="156" y="245"/>
                </a:cxn>
                <a:cxn ang="0">
                  <a:pos x="209" y="220"/>
                </a:cxn>
                <a:cxn ang="0">
                  <a:pos x="234" y="212"/>
                </a:cxn>
                <a:cxn ang="0">
                  <a:pos x="289" y="199"/>
                </a:cxn>
                <a:cxn ang="0">
                  <a:pos x="346" y="184"/>
                </a:cxn>
                <a:cxn ang="0">
                  <a:pos x="401" y="171"/>
                </a:cxn>
                <a:cxn ang="0">
                  <a:pos x="453" y="155"/>
                </a:cxn>
                <a:cxn ang="0">
                  <a:pos x="496" y="138"/>
                </a:cxn>
                <a:cxn ang="0">
                  <a:pos x="515" y="127"/>
                </a:cxn>
                <a:cxn ang="0">
                  <a:pos x="554" y="104"/>
                </a:cxn>
                <a:cxn ang="0">
                  <a:pos x="595" y="74"/>
                </a:cxn>
                <a:cxn ang="0">
                  <a:pos x="630" y="46"/>
                </a:cxn>
                <a:cxn ang="0">
                  <a:pos x="658" y="14"/>
                </a:cxn>
                <a:cxn ang="0">
                  <a:pos x="667" y="0"/>
                </a:cxn>
                <a:cxn ang="0">
                  <a:pos x="664" y="7"/>
                </a:cxn>
                <a:cxn ang="0">
                  <a:pos x="658" y="30"/>
                </a:cxn>
                <a:cxn ang="0">
                  <a:pos x="648" y="62"/>
                </a:cxn>
                <a:cxn ang="0">
                  <a:pos x="637" y="96"/>
                </a:cxn>
                <a:cxn ang="0">
                  <a:pos x="622" y="125"/>
                </a:cxn>
                <a:cxn ang="0">
                  <a:pos x="616" y="138"/>
                </a:cxn>
                <a:cxn ang="0">
                  <a:pos x="599" y="166"/>
                </a:cxn>
                <a:cxn ang="0">
                  <a:pos x="577" y="191"/>
                </a:cxn>
                <a:cxn ang="0">
                  <a:pos x="554" y="216"/>
                </a:cxn>
                <a:cxn ang="0">
                  <a:pos x="529" y="237"/>
                </a:cxn>
                <a:cxn ang="0">
                  <a:pos x="519" y="249"/>
                </a:cxn>
                <a:cxn ang="0">
                  <a:pos x="478" y="270"/>
                </a:cxn>
                <a:cxn ang="0">
                  <a:pos x="420" y="292"/>
                </a:cxn>
                <a:cxn ang="0">
                  <a:pos x="351" y="311"/>
                </a:cxn>
                <a:cxn ang="0">
                  <a:pos x="287" y="325"/>
                </a:cxn>
                <a:cxn ang="0">
                  <a:pos x="238" y="332"/>
                </a:cxn>
                <a:cxn ang="0">
                  <a:pos x="220" y="332"/>
                </a:cxn>
                <a:cxn ang="0">
                  <a:pos x="179" y="334"/>
                </a:cxn>
                <a:cxn ang="0">
                  <a:pos x="135" y="338"/>
                </a:cxn>
                <a:cxn ang="0">
                  <a:pos x="97" y="344"/>
                </a:cxn>
                <a:cxn ang="0">
                  <a:pos x="63" y="353"/>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56" name="Freeform 1180"/>
            <p:cNvSpPr>
              <a:spLocks/>
            </p:cNvSpPr>
            <p:nvPr/>
          </p:nvSpPr>
          <p:spPr bwMode="auto">
            <a:xfrm>
              <a:off x="3165" y="2565"/>
              <a:ext cx="669" cy="360"/>
            </a:xfrm>
            <a:custGeom>
              <a:avLst/>
              <a:gdLst/>
              <a:ahLst/>
              <a:cxnLst>
                <a:cxn ang="0">
                  <a:pos x="13" y="346"/>
                </a:cxn>
                <a:cxn ang="0">
                  <a:pos x="50" y="315"/>
                </a:cxn>
                <a:cxn ang="0">
                  <a:pos x="101" y="279"/>
                </a:cxn>
                <a:cxn ang="0">
                  <a:pos x="153" y="245"/>
                </a:cxn>
                <a:cxn ang="0">
                  <a:pos x="208" y="218"/>
                </a:cxn>
                <a:cxn ang="0">
                  <a:pos x="234" y="211"/>
                </a:cxn>
                <a:cxn ang="0">
                  <a:pos x="286" y="199"/>
                </a:cxn>
                <a:cxn ang="0">
                  <a:pos x="346" y="186"/>
                </a:cxn>
                <a:cxn ang="0">
                  <a:pos x="400" y="170"/>
                </a:cxn>
                <a:cxn ang="0">
                  <a:pos x="452" y="155"/>
                </a:cxn>
                <a:cxn ang="0">
                  <a:pos x="495" y="137"/>
                </a:cxn>
                <a:cxn ang="0">
                  <a:pos x="514" y="128"/>
                </a:cxn>
                <a:cxn ang="0">
                  <a:pos x="553" y="103"/>
                </a:cxn>
                <a:cxn ang="0">
                  <a:pos x="594" y="75"/>
                </a:cxn>
                <a:cxn ang="0">
                  <a:pos x="627" y="46"/>
                </a:cxn>
                <a:cxn ang="0">
                  <a:pos x="657" y="15"/>
                </a:cxn>
                <a:cxn ang="0">
                  <a:pos x="666" y="0"/>
                </a:cxn>
                <a:cxn ang="0">
                  <a:pos x="663" y="8"/>
                </a:cxn>
                <a:cxn ang="0">
                  <a:pos x="657" y="31"/>
                </a:cxn>
                <a:cxn ang="0">
                  <a:pos x="647" y="63"/>
                </a:cxn>
                <a:cxn ang="0">
                  <a:pos x="634" y="96"/>
                </a:cxn>
                <a:cxn ang="0">
                  <a:pos x="622" y="126"/>
                </a:cxn>
                <a:cxn ang="0">
                  <a:pos x="615" y="140"/>
                </a:cxn>
                <a:cxn ang="0">
                  <a:pos x="596" y="165"/>
                </a:cxn>
                <a:cxn ang="0">
                  <a:pos x="576" y="191"/>
                </a:cxn>
                <a:cxn ang="0">
                  <a:pos x="553" y="216"/>
                </a:cxn>
                <a:cxn ang="0">
                  <a:pos x="528" y="239"/>
                </a:cxn>
                <a:cxn ang="0">
                  <a:pos x="516" y="248"/>
                </a:cxn>
                <a:cxn ang="0">
                  <a:pos x="478" y="268"/>
                </a:cxn>
                <a:cxn ang="0">
                  <a:pos x="417" y="292"/>
                </a:cxn>
                <a:cxn ang="0">
                  <a:pos x="349" y="310"/>
                </a:cxn>
                <a:cxn ang="0">
                  <a:pos x="286" y="326"/>
                </a:cxn>
                <a:cxn ang="0">
                  <a:pos x="238" y="330"/>
                </a:cxn>
                <a:cxn ang="0">
                  <a:pos x="219" y="330"/>
                </a:cxn>
                <a:cxn ang="0">
                  <a:pos x="179" y="333"/>
                </a:cxn>
                <a:cxn ang="0">
                  <a:pos x="135" y="338"/>
                </a:cxn>
                <a:cxn ang="0">
                  <a:pos x="95" y="344"/>
                </a:cxn>
                <a:cxn ang="0">
                  <a:pos x="63" y="353"/>
                </a:cxn>
                <a:cxn ang="0">
                  <a:pos x="0" y="359"/>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lnTo>
                    <a:pt x="0" y="359"/>
                  </a:lnTo>
                </a:path>
              </a:pathLst>
            </a:custGeom>
            <a:solidFill>
              <a:srgbClr val="FFD80F"/>
            </a:solidFill>
            <a:ln w="9525" cap="rnd">
              <a:noFill/>
              <a:round/>
              <a:headEnd/>
              <a:tailEnd/>
            </a:ln>
            <a:effectLst/>
          </p:spPr>
          <p:txBody>
            <a:bodyPr/>
            <a:lstStyle/>
            <a:p>
              <a:pPr>
                <a:defRPr/>
              </a:pPr>
              <a:endParaRPr lang="en-US"/>
            </a:p>
          </p:txBody>
        </p:sp>
        <p:sp>
          <p:nvSpPr>
            <p:cNvPr id="157" name="Freeform 1181"/>
            <p:cNvSpPr>
              <a:spLocks/>
            </p:cNvSpPr>
            <p:nvPr/>
          </p:nvSpPr>
          <p:spPr bwMode="auto">
            <a:xfrm>
              <a:off x="3165" y="2565"/>
              <a:ext cx="669" cy="360"/>
            </a:xfrm>
            <a:custGeom>
              <a:avLst/>
              <a:gdLst/>
              <a:ahLst/>
              <a:cxnLst>
                <a:cxn ang="0">
                  <a:pos x="13" y="346"/>
                </a:cxn>
                <a:cxn ang="0">
                  <a:pos x="50" y="315"/>
                </a:cxn>
                <a:cxn ang="0">
                  <a:pos x="101" y="279"/>
                </a:cxn>
                <a:cxn ang="0">
                  <a:pos x="153" y="245"/>
                </a:cxn>
                <a:cxn ang="0">
                  <a:pos x="208" y="218"/>
                </a:cxn>
                <a:cxn ang="0">
                  <a:pos x="234" y="211"/>
                </a:cxn>
                <a:cxn ang="0">
                  <a:pos x="286" y="199"/>
                </a:cxn>
                <a:cxn ang="0">
                  <a:pos x="346" y="186"/>
                </a:cxn>
                <a:cxn ang="0">
                  <a:pos x="400" y="170"/>
                </a:cxn>
                <a:cxn ang="0">
                  <a:pos x="452" y="155"/>
                </a:cxn>
                <a:cxn ang="0">
                  <a:pos x="495" y="137"/>
                </a:cxn>
                <a:cxn ang="0">
                  <a:pos x="514" y="128"/>
                </a:cxn>
                <a:cxn ang="0">
                  <a:pos x="553" y="103"/>
                </a:cxn>
                <a:cxn ang="0">
                  <a:pos x="594" y="75"/>
                </a:cxn>
                <a:cxn ang="0">
                  <a:pos x="627" y="46"/>
                </a:cxn>
                <a:cxn ang="0">
                  <a:pos x="657" y="15"/>
                </a:cxn>
                <a:cxn ang="0">
                  <a:pos x="666" y="0"/>
                </a:cxn>
                <a:cxn ang="0">
                  <a:pos x="663" y="8"/>
                </a:cxn>
                <a:cxn ang="0">
                  <a:pos x="657" y="31"/>
                </a:cxn>
                <a:cxn ang="0">
                  <a:pos x="647" y="63"/>
                </a:cxn>
                <a:cxn ang="0">
                  <a:pos x="634" y="96"/>
                </a:cxn>
                <a:cxn ang="0">
                  <a:pos x="622" y="126"/>
                </a:cxn>
                <a:cxn ang="0">
                  <a:pos x="615" y="140"/>
                </a:cxn>
                <a:cxn ang="0">
                  <a:pos x="596" y="165"/>
                </a:cxn>
                <a:cxn ang="0">
                  <a:pos x="576" y="191"/>
                </a:cxn>
                <a:cxn ang="0">
                  <a:pos x="553" y="216"/>
                </a:cxn>
                <a:cxn ang="0">
                  <a:pos x="528" y="239"/>
                </a:cxn>
                <a:cxn ang="0">
                  <a:pos x="516" y="248"/>
                </a:cxn>
                <a:cxn ang="0">
                  <a:pos x="478" y="268"/>
                </a:cxn>
                <a:cxn ang="0">
                  <a:pos x="417" y="292"/>
                </a:cxn>
                <a:cxn ang="0">
                  <a:pos x="349" y="310"/>
                </a:cxn>
                <a:cxn ang="0">
                  <a:pos x="286" y="326"/>
                </a:cxn>
                <a:cxn ang="0">
                  <a:pos x="238" y="330"/>
                </a:cxn>
                <a:cxn ang="0">
                  <a:pos x="219" y="330"/>
                </a:cxn>
                <a:cxn ang="0">
                  <a:pos x="179" y="333"/>
                </a:cxn>
                <a:cxn ang="0">
                  <a:pos x="135" y="338"/>
                </a:cxn>
                <a:cxn ang="0">
                  <a:pos x="95" y="344"/>
                </a:cxn>
                <a:cxn ang="0">
                  <a:pos x="63" y="353"/>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58" name="Freeform 1182"/>
            <p:cNvSpPr>
              <a:spLocks/>
            </p:cNvSpPr>
            <p:nvPr/>
          </p:nvSpPr>
          <p:spPr bwMode="auto">
            <a:xfrm>
              <a:off x="3060" y="2790"/>
              <a:ext cx="610" cy="219"/>
            </a:xfrm>
            <a:custGeom>
              <a:avLst/>
              <a:gdLst/>
              <a:ahLst/>
              <a:cxnLst>
                <a:cxn ang="0">
                  <a:pos x="13" y="145"/>
                </a:cxn>
                <a:cxn ang="0">
                  <a:pos x="45" y="124"/>
                </a:cxn>
                <a:cxn ang="0">
                  <a:pos x="84" y="100"/>
                </a:cxn>
                <a:cxn ang="0">
                  <a:pos x="131" y="77"/>
                </a:cxn>
                <a:cxn ang="0">
                  <a:pos x="181" y="60"/>
                </a:cxn>
                <a:cxn ang="0">
                  <a:pos x="204" y="53"/>
                </a:cxn>
                <a:cxn ang="0">
                  <a:pos x="259" y="46"/>
                </a:cxn>
                <a:cxn ang="0">
                  <a:pos x="322" y="41"/>
                </a:cxn>
                <a:cxn ang="0">
                  <a:pos x="384" y="37"/>
                </a:cxn>
                <a:cxn ang="0">
                  <a:pos x="441" y="33"/>
                </a:cxn>
                <a:cxn ang="0">
                  <a:pos x="485" y="33"/>
                </a:cxn>
                <a:cxn ang="0">
                  <a:pos x="502" y="33"/>
                </a:cxn>
                <a:cxn ang="0">
                  <a:pos x="534" y="30"/>
                </a:cxn>
                <a:cxn ang="0">
                  <a:pos x="559" y="25"/>
                </a:cxn>
                <a:cxn ang="0">
                  <a:pos x="580" y="18"/>
                </a:cxn>
                <a:cxn ang="0">
                  <a:pos x="599" y="7"/>
                </a:cxn>
                <a:cxn ang="0">
                  <a:pos x="608" y="0"/>
                </a:cxn>
                <a:cxn ang="0">
                  <a:pos x="605" y="7"/>
                </a:cxn>
                <a:cxn ang="0">
                  <a:pos x="598" y="25"/>
                </a:cxn>
                <a:cxn ang="0">
                  <a:pos x="587" y="50"/>
                </a:cxn>
                <a:cxn ang="0">
                  <a:pos x="572" y="73"/>
                </a:cxn>
                <a:cxn ang="0">
                  <a:pos x="552" y="92"/>
                </a:cxn>
                <a:cxn ang="0">
                  <a:pos x="543" y="100"/>
                </a:cxn>
                <a:cxn ang="0">
                  <a:pos x="513" y="117"/>
                </a:cxn>
                <a:cxn ang="0">
                  <a:pos x="473" y="136"/>
                </a:cxn>
                <a:cxn ang="0">
                  <a:pos x="416" y="150"/>
                </a:cxn>
                <a:cxn ang="0">
                  <a:pos x="338" y="157"/>
                </a:cxn>
                <a:cxn ang="0">
                  <a:pos x="291" y="155"/>
                </a:cxn>
                <a:cxn ang="0">
                  <a:pos x="200" y="155"/>
                </a:cxn>
                <a:cxn ang="0">
                  <a:pos x="126" y="166"/>
                </a:cxn>
                <a:cxn ang="0">
                  <a:pos x="70" y="182"/>
                </a:cxn>
                <a:cxn ang="0">
                  <a:pos x="31" y="201"/>
                </a:cxn>
                <a:cxn ang="0">
                  <a:pos x="8" y="219"/>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lnTo>
                    <a:pt x="0" y="150"/>
                  </a:lnTo>
                </a:path>
              </a:pathLst>
            </a:custGeom>
            <a:solidFill>
              <a:srgbClr val="7C6000"/>
            </a:solidFill>
            <a:ln w="9525" cap="rnd">
              <a:noFill/>
              <a:round/>
              <a:headEnd/>
              <a:tailEnd/>
            </a:ln>
            <a:effectLst/>
          </p:spPr>
          <p:txBody>
            <a:bodyPr/>
            <a:lstStyle/>
            <a:p>
              <a:pPr>
                <a:defRPr/>
              </a:pPr>
              <a:endParaRPr lang="en-US"/>
            </a:p>
          </p:txBody>
        </p:sp>
        <p:sp>
          <p:nvSpPr>
            <p:cNvPr id="159" name="Freeform 1183"/>
            <p:cNvSpPr>
              <a:spLocks/>
            </p:cNvSpPr>
            <p:nvPr/>
          </p:nvSpPr>
          <p:spPr bwMode="auto">
            <a:xfrm>
              <a:off x="3060" y="2790"/>
              <a:ext cx="610" cy="219"/>
            </a:xfrm>
            <a:custGeom>
              <a:avLst/>
              <a:gdLst/>
              <a:ahLst/>
              <a:cxnLst>
                <a:cxn ang="0">
                  <a:pos x="13" y="145"/>
                </a:cxn>
                <a:cxn ang="0">
                  <a:pos x="45" y="124"/>
                </a:cxn>
                <a:cxn ang="0">
                  <a:pos x="84" y="100"/>
                </a:cxn>
                <a:cxn ang="0">
                  <a:pos x="131" y="77"/>
                </a:cxn>
                <a:cxn ang="0">
                  <a:pos x="181" y="60"/>
                </a:cxn>
                <a:cxn ang="0">
                  <a:pos x="204" y="53"/>
                </a:cxn>
                <a:cxn ang="0">
                  <a:pos x="259" y="46"/>
                </a:cxn>
                <a:cxn ang="0">
                  <a:pos x="322" y="41"/>
                </a:cxn>
                <a:cxn ang="0">
                  <a:pos x="384" y="37"/>
                </a:cxn>
                <a:cxn ang="0">
                  <a:pos x="441" y="33"/>
                </a:cxn>
                <a:cxn ang="0">
                  <a:pos x="485" y="33"/>
                </a:cxn>
                <a:cxn ang="0">
                  <a:pos x="502" y="33"/>
                </a:cxn>
                <a:cxn ang="0">
                  <a:pos x="534" y="30"/>
                </a:cxn>
                <a:cxn ang="0">
                  <a:pos x="559" y="25"/>
                </a:cxn>
                <a:cxn ang="0">
                  <a:pos x="580" y="18"/>
                </a:cxn>
                <a:cxn ang="0">
                  <a:pos x="599" y="7"/>
                </a:cxn>
                <a:cxn ang="0">
                  <a:pos x="608" y="0"/>
                </a:cxn>
                <a:cxn ang="0">
                  <a:pos x="605" y="7"/>
                </a:cxn>
                <a:cxn ang="0">
                  <a:pos x="598" y="25"/>
                </a:cxn>
                <a:cxn ang="0">
                  <a:pos x="587" y="50"/>
                </a:cxn>
                <a:cxn ang="0">
                  <a:pos x="572" y="73"/>
                </a:cxn>
                <a:cxn ang="0">
                  <a:pos x="552" y="92"/>
                </a:cxn>
                <a:cxn ang="0">
                  <a:pos x="543" y="100"/>
                </a:cxn>
                <a:cxn ang="0">
                  <a:pos x="513" y="117"/>
                </a:cxn>
                <a:cxn ang="0">
                  <a:pos x="473" y="136"/>
                </a:cxn>
                <a:cxn ang="0">
                  <a:pos x="416" y="150"/>
                </a:cxn>
                <a:cxn ang="0">
                  <a:pos x="338" y="157"/>
                </a:cxn>
                <a:cxn ang="0">
                  <a:pos x="291" y="155"/>
                </a:cxn>
                <a:cxn ang="0">
                  <a:pos x="200" y="155"/>
                </a:cxn>
                <a:cxn ang="0">
                  <a:pos x="126" y="166"/>
                </a:cxn>
                <a:cxn ang="0">
                  <a:pos x="70" y="182"/>
                </a:cxn>
                <a:cxn ang="0">
                  <a:pos x="31" y="201"/>
                </a:cxn>
                <a:cxn ang="0">
                  <a:pos x="8" y="219"/>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60" name="Freeform 1184"/>
            <p:cNvSpPr>
              <a:spLocks/>
            </p:cNvSpPr>
            <p:nvPr/>
          </p:nvSpPr>
          <p:spPr bwMode="auto">
            <a:xfrm>
              <a:off x="3060" y="2792"/>
              <a:ext cx="610" cy="218"/>
            </a:xfrm>
            <a:custGeom>
              <a:avLst/>
              <a:gdLst/>
              <a:ahLst/>
              <a:cxnLst>
                <a:cxn ang="0">
                  <a:pos x="10" y="143"/>
                </a:cxn>
                <a:cxn ang="0">
                  <a:pos x="43" y="124"/>
                </a:cxn>
                <a:cxn ang="0">
                  <a:pos x="84" y="101"/>
                </a:cxn>
                <a:cxn ang="0">
                  <a:pos x="130" y="78"/>
                </a:cxn>
                <a:cxn ang="0">
                  <a:pos x="181" y="61"/>
                </a:cxn>
                <a:cxn ang="0">
                  <a:pos x="204" y="55"/>
                </a:cxn>
                <a:cxn ang="0">
                  <a:pos x="259" y="46"/>
                </a:cxn>
                <a:cxn ang="0">
                  <a:pos x="322" y="39"/>
                </a:cxn>
                <a:cxn ang="0">
                  <a:pos x="383" y="36"/>
                </a:cxn>
                <a:cxn ang="0">
                  <a:pos x="440" y="34"/>
                </a:cxn>
                <a:cxn ang="0">
                  <a:pos x="484" y="31"/>
                </a:cxn>
                <a:cxn ang="0">
                  <a:pos x="501" y="31"/>
                </a:cxn>
                <a:cxn ang="0">
                  <a:pos x="533" y="31"/>
                </a:cxn>
                <a:cxn ang="0">
                  <a:pos x="558" y="25"/>
                </a:cxn>
                <a:cxn ang="0">
                  <a:pos x="579" y="18"/>
                </a:cxn>
                <a:cxn ang="0">
                  <a:pos x="598" y="6"/>
                </a:cxn>
                <a:cxn ang="0">
                  <a:pos x="607" y="0"/>
                </a:cxn>
                <a:cxn ang="0">
                  <a:pos x="604" y="6"/>
                </a:cxn>
                <a:cxn ang="0">
                  <a:pos x="596" y="25"/>
                </a:cxn>
                <a:cxn ang="0">
                  <a:pos x="586" y="50"/>
                </a:cxn>
                <a:cxn ang="0">
                  <a:pos x="568" y="73"/>
                </a:cxn>
                <a:cxn ang="0">
                  <a:pos x="549" y="92"/>
                </a:cxn>
                <a:cxn ang="0">
                  <a:pos x="539" y="101"/>
                </a:cxn>
                <a:cxn ang="0">
                  <a:pos x="512" y="117"/>
                </a:cxn>
                <a:cxn ang="0">
                  <a:pos x="471" y="136"/>
                </a:cxn>
                <a:cxn ang="0">
                  <a:pos x="413" y="151"/>
                </a:cxn>
                <a:cxn ang="0">
                  <a:pos x="337" y="156"/>
                </a:cxn>
                <a:cxn ang="0">
                  <a:pos x="291" y="156"/>
                </a:cxn>
                <a:cxn ang="0">
                  <a:pos x="197" y="156"/>
                </a:cxn>
                <a:cxn ang="0">
                  <a:pos x="126" y="163"/>
                </a:cxn>
                <a:cxn ang="0">
                  <a:pos x="69" y="183"/>
                </a:cxn>
                <a:cxn ang="0">
                  <a:pos x="31" y="202"/>
                </a:cxn>
                <a:cxn ang="0">
                  <a:pos x="6" y="219"/>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lnTo>
                    <a:pt x="0" y="151"/>
                  </a:lnTo>
                </a:path>
              </a:pathLst>
            </a:custGeom>
            <a:solidFill>
              <a:srgbClr val="FFD80F"/>
            </a:solidFill>
            <a:ln w="9525" cap="rnd">
              <a:noFill/>
              <a:round/>
              <a:headEnd/>
              <a:tailEnd/>
            </a:ln>
            <a:effectLst/>
          </p:spPr>
          <p:txBody>
            <a:bodyPr/>
            <a:lstStyle/>
            <a:p>
              <a:pPr>
                <a:defRPr/>
              </a:pPr>
              <a:endParaRPr lang="en-US"/>
            </a:p>
          </p:txBody>
        </p:sp>
        <p:sp>
          <p:nvSpPr>
            <p:cNvPr id="161" name="Freeform 1185"/>
            <p:cNvSpPr>
              <a:spLocks/>
            </p:cNvSpPr>
            <p:nvPr/>
          </p:nvSpPr>
          <p:spPr bwMode="auto">
            <a:xfrm>
              <a:off x="3060" y="2792"/>
              <a:ext cx="610" cy="218"/>
            </a:xfrm>
            <a:custGeom>
              <a:avLst/>
              <a:gdLst/>
              <a:ahLst/>
              <a:cxnLst>
                <a:cxn ang="0">
                  <a:pos x="10" y="143"/>
                </a:cxn>
                <a:cxn ang="0">
                  <a:pos x="43" y="124"/>
                </a:cxn>
                <a:cxn ang="0">
                  <a:pos x="84" y="101"/>
                </a:cxn>
                <a:cxn ang="0">
                  <a:pos x="130" y="78"/>
                </a:cxn>
                <a:cxn ang="0">
                  <a:pos x="181" y="61"/>
                </a:cxn>
                <a:cxn ang="0">
                  <a:pos x="204" y="55"/>
                </a:cxn>
                <a:cxn ang="0">
                  <a:pos x="259" y="46"/>
                </a:cxn>
                <a:cxn ang="0">
                  <a:pos x="322" y="39"/>
                </a:cxn>
                <a:cxn ang="0">
                  <a:pos x="383" y="36"/>
                </a:cxn>
                <a:cxn ang="0">
                  <a:pos x="440" y="34"/>
                </a:cxn>
                <a:cxn ang="0">
                  <a:pos x="484" y="31"/>
                </a:cxn>
                <a:cxn ang="0">
                  <a:pos x="501" y="31"/>
                </a:cxn>
                <a:cxn ang="0">
                  <a:pos x="533" y="31"/>
                </a:cxn>
                <a:cxn ang="0">
                  <a:pos x="558" y="25"/>
                </a:cxn>
                <a:cxn ang="0">
                  <a:pos x="579" y="18"/>
                </a:cxn>
                <a:cxn ang="0">
                  <a:pos x="598" y="6"/>
                </a:cxn>
                <a:cxn ang="0">
                  <a:pos x="607" y="0"/>
                </a:cxn>
                <a:cxn ang="0">
                  <a:pos x="604" y="6"/>
                </a:cxn>
                <a:cxn ang="0">
                  <a:pos x="596" y="25"/>
                </a:cxn>
                <a:cxn ang="0">
                  <a:pos x="586" y="50"/>
                </a:cxn>
                <a:cxn ang="0">
                  <a:pos x="568" y="73"/>
                </a:cxn>
                <a:cxn ang="0">
                  <a:pos x="549" y="92"/>
                </a:cxn>
                <a:cxn ang="0">
                  <a:pos x="539" y="101"/>
                </a:cxn>
                <a:cxn ang="0">
                  <a:pos x="512" y="117"/>
                </a:cxn>
                <a:cxn ang="0">
                  <a:pos x="471" y="136"/>
                </a:cxn>
                <a:cxn ang="0">
                  <a:pos x="413" y="151"/>
                </a:cxn>
                <a:cxn ang="0">
                  <a:pos x="337" y="156"/>
                </a:cxn>
                <a:cxn ang="0">
                  <a:pos x="291" y="156"/>
                </a:cxn>
                <a:cxn ang="0">
                  <a:pos x="197" y="156"/>
                </a:cxn>
                <a:cxn ang="0">
                  <a:pos x="126" y="163"/>
                </a:cxn>
                <a:cxn ang="0">
                  <a:pos x="69" y="183"/>
                </a:cxn>
                <a:cxn ang="0">
                  <a:pos x="31" y="202"/>
                </a:cxn>
                <a:cxn ang="0">
                  <a:pos x="6" y="219"/>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62" name="Freeform 1186"/>
            <p:cNvSpPr>
              <a:spLocks/>
            </p:cNvSpPr>
            <p:nvPr/>
          </p:nvSpPr>
          <p:spPr bwMode="auto">
            <a:xfrm>
              <a:off x="3060" y="2914"/>
              <a:ext cx="480" cy="148"/>
            </a:xfrm>
            <a:custGeom>
              <a:avLst/>
              <a:gdLst/>
              <a:ahLst/>
              <a:cxnLst>
                <a:cxn ang="0">
                  <a:pos x="0" y="82"/>
                </a:cxn>
                <a:cxn ang="0">
                  <a:pos x="7" y="75"/>
                </a:cxn>
                <a:cxn ang="0">
                  <a:pos x="16" y="69"/>
                </a:cxn>
                <a:cxn ang="0">
                  <a:pos x="27" y="60"/>
                </a:cxn>
                <a:cxn ang="0">
                  <a:pos x="37" y="52"/>
                </a:cxn>
                <a:cxn ang="0">
                  <a:pos x="48" y="46"/>
                </a:cxn>
                <a:cxn ang="0">
                  <a:pos x="60" y="37"/>
                </a:cxn>
                <a:cxn ang="0">
                  <a:pos x="71" y="31"/>
                </a:cxn>
                <a:cxn ang="0">
                  <a:pos x="85" y="25"/>
                </a:cxn>
                <a:cxn ang="0">
                  <a:pos x="101" y="20"/>
                </a:cxn>
                <a:cxn ang="0">
                  <a:pos x="115" y="16"/>
                </a:cxn>
                <a:cxn ang="0">
                  <a:pos x="115" y="16"/>
                </a:cxn>
                <a:cxn ang="0">
                  <a:pos x="134" y="16"/>
                </a:cxn>
                <a:cxn ang="0">
                  <a:pos x="156" y="14"/>
                </a:cxn>
                <a:cxn ang="0">
                  <a:pos x="179" y="14"/>
                </a:cxn>
                <a:cxn ang="0">
                  <a:pos x="206" y="16"/>
                </a:cxn>
                <a:cxn ang="0">
                  <a:pos x="233" y="16"/>
                </a:cxn>
                <a:cxn ang="0">
                  <a:pos x="260" y="16"/>
                </a:cxn>
                <a:cxn ang="0">
                  <a:pos x="286" y="18"/>
                </a:cxn>
                <a:cxn ang="0">
                  <a:pos x="307" y="18"/>
                </a:cxn>
                <a:cxn ang="0">
                  <a:pos x="329" y="18"/>
                </a:cxn>
                <a:cxn ang="0">
                  <a:pos x="343" y="16"/>
                </a:cxn>
                <a:cxn ang="0">
                  <a:pos x="343" y="16"/>
                </a:cxn>
                <a:cxn ang="0">
                  <a:pos x="356" y="16"/>
                </a:cxn>
                <a:cxn ang="0">
                  <a:pos x="368" y="16"/>
                </a:cxn>
                <a:cxn ang="0">
                  <a:pos x="383" y="14"/>
                </a:cxn>
                <a:cxn ang="0">
                  <a:pos x="398" y="14"/>
                </a:cxn>
                <a:cxn ang="0">
                  <a:pos x="410" y="12"/>
                </a:cxn>
                <a:cxn ang="0">
                  <a:pos x="425" y="12"/>
                </a:cxn>
                <a:cxn ang="0">
                  <a:pos x="440" y="8"/>
                </a:cxn>
                <a:cxn ang="0">
                  <a:pos x="455" y="6"/>
                </a:cxn>
                <a:cxn ang="0">
                  <a:pos x="467" y="4"/>
                </a:cxn>
                <a:cxn ang="0">
                  <a:pos x="481" y="0"/>
                </a:cxn>
                <a:cxn ang="0">
                  <a:pos x="481" y="0"/>
                </a:cxn>
                <a:cxn ang="0">
                  <a:pos x="478" y="2"/>
                </a:cxn>
                <a:cxn ang="0">
                  <a:pos x="467" y="8"/>
                </a:cxn>
                <a:cxn ang="0">
                  <a:pos x="453" y="20"/>
                </a:cxn>
                <a:cxn ang="0">
                  <a:pos x="432" y="34"/>
                </a:cxn>
                <a:cxn ang="0">
                  <a:pos x="410" y="48"/>
                </a:cxn>
                <a:cxn ang="0">
                  <a:pos x="385" y="64"/>
                </a:cxn>
                <a:cxn ang="0">
                  <a:pos x="357" y="77"/>
                </a:cxn>
                <a:cxn ang="0">
                  <a:pos x="331" y="92"/>
                </a:cxn>
                <a:cxn ang="0">
                  <a:pos x="303" y="103"/>
                </a:cxn>
                <a:cxn ang="0">
                  <a:pos x="280" y="110"/>
                </a:cxn>
                <a:cxn ang="0">
                  <a:pos x="280" y="110"/>
                </a:cxn>
                <a:cxn ang="0">
                  <a:pos x="255" y="117"/>
                </a:cxn>
                <a:cxn ang="0">
                  <a:pos x="227" y="124"/>
                </a:cxn>
                <a:cxn ang="0">
                  <a:pos x="200" y="130"/>
                </a:cxn>
                <a:cxn ang="0">
                  <a:pos x="170" y="134"/>
                </a:cxn>
                <a:cxn ang="0">
                  <a:pos x="140" y="140"/>
                </a:cxn>
                <a:cxn ang="0">
                  <a:pos x="113" y="142"/>
                </a:cxn>
                <a:cxn ang="0">
                  <a:pos x="88" y="145"/>
                </a:cxn>
                <a:cxn ang="0">
                  <a:pos x="62" y="145"/>
                </a:cxn>
                <a:cxn ang="0">
                  <a:pos x="41" y="140"/>
                </a:cxn>
                <a:cxn ang="0">
                  <a:pos x="27" y="131"/>
                </a:cxn>
                <a:cxn ang="0">
                  <a:pos x="0" y="82"/>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lnTo>
                    <a:pt x="0" y="82"/>
                  </a:lnTo>
                </a:path>
              </a:pathLst>
            </a:custGeom>
            <a:solidFill>
              <a:srgbClr val="7C6000"/>
            </a:solidFill>
            <a:ln w="9525" cap="rnd">
              <a:noFill/>
              <a:round/>
              <a:headEnd/>
              <a:tailEnd/>
            </a:ln>
            <a:effectLst/>
          </p:spPr>
          <p:txBody>
            <a:bodyPr/>
            <a:lstStyle/>
            <a:p>
              <a:pPr>
                <a:defRPr/>
              </a:pPr>
              <a:endParaRPr lang="en-US"/>
            </a:p>
          </p:txBody>
        </p:sp>
        <p:sp>
          <p:nvSpPr>
            <p:cNvPr id="163" name="Freeform 1187"/>
            <p:cNvSpPr>
              <a:spLocks/>
            </p:cNvSpPr>
            <p:nvPr/>
          </p:nvSpPr>
          <p:spPr bwMode="auto">
            <a:xfrm>
              <a:off x="3060" y="2914"/>
              <a:ext cx="480" cy="148"/>
            </a:xfrm>
            <a:custGeom>
              <a:avLst/>
              <a:gdLst/>
              <a:ahLst/>
              <a:cxnLst>
                <a:cxn ang="0">
                  <a:pos x="0" y="82"/>
                </a:cxn>
                <a:cxn ang="0">
                  <a:pos x="7" y="75"/>
                </a:cxn>
                <a:cxn ang="0">
                  <a:pos x="16" y="69"/>
                </a:cxn>
                <a:cxn ang="0">
                  <a:pos x="27" y="60"/>
                </a:cxn>
                <a:cxn ang="0">
                  <a:pos x="37" y="52"/>
                </a:cxn>
                <a:cxn ang="0">
                  <a:pos x="48" y="46"/>
                </a:cxn>
                <a:cxn ang="0">
                  <a:pos x="60" y="37"/>
                </a:cxn>
                <a:cxn ang="0">
                  <a:pos x="71" y="31"/>
                </a:cxn>
                <a:cxn ang="0">
                  <a:pos x="85" y="25"/>
                </a:cxn>
                <a:cxn ang="0">
                  <a:pos x="101" y="20"/>
                </a:cxn>
                <a:cxn ang="0">
                  <a:pos x="115" y="16"/>
                </a:cxn>
                <a:cxn ang="0">
                  <a:pos x="115" y="16"/>
                </a:cxn>
                <a:cxn ang="0">
                  <a:pos x="134" y="16"/>
                </a:cxn>
                <a:cxn ang="0">
                  <a:pos x="156" y="14"/>
                </a:cxn>
                <a:cxn ang="0">
                  <a:pos x="179" y="14"/>
                </a:cxn>
                <a:cxn ang="0">
                  <a:pos x="206" y="16"/>
                </a:cxn>
                <a:cxn ang="0">
                  <a:pos x="233" y="16"/>
                </a:cxn>
                <a:cxn ang="0">
                  <a:pos x="260" y="16"/>
                </a:cxn>
                <a:cxn ang="0">
                  <a:pos x="286" y="18"/>
                </a:cxn>
                <a:cxn ang="0">
                  <a:pos x="307" y="18"/>
                </a:cxn>
                <a:cxn ang="0">
                  <a:pos x="329" y="18"/>
                </a:cxn>
                <a:cxn ang="0">
                  <a:pos x="343" y="16"/>
                </a:cxn>
                <a:cxn ang="0">
                  <a:pos x="343" y="16"/>
                </a:cxn>
                <a:cxn ang="0">
                  <a:pos x="356" y="16"/>
                </a:cxn>
                <a:cxn ang="0">
                  <a:pos x="368" y="16"/>
                </a:cxn>
                <a:cxn ang="0">
                  <a:pos x="383" y="14"/>
                </a:cxn>
                <a:cxn ang="0">
                  <a:pos x="398" y="14"/>
                </a:cxn>
                <a:cxn ang="0">
                  <a:pos x="410" y="12"/>
                </a:cxn>
                <a:cxn ang="0">
                  <a:pos x="425" y="12"/>
                </a:cxn>
                <a:cxn ang="0">
                  <a:pos x="440" y="8"/>
                </a:cxn>
                <a:cxn ang="0">
                  <a:pos x="455" y="6"/>
                </a:cxn>
                <a:cxn ang="0">
                  <a:pos x="467" y="4"/>
                </a:cxn>
                <a:cxn ang="0">
                  <a:pos x="481" y="0"/>
                </a:cxn>
                <a:cxn ang="0">
                  <a:pos x="481" y="0"/>
                </a:cxn>
                <a:cxn ang="0">
                  <a:pos x="478" y="2"/>
                </a:cxn>
                <a:cxn ang="0">
                  <a:pos x="467" y="8"/>
                </a:cxn>
                <a:cxn ang="0">
                  <a:pos x="453" y="20"/>
                </a:cxn>
                <a:cxn ang="0">
                  <a:pos x="432" y="34"/>
                </a:cxn>
                <a:cxn ang="0">
                  <a:pos x="410" y="48"/>
                </a:cxn>
                <a:cxn ang="0">
                  <a:pos x="385" y="64"/>
                </a:cxn>
                <a:cxn ang="0">
                  <a:pos x="357" y="77"/>
                </a:cxn>
                <a:cxn ang="0">
                  <a:pos x="331" y="92"/>
                </a:cxn>
                <a:cxn ang="0">
                  <a:pos x="303" y="103"/>
                </a:cxn>
                <a:cxn ang="0">
                  <a:pos x="280" y="110"/>
                </a:cxn>
                <a:cxn ang="0">
                  <a:pos x="280" y="110"/>
                </a:cxn>
                <a:cxn ang="0">
                  <a:pos x="255" y="117"/>
                </a:cxn>
                <a:cxn ang="0">
                  <a:pos x="227" y="124"/>
                </a:cxn>
                <a:cxn ang="0">
                  <a:pos x="200" y="130"/>
                </a:cxn>
                <a:cxn ang="0">
                  <a:pos x="170" y="134"/>
                </a:cxn>
                <a:cxn ang="0">
                  <a:pos x="140" y="140"/>
                </a:cxn>
                <a:cxn ang="0">
                  <a:pos x="113" y="142"/>
                </a:cxn>
                <a:cxn ang="0">
                  <a:pos x="88" y="145"/>
                </a:cxn>
                <a:cxn ang="0">
                  <a:pos x="62" y="145"/>
                </a:cxn>
                <a:cxn ang="0">
                  <a:pos x="41" y="140"/>
                </a:cxn>
                <a:cxn ang="0">
                  <a:pos x="27" y="131"/>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64" name="Freeform 1188"/>
            <p:cNvSpPr>
              <a:spLocks/>
            </p:cNvSpPr>
            <p:nvPr/>
          </p:nvSpPr>
          <p:spPr bwMode="auto">
            <a:xfrm>
              <a:off x="3074" y="2930"/>
              <a:ext cx="481" cy="146"/>
            </a:xfrm>
            <a:custGeom>
              <a:avLst/>
              <a:gdLst/>
              <a:ahLst/>
              <a:cxnLst>
                <a:cxn ang="0">
                  <a:pos x="0" y="82"/>
                </a:cxn>
                <a:cxn ang="0">
                  <a:pos x="8" y="75"/>
                </a:cxn>
                <a:cxn ang="0">
                  <a:pos x="16" y="69"/>
                </a:cxn>
                <a:cxn ang="0">
                  <a:pos x="25" y="61"/>
                </a:cxn>
                <a:cxn ang="0">
                  <a:pos x="36" y="54"/>
                </a:cxn>
                <a:cxn ang="0">
                  <a:pos x="48" y="46"/>
                </a:cxn>
                <a:cxn ang="0">
                  <a:pos x="59" y="38"/>
                </a:cxn>
                <a:cxn ang="0">
                  <a:pos x="71" y="34"/>
                </a:cxn>
                <a:cxn ang="0">
                  <a:pos x="86" y="27"/>
                </a:cxn>
                <a:cxn ang="0">
                  <a:pos x="101" y="20"/>
                </a:cxn>
                <a:cxn ang="0">
                  <a:pos x="115" y="18"/>
                </a:cxn>
                <a:cxn ang="0">
                  <a:pos x="115" y="18"/>
                </a:cxn>
                <a:cxn ang="0">
                  <a:pos x="133" y="17"/>
                </a:cxn>
                <a:cxn ang="0">
                  <a:pos x="154" y="17"/>
                </a:cxn>
                <a:cxn ang="0">
                  <a:pos x="179" y="17"/>
                </a:cxn>
                <a:cxn ang="0">
                  <a:pos x="206" y="17"/>
                </a:cxn>
                <a:cxn ang="0">
                  <a:pos x="232" y="17"/>
                </a:cxn>
                <a:cxn ang="0">
                  <a:pos x="259" y="18"/>
                </a:cxn>
                <a:cxn ang="0">
                  <a:pos x="285" y="18"/>
                </a:cxn>
                <a:cxn ang="0">
                  <a:pos x="308" y="18"/>
                </a:cxn>
                <a:cxn ang="0">
                  <a:pos x="326" y="18"/>
                </a:cxn>
                <a:cxn ang="0">
                  <a:pos x="341" y="18"/>
                </a:cxn>
                <a:cxn ang="0">
                  <a:pos x="341" y="18"/>
                </a:cxn>
                <a:cxn ang="0">
                  <a:pos x="354" y="17"/>
                </a:cxn>
                <a:cxn ang="0">
                  <a:pos x="368" y="17"/>
                </a:cxn>
                <a:cxn ang="0">
                  <a:pos x="381" y="17"/>
                </a:cxn>
                <a:cxn ang="0">
                  <a:pos x="396" y="15"/>
                </a:cxn>
                <a:cxn ang="0">
                  <a:pos x="411" y="15"/>
                </a:cxn>
                <a:cxn ang="0">
                  <a:pos x="425" y="13"/>
                </a:cxn>
                <a:cxn ang="0">
                  <a:pos x="440" y="10"/>
                </a:cxn>
                <a:cxn ang="0">
                  <a:pos x="453" y="8"/>
                </a:cxn>
                <a:cxn ang="0">
                  <a:pos x="467" y="4"/>
                </a:cxn>
                <a:cxn ang="0">
                  <a:pos x="481" y="0"/>
                </a:cxn>
                <a:cxn ang="0">
                  <a:pos x="481" y="0"/>
                </a:cxn>
                <a:cxn ang="0">
                  <a:pos x="476" y="4"/>
                </a:cxn>
                <a:cxn ang="0">
                  <a:pos x="465" y="10"/>
                </a:cxn>
                <a:cxn ang="0">
                  <a:pos x="451" y="20"/>
                </a:cxn>
                <a:cxn ang="0">
                  <a:pos x="432" y="34"/>
                </a:cxn>
                <a:cxn ang="0">
                  <a:pos x="409" y="48"/>
                </a:cxn>
                <a:cxn ang="0">
                  <a:pos x="384" y="65"/>
                </a:cxn>
                <a:cxn ang="0">
                  <a:pos x="356" y="80"/>
                </a:cxn>
                <a:cxn ang="0">
                  <a:pos x="329" y="94"/>
                </a:cxn>
                <a:cxn ang="0">
                  <a:pos x="303" y="105"/>
                </a:cxn>
                <a:cxn ang="0">
                  <a:pos x="278" y="112"/>
                </a:cxn>
                <a:cxn ang="0">
                  <a:pos x="278" y="112"/>
                </a:cxn>
                <a:cxn ang="0">
                  <a:pos x="255" y="117"/>
                </a:cxn>
                <a:cxn ang="0">
                  <a:pos x="227" y="124"/>
                </a:cxn>
                <a:cxn ang="0">
                  <a:pos x="198" y="130"/>
                </a:cxn>
                <a:cxn ang="0">
                  <a:pos x="168" y="137"/>
                </a:cxn>
                <a:cxn ang="0">
                  <a:pos x="140" y="140"/>
                </a:cxn>
                <a:cxn ang="0">
                  <a:pos x="113" y="145"/>
                </a:cxn>
                <a:cxn ang="0">
                  <a:pos x="86" y="145"/>
                </a:cxn>
                <a:cxn ang="0">
                  <a:pos x="62" y="145"/>
                </a:cxn>
                <a:cxn ang="0">
                  <a:pos x="41" y="140"/>
                </a:cxn>
                <a:cxn ang="0">
                  <a:pos x="25" y="135"/>
                </a:cxn>
                <a:cxn ang="0">
                  <a:pos x="0" y="82"/>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lnTo>
                    <a:pt x="0" y="82"/>
                  </a:lnTo>
                </a:path>
              </a:pathLst>
            </a:custGeom>
            <a:solidFill>
              <a:srgbClr val="FFD80F"/>
            </a:solidFill>
            <a:ln w="9525" cap="rnd">
              <a:noFill/>
              <a:round/>
              <a:headEnd/>
              <a:tailEnd/>
            </a:ln>
            <a:effectLst/>
          </p:spPr>
          <p:txBody>
            <a:bodyPr/>
            <a:lstStyle/>
            <a:p>
              <a:pPr>
                <a:defRPr/>
              </a:pPr>
              <a:endParaRPr lang="en-US"/>
            </a:p>
          </p:txBody>
        </p:sp>
        <p:sp>
          <p:nvSpPr>
            <p:cNvPr id="165" name="Freeform 1189"/>
            <p:cNvSpPr>
              <a:spLocks/>
            </p:cNvSpPr>
            <p:nvPr/>
          </p:nvSpPr>
          <p:spPr bwMode="auto">
            <a:xfrm>
              <a:off x="3074" y="2930"/>
              <a:ext cx="481" cy="146"/>
            </a:xfrm>
            <a:custGeom>
              <a:avLst/>
              <a:gdLst/>
              <a:ahLst/>
              <a:cxnLst>
                <a:cxn ang="0">
                  <a:pos x="0" y="82"/>
                </a:cxn>
                <a:cxn ang="0">
                  <a:pos x="8" y="75"/>
                </a:cxn>
                <a:cxn ang="0">
                  <a:pos x="16" y="69"/>
                </a:cxn>
                <a:cxn ang="0">
                  <a:pos x="25" y="61"/>
                </a:cxn>
                <a:cxn ang="0">
                  <a:pos x="36" y="54"/>
                </a:cxn>
                <a:cxn ang="0">
                  <a:pos x="48" y="46"/>
                </a:cxn>
                <a:cxn ang="0">
                  <a:pos x="59" y="38"/>
                </a:cxn>
                <a:cxn ang="0">
                  <a:pos x="71" y="34"/>
                </a:cxn>
                <a:cxn ang="0">
                  <a:pos x="86" y="27"/>
                </a:cxn>
                <a:cxn ang="0">
                  <a:pos x="101" y="20"/>
                </a:cxn>
                <a:cxn ang="0">
                  <a:pos x="115" y="18"/>
                </a:cxn>
                <a:cxn ang="0">
                  <a:pos x="115" y="18"/>
                </a:cxn>
                <a:cxn ang="0">
                  <a:pos x="133" y="17"/>
                </a:cxn>
                <a:cxn ang="0">
                  <a:pos x="154" y="17"/>
                </a:cxn>
                <a:cxn ang="0">
                  <a:pos x="179" y="17"/>
                </a:cxn>
                <a:cxn ang="0">
                  <a:pos x="206" y="17"/>
                </a:cxn>
                <a:cxn ang="0">
                  <a:pos x="232" y="17"/>
                </a:cxn>
                <a:cxn ang="0">
                  <a:pos x="259" y="18"/>
                </a:cxn>
                <a:cxn ang="0">
                  <a:pos x="285" y="18"/>
                </a:cxn>
                <a:cxn ang="0">
                  <a:pos x="308" y="18"/>
                </a:cxn>
                <a:cxn ang="0">
                  <a:pos x="326" y="18"/>
                </a:cxn>
                <a:cxn ang="0">
                  <a:pos x="341" y="18"/>
                </a:cxn>
                <a:cxn ang="0">
                  <a:pos x="341" y="18"/>
                </a:cxn>
                <a:cxn ang="0">
                  <a:pos x="354" y="17"/>
                </a:cxn>
                <a:cxn ang="0">
                  <a:pos x="368" y="17"/>
                </a:cxn>
                <a:cxn ang="0">
                  <a:pos x="381" y="17"/>
                </a:cxn>
                <a:cxn ang="0">
                  <a:pos x="396" y="15"/>
                </a:cxn>
                <a:cxn ang="0">
                  <a:pos x="411" y="15"/>
                </a:cxn>
                <a:cxn ang="0">
                  <a:pos x="425" y="13"/>
                </a:cxn>
                <a:cxn ang="0">
                  <a:pos x="440" y="10"/>
                </a:cxn>
                <a:cxn ang="0">
                  <a:pos x="453" y="8"/>
                </a:cxn>
                <a:cxn ang="0">
                  <a:pos x="467" y="4"/>
                </a:cxn>
                <a:cxn ang="0">
                  <a:pos x="481" y="0"/>
                </a:cxn>
                <a:cxn ang="0">
                  <a:pos x="481" y="0"/>
                </a:cxn>
                <a:cxn ang="0">
                  <a:pos x="476" y="4"/>
                </a:cxn>
                <a:cxn ang="0">
                  <a:pos x="465" y="10"/>
                </a:cxn>
                <a:cxn ang="0">
                  <a:pos x="451" y="20"/>
                </a:cxn>
                <a:cxn ang="0">
                  <a:pos x="432" y="34"/>
                </a:cxn>
                <a:cxn ang="0">
                  <a:pos x="409" y="48"/>
                </a:cxn>
                <a:cxn ang="0">
                  <a:pos x="384" y="65"/>
                </a:cxn>
                <a:cxn ang="0">
                  <a:pos x="356" y="80"/>
                </a:cxn>
                <a:cxn ang="0">
                  <a:pos x="329" y="94"/>
                </a:cxn>
                <a:cxn ang="0">
                  <a:pos x="303" y="105"/>
                </a:cxn>
                <a:cxn ang="0">
                  <a:pos x="278" y="112"/>
                </a:cxn>
                <a:cxn ang="0">
                  <a:pos x="278" y="112"/>
                </a:cxn>
                <a:cxn ang="0">
                  <a:pos x="255" y="117"/>
                </a:cxn>
                <a:cxn ang="0">
                  <a:pos x="227" y="124"/>
                </a:cxn>
                <a:cxn ang="0">
                  <a:pos x="198" y="130"/>
                </a:cxn>
                <a:cxn ang="0">
                  <a:pos x="168" y="137"/>
                </a:cxn>
                <a:cxn ang="0">
                  <a:pos x="140" y="140"/>
                </a:cxn>
                <a:cxn ang="0">
                  <a:pos x="113" y="145"/>
                </a:cxn>
                <a:cxn ang="0">
                  <a:pos x="86" y="145"/>
                </a:cxn>
                <a:cxn ang="0">
                  <a:pos x="62" y="145"/>
                </a:cxn>
                <a:cxn ang="0">
                  <a:pos x="41" y="140"/>
                </a:cxn>
                <a:cxn ang="0">
                  <a:pos x="25" y="135"/>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66" name="Freeform 1190"/>
            <p:cNvSpPr>
              <a:spLocks/>
            </p:cNvSpPr>
            <p:nvPr/>
          </p:nvSpPr>
          <p:spPr bwMode="auto">
            <a:xfrm>
              <a:off x="3733" y="1691"/>
              <a:ext cx="115" cy="385"/>
            </a:xfrm>
            <a:custGeom>
              <a:avLst/>
              <a:gdLst/>
              <a:ahLst/>
              <a:cxnLst>
                <a:cxn ang="0">
                  <a:pos x="78" y="388"/>
                </a:cxn>
                <a:cxn ang="0">
                  <a:pos x="84" y="367"/>
                </a:cxn>
                <a:cxn ang="0">
                  <a:pos x="93" y="337"/>
                </a:cxn>
                <a:cxn ang="0">
                  <a:pos x="99" y="302"/>
                </a:cxn>
                <a:cxn ang="0">
                  <a:pos x="105" y="261"/>
                </a:cxn>
                <a:cxn ang="0">
                  <a:pos x="109" y="219"/>
                </a:cxn>
                <a:cxn ang="0">
                  <a:pos x="112" y="173"/>
                </a:cxn>
                <a:cxn ang="0">
                  <a:pos x="107" y="126"/>
                </a:cxn>
                <a:cxn ang="0">
                  <a:pos x="99" y="82"/>
                </a:cxn>
                <a:cxn ang="0">
                  <a:pos x="84" y="40"/>
                </a:cxn>
                <a:cxn ang="0">
                  <a:pos x="63" y="0"/>
                </a:cxn>
                <a:cxn ang="0">
                  <a:pos x="63" y="0"/>
                </a:cxn>
                <a:cxn ang="0">
                  <a:pos x="63" y="2"/>
                </a:cxn>
                <a:cxn ang="0">
                  <a:pos x="58" y="8"/>
                </a:cxn>
                <a:cxn ang="0">
                  <a:pos x="51" y="15"/>
                </a:cxn>
                <a:cxn ang="0">
                  <a:pos x="44" y="27"/>
                </a:cxn>
                <a:cxn ang="0">
                  <a:pos x="33" y="40"/>
                </a:cxn>
                <a:cxn ang="0">
                  <a:pos x="25" y="57"/>
                </a:cxn>
                <a:cxn ang="0">
                  <a:pos x="16" y="76"/>
                </a:cxn>
                <a:cxn ang="0">
                  <a:pos x="9" y="94"/>
                </a:cxn>
                <a:cxn ang="0">
                  <a:pos x="3" y="117"/>
                </a:cxn>
                <a:cxn ang="0">
                  <a:pos x="0" y="143"/>
                </a:cxn>
                <a:cxn ang="0">
                  <a:pos x="78" y="388"/>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0"/>
                  </a:lnTo>
                  <a:lnTo>
                    <a:pt x="63" y="2"/>
                  </a:lnTo>
                  <a:lnTo>
                    <a:pt x="58" y="8"/>
                  </a:lnTo>
                  <a:lnTo>
                    <a:pt x="51" y="15"/>
                  </a:lnTo>
                  <a:lnTo>
                    <a:pt x="44" y="27"/>
                  </a:lnTo>
                  <a:lnTo>
                    <a:pt x="33" y="40"/>
                  </a:lnTo>
                  <a:lnTo>
                    <a:pt x="25" y="57"/>
                  </a:lnTo>
                  <a:lnTo>
                    <a:pt x="16" y="76"/>
                  </a:lnTo>
                  <a:lnTo>
                    <a:pt x="9" y="94"/>
                  </a:lnTo>
                  <a:lnTo>
                    <a:pt x="3" y="117"/>
                  </a:lnTo>
                  <a:lnTo>
                    <a:pt x="0" y="143"/>
                  </a:lnTo>
                  <a:lnTo>
                    <a:pt x="78" y="388"/>
                  </a:lnTo>
                </a:path>
              </a:pathLst>
            </a:custGeom>
            <a:solidFill>
              <a:srgbClr val="7C6000"/>
            </a:solidFill>
            <a:ln w="9525" cap="rnd">
              <a:noFill/>
              <a:round/>
              <a:headEnd/>
              <a:tailEnd/>
            </a:ln>
            <a:effectLst/>
          </p:spPr>
          <p:txBody>
            <a:bodyPr/>
            <a:lstStyle/>
            <a:p>
              <a:pPr>
                <a:defRPr/>
              </a:pPr>
              <a:endParaRPr lang="en-US"/>
            </a:p>
          </p:txBody>
        </p:sp>
        <p:sp>
          <p:nvSpPr>
            <p:cNvPr id="167" name="Freeform 1191"/>
            <p:cNvSpPr>
              <a:spLocks/>
            </p:cNvSpPr>
            <p:nvPr/>
          </p:nvSpPr>
          <p:spPr bwMode="auto">
            <a:xfrm>
              <a:off x="3733" y="1691"/>
              <a:ext cx="115" cy="385"/>
            </a:xfrm>
            <a:custGeom>
              <a:avLst/>
              <a:gdLst/>
              <a:ahLst/>
              <a:cxnLst>
                <a:cxn ang="0">
                  <a:pos x="78" y="388"/>
                </a:cxn>
                <a:cxn ang="0">
                  <a:pos x="84" y="367"/>
                </a:cxn>
                <a:cxn ang="0">
                  <a:pos x="93" y="337"/>
                </a:cxn>
                <a:cxn ang="0">
                  <a:pos x="99" y="302"/>
                </a:cxn>
                <a:cxn ang="0">
                  <a:pos x="105" y="261"/>
                </a:cxn>
                <a:cxn ang="0">
                  <a:pos x="109" y="219"/>
                </a:cxn>
                <a:cxn ang="0">
                  <a:pos x="112" y="173"/>
                </a:cxn>
                <a:cxn ang="0">
                  <a:pos x="107" y="126"/>
                </a:cxn>
                <a:cxn ang="0">
                  <a:pos x="99" y="82"/>
                </a:cxn>
                <a:cxn ang="0">
                  <a:pos x="84" y="40"/>
                </a:cxn>
                <a:cxn ang="0">
                  <a:pos x="63" y="0"/>
                </a:cxn>
                <a:cxn ang="0">
                  <a:pos x="63" y="0"/>
                </a:cxn>
                <a:cxn ang="0">
                  <a:pos x="63" y="2"/>
                </a:cxn>
                <a:cxn ang="0">
                  <a:pos x="58" y="8"/>
                </a:cxn>
                <a:cxn ang="0">
                  <a:pos x="51" y="15"/>
                </a:cxn>
                <a:cxn ang="0">
                  <a:pos x="44" y="27"/>
                </a:cxn>
                <a:cxn ang="0">
                  <a:pos x="33" y="40"/>
                </a:cxn>
                <a:cxn ang="0">
                  <a:pos x="25" y="57"/>
                </a:cxn>
                <a:cxn ang="0">
                  <a:pos x="16" y="76"/>
                </a:cxn>
                <a:cxn ang="0">
                  <a:pos x="9" y="94"/>
                </a:cxn>
                <a:cxn ang="0">
                  <a:pos x="3" y="117"/>
                </a:cxn>
                <a:cxn ang="0">
                  <a:pos x="0" y="143"/>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0"/>
                  </a:lnTo>
                  <a:lnTo>
                    <a:pt x="63" y="2"/>
                  </a:lnTo>
                  <a:lnTo>
                    <a:pt x="58" y="8"/>
                  </a:lnTo>
                  <a:lnTo>
                    <a:pt x="51" y="15"/>
                  </a:lnTo>
                  <a:lnTo>
                    <a:pt x="44" y="27"/>
                  </a:lnTo>
                  <a:lnTo>
                    <a:pt x="33" y="40"/>
                  </a:lnTo>
                  <a:lnTo>
                    <a:pt x="25" y="57"/>
                  </a:lnTo>
                  <a:lnTo>
                    <a:pt x="16" y="76"/>
                  </a:lnTo>
                  <a:lnTo>
                    <a:pt x="9" y="94"/>
                  </a:lnTo>
                  <a:lnTo>
                    <a:pt x="3" y="117"/>
                  </a:lnTo>
                  <a:lnTo>
                    <a:pt x="0" y="143"/>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68" name="Freeform 1192"/>
            <p:cNvSpPr>
              <a:spLocks/>
            </p:cNvSpPr>
            <p:nvPr/>
          </p:nvSpPr>
          <p:spPr bwMode="auto">
            <a:xfrm>
              <a:off x="3632" y="1555"/>
              <a:ext cx="149" cy="334"/>
            </a:xfrm>
            <a:custGeom>
              <a:avLst/>
              <a:gdLst/>
              <a:ahLst/>
              <a:cxnLst>
                <a:cxn ang="0">
                  <a:pos x="140" y="331"/>
                </a:cxn>
                <a:cxn ang="0">
                  <a:pos x="144" y="310"/>
                </a:cxn>
                <a:cxn ang="0">
                  <a:pos x="147" y="280"/>
                </a:cxn>
                <a:cxn ang="0">
                  <a:pos x="147" y="248"/>
                </a:cxn>
                <a:cxn ang="0">
                  <a:pos x="147" y="213"/>
                </a:cxn>
                <a:cxn ang="0">
                  <a:pos x="144" y="174"/>
                </a:cxn>
                <a:cxn ang="0">
                  <a:pos x="136" y="137"/>
                </a:cxn>
                <a:cxn ang="0">
                  <a:pos x="128" y="98"/>
                </a:cxn>
                <a:cxn ang="0">
                  <a:pos x="110" y="61"/>
                </a:cxn>
                <a:cxn ang="0">
                  <a:pos x="92" y="29"/>
                </a:cxn>
                <a:cxn ang="0">
                  <a:pos x="66" y="0"/>
                </a:cxn>
                <a:cxn ang="0">
                  <a:pos x="66" y="0"/>
                </a:cxn>
                <a:cxn ang="0">
                  <a:pos x="64" y="2"/>
                </a:cxn>
                <a:cxn ang="0">
                  <a:pos x="58" y="4"/>
                </a:cxn>
                <a:cxn ang="0">
                  <a:pos x="52" y="10"/>
                </a:cxn>
                <a:cxn ang="0">
                  <a:pos x="43" y="19"/>
                </a:cxn>
                <a:cxn ang="0">
                  <a:pos x="32" y="27"/>
                </a:cxn>
                <a:cxn ang="0">
                  <a:pos x="25" y="38"/>
                </a:cxn>
                <a:cxn ang="0">
                  <a:pos x="14" y="50"/>
                </a:cxn>
                <a:cxn ang="0">
                  <a:pos x="7" y="61"/>
                </a:cxn>
                <a:cxn ang="0">
                  <a:pos x="2" y="75"/>
                </a:cxn>
                <a:cxn ang="0">
                  <a:pos x="0" y="89"/>
                </a:cxn>
                <a:cxn ang="0">
                  <a:pos x="140" y="331"/>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6" y="0"/>
                  </a:lnTo>
                  <a:lnTo>
                    <a:pt x="64" y="2"/>
                  </a:lnTo>
                  <a:lnTo>
                    <a:pt x="58" y="4"/>
                  </a:lnTo>
                  <a:lnTo>
                    <a:pt x="52" y="10"/>
                  </a:lnTo>
                  <a:lnTo>
                    <a:pt x="43" y="19"/>
                  </a:lnTo>
                  <a:lnTo>
                    <a:pt x="32" y="27"/>
                  </a:lnTo>
                  <a:lnTo>
                    <a:pt x="25" y="38"/>
                  </a:lnTo>
                  <a:lnTo>
                    <a:pt x="14" y="50"/>
                  </a:lnTo>
                  <a:lnTo>
                    <a:pt x="7" y="61"/>
                  </a:lnTo>
                  <a:lnTo>
                    <a:pt x="2" y="75"/>
                  </a:lnTo>
                  <a:lnTo>
                    <a:pt x="0" y="89"/>
                  </a:lnTo>
                  <a:lnTo>
                    <a:pt x="140" y="331"/>
                  </a:lnTo>
                </a:path>
              </a:pathLst>
            </a:custGeom>
            <a:solidFill>
              <a:srgbClr val="7C6000"/>
            </a:solidFill>
            <a:ln w="9525" cap="rnd">
              <a:noFill/>
              <a:round/>
              <a:headEnd/>
              <a:tailEnd/>
            </a:ln>
            <a:effectLst/>
          </p:spPr>
          <p:txBody>
            <a:bodyPr/>
            <a:lstStyle/>
            <a:p>
              <a:pPr>
                <a:defRPr/>
              </a:pPr>
              <a:endParaRPr lang="en-US"/>
            </a:p>
          </p:txBody>
        </p:sp>
        <p:sp>
          <p:nvSpPr>
            <p:cNvPr id="169" name="Freeform 1193"/>
            <p:cNvSpPr>
              <a:spLocks/>
            </p:cNvSpPr>
            <p:nvPr/>
          </p:nvSpPr>
          <p:spPr bwMode="auto">
            <a:xfrm>
              <a:off x="3632" y="1555"/>
              <a:ext cx="149" cy="334"/>
            </a:xfrm>
            <a:custGeom>
              <a:avLst/>
              <a:gdLst/>
              <a:ahLst/>
              <a:cxnLst>
                <a:cxn ang="0">
                  <a:pos x="140" y="331"/>
                </a:cxn>
                <a:cxn ang="0">
                  <a:pos x="144" y="310"/>
                </a:cxn>
                <a:cxn ang="0">
                  <a:pos x="147" y="280"/>
                </a:cxn>
                <a:cxn ang="0">
                  <a:pos x="147" y="248"/>
                </a:cxn>
                <a:cxn ang="0">
                  <a:pos x="147" y="213"/>
                </a:cxn>
                <a:cxn ang="0">
                  <a:pos x="144" y="174"/>
                </a:cxn>
                <a:cxn ang="0">
                  <a:pos x="136" y="137"/>
                </a:cxn>
                <a:cxn ang="0">
                  <a:pos x="128" y="98"/>
                </a:cxn>
                <a:cxn ang="0">
                  <a:pos x="110" y="61"/>
                </a:cxn>
                <a:cxn ang="0">
                  <a:pos x="92" y="29"/>
                </a:cxn>
                <a:cxn ang="0">
                  <a:pos x="66" y="0"/>
                </a:cxn>
                <a:cxn ang="0">
                  <a:pos x="66" y="0"/>
                </a:cxn>
                <a:cxn ang="0">
                  <a:pos x="64" y="2"/>
                </a:cxn>
                <a:cxn ang="0">
                  <a:pos x="58" y="4"/>
                </a:cxn>
                <a:cxn ang="0">
                  <a:pos x="52" y="10"/>
                </a:cxn>
                <a:cxn ang="0">
                  <a:pos x="43" y="19"/>
                </a:cxn>
                <a:cxn ang="0">
                  <a:pos x="32" y="27"/>
                </a:cxn>
                <a:cxn ang="0">
                  <a:pos x="25" y="38"/>
                </a:cxn>
                <a:cxn ang="0">
                  <a:pos x="14" y="50"/>
                </a:cxn>
                <a:cxn ang="0">
                  <a:pos x="7" y="61"/>
                </a:cxn>
                <a:cxn ang="0">
                  <a:pos x="2" y="75"/>
                </a:cxn>
                <a:cxn ang="0">
                  <a:pos x="0" y="89"/>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6" y="0"/>
                  </a:lnTo>
                  <a:lnTo>
                    <a:pt x="64" y="2"/>
                  </a:lnTo>
                  <a:lnTo>
                    <a:pt x="58" y="4"/>
                  </a:lnTo>
                  <a:lnTo>
                    <a:pt x="52" y="10"/>
                  </a:lnTo>
                  <a:lnTo>
                    <a:pt x="43" y="19"/>
                  </a:lnTo>
                  <a:lnTo>
                    <a:pt x="32" y="27"/>
                  </a:lnTo>
                  <a:lnTo>
                    <a:pt x="25" y="38"/>
                  </a:lnTo>
                  <a:lnTo>
                    <a:pt x="14" y="50"/>
                  </a:lnTo>
                  <a:lnTo>
                    <a:pt x="7" y="61"/>
                  </a:lnTo>
                  <a:lnTo>
                    <a:pt x="2" y="75"/>
                  </a:lnTo>
                  <a:lnTo>
                    <a:pt x="0" y="89"/>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70" name="Freeform 1194"/>
            <p:cNvSpPr>
              <a:spLocks/>
            </p:cNvSpPr>
            <p:nvPr/>
          </p:nvSpPr>
          <p:spPr bwMode="auto">
            <a:xfrm>
              <a:off x="3555" y="1464"/>
              <a:ext cx="139" cy="268"/>
            </a:xfrm>
            <a:custGeom>
              <a:avLst/>
              <a:gdLst/>
              <a:ahLst/>
              <a:cxnLst>
                <a:cxn ang="0">
                  <a:pos x="131" y="267"/>
                </a:cxn>
                <a:cxn ang="0">
                  <a:pos x="134" y="250"/>
                </a:cxn>
                <a:cxn ang="0">
                  <a:pos x="136" y="229"/>
                </a:cxn>
                <a:cxn ang="0">
                  <a:pos x="139" y="202"/>
                </a:cxn>
                <a:cxn ang="0">
                  <a:pos x="136" y="174"/>
                </a:cxn>
                <a:cxn ang="0">
                  <a:pos x="132" y="142"/>
                </a:cxn>
                <a:cxn ang="0">
                  <a:pos x="126" y="112"/>
                </a:cxn>
                <a:cxn ang="0">
                  <a:pos x="115" y="80"/>
                </a:cxn>
                <a:cxn ang="0">
                  <a:pos x="101" y="50"/>
                </a:cxn>
                <a:cxn ang="0">
                  <a:pos x="83" y="23"/>
                </a:cxn>
                <a:cxn ang="0">
                  <a:pos x="60" y="0"/>
                </a:cxn>
                <a:cxn ang="0">
                  <a:pos x="60" y="0"/>
                </a:cxn>
                <a:cxn ang="0">
                  <a:pos x="62" y="4"/>
                </a:cxn>
                <a:cxn ang="0">
                  <a:pos x="58" y="8"/>
                </a:cxn>
                <a:cxn ang="0">
                  <a:pos x="52" y="13"/>
                </a:cxn>
                <a:cxn ang="0">
                  <a:pos x="44" y="20"/>
                </a:cxn>
                <a:cxn ang="0">
                  <a:pos x="33" y="29"/>
                </a:cxn>
                <a:cxn ang="0">
                  <a:pos x="23" y="40"/>
                </a:cxn>
                <a:cxn ang="0">
                  <a:pos x="14" y="50"/>
                </a:cxn>
                <a:cxn ang="0">
                  <a:pos x="6" y="63"/>
                </a:cxn>
                <a:cxn ang="0">
                  <a:pos x="2" y="80"/>
                </a:cxn>
                <a:cxn ang="0">
                  <a:pos x="0" y="94"/>
                </a:cxn>
                <a:cxn ang="0">
                  <a:pos x="131" y="267"/>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0" y="0"/>
                  </a:lnTo>
                  <a:lnTo>
                    <a:pt x="62" y="4"/>
                  </a:lnTo>
                  <a:lnTo>
                    <a:pt x="58" y="8"/>
                  </a:lnTo>
                  <a:lnTo>
                    <a:pt x="52" y="13"/>
                  </a:lnTo>
                  <a:lnTo>
                    <a:pt x="44" y="20"/>
                  </a:lnTo>
                  <a:lnTo>
                    <a:pt x="33" y="29"/>
                  </a:lnTo>
                  <a:lnTo>
                    <a:pt x="23" y="40"/>
                  </a:lnTo>
                  <a:lnTo>
                    <a:pt x="14" y="50"/>
                  </a:lnTo>
                  <a:lnTo>
                    <a:pt x="6" y="63"/>
                  </a:lnTo>
                  <a:lnTo>
                    <a:pt x="2" y="80"/>
                  </a:lnTo>
                  <a:lnTo>
                    <a:pt x="0" y="94"/>
                  </a:lnTo>
                  <a:lnTo>
                    <a:pt x="131" y="267"/>
                  </a:lnTo>
                </a:path>
              </a:pathLst>
            </a:custGeom>
            <a:solidFill>
              <a:srgbClr val="7C6000"/>
            </a:solidFill>
            <a:ln w="9525" cap="rnd">
              <a:noFill/>
              <a:round/>
              <a:headEnd/>
              <a:tailEnd/>
            </a:ln>
            <a:effectLst/>
          </p:spPr>
          <p:txBody>
            <a:bodyPr/>
            <a:lstStyle/>
            <a:p>
              <a:pPr>
                <a:defRPr/>
              </a:pPr>
              <a:endParaRPr lang="en-US"/>
            </a:p>
          </p:txBody>
        </p:sp>
        <p:sp>
          <p:nvSpPr>
            <p:cNvPr id="171" name="Freeform 1195"/>
            <p:cNvSpPr>
              <a:spLocks/>
            </p:cNvSpPr>
            <p:nvPr/>
          </p:nvSpPr>
          <p:spPr bwMode="auto">
            <a:xfrm>
              <a:off x="3555" y="1464"/>
              <a:ext cx="139" cy="268"/>
            </a:xfrm>
            <a:custGeom>
              <a:avLst/>
              <a:gdLst/>
              <a:ahLst/>
              <a:cxnLst>
                <a:cxn ang="0">
                  <a:pos x="131" y="267"/>
                </a:cxn>
                <a:cxn ang="0">
                  <a:pos x="134" y="250"/>
                </a:cxn>
                <a:cxn ang="0">
                  <a:pos x="136" y="229"/>
                </a:cxn>
                <a:cxn ang="0">
                  <a:pos x="139" y="202"/>
                </a:cxn>
                <a:cxn ang="0">
                  <a:pos x="136" y="174"/>
                </a:cxn>
                <a:cxn ang="0">
                  <a:pos x="132" y="142"/>
                </a:cxn>
                <a:cxn ang="0">
                  <a:pos x="126" y="112"/>
                </a:cxn>
                <a:cxn ang="0">
                  <a:pos x="115" y="80"/>
                </a:cxn>
                <a:cxn ang="0">
                  <a:pos x="101" y="50"/>
                </a:cxn>
                <a:cxn ang="0">
                  <a:pos x="83" y="23"/>
                </a:cxn>
                <a:cxn ang="0">
                  <a:pos x="60" y="0"/>
                </a:cxn>
                <a:cxn ang="0">
                  <a:pos x="60" y="0"/>
                </a:cxn>
                <a:cxn ang="0">
                  <a:pos x="62" y="4"/>
                </a:cxn>
                <a:cxn ang="0">
                  <a:pos x="58" y="8"/>
                </a:cxn>
                <a:cxn ang="0">
                  <a:pos x="52" y="13"/>
                </a:cxn>
                <a:cxn ang="0">
                  <a:pos x="44" y="20"/>
                </a:cxn>
                <a:cxn ang="0">
                  <a:pos x="33" y="29"/>
                </a:cxn>
                <a:cxn ang="0">
                  <a:pos x="23" y="40"/>
                </a:cxn>
                <a:cxn ang="0">
                  <a:pos x="14" y="50"/>
                </a:cxn>
                <a:cxn ang="0">
                  <a:pos x="6" y="63"/>
                </a:cxn>
                <a:cxn ang="0">
                  <a:pos x="2" y="80"/>
                </a:cxn>
                <a:cxn ang="0">
                  <a:pos x="0" y="94"/>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0" y="0"/>
                  </a:lnTo>
                  <a:lnTo>
                    <a:pt x="62" y="4"/>
                  </a:lnTo>
                  <a:lnTo>
                    <a:pt x="58" y="8"/>
                  </a:lnTo>
                  <a:lnTo>
                    <a:pt x="52" y="13"/>
                  </a:lnTo>
                  <a:lnTo>
                    <a:pt x="44" y="20"/>
                  </a:lnTo>
                  <a:lnTo>
                    <a:pt x="33" y="29"/>
                  </a:lnTo>
                  <a:lnTo>
                    <a:pt x="23" y="40"/>
                  </a:lnTo>
                  <a:lnTo>
                    <a:pt x="14" y="50"/>
                  </a:lnTo>
                  <a:lnTo>
                    <a:pt x="6" y="63"/>
                  </a:lnTo>
                  <a:lnTo>
                    <a:pt x="2" y="80"/>
                  </a:lnTo>
                  <a:lnTo>
                    <a:pt x="0" y="94"/>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72" name="Freeform 1196"/>
            <p:cNvSpPr>
              <a:spLocks/>
            </p:cNvSpPr>
            <p:nvPr/>
          </p:nvSpPr>
          <p:spPr bwMode="auto">
            <a:xfrm>
              <a:off x="3348" y="1330"/>
              <a:ext cx="253" cy="269"/>
            </a:xfrm>
            <a:custGeom>
              <a:avLst/>
              <a:gdLst/>
              <a:ahLst/>
              <a:cxnLst>
                <a:cxn ang="0">
                  <a:pos x="246" y="267"/>
                </a:cxn>
                <a:cxn ang="0">
                  <a:pos x="251" y="249"/>
                </a:cxn>
                <a:cxn ang="0">
                  <a:pos x="251" y="230"/>
                </a:cxn>
                <a:cxn ang="0">
                  <a:pos x="251" y="207"/>
                </a:cxn>
                <a:cxn ang="0">
                  <a:pos x="248" y="184"/>
                </a:cxn>
                <a:cxn ang="0">
                  <a:pos x="244" y="161"/>
                </a:cxn>
                <a:cxn ang="0">
                  <a:pos x="241" y="138"/>
                </a:cxn>
                <a:cxn ang="0">
                  <a:pos x="232" y="115"/>
                </a:cxn>
                <a:cxn ang="0">
                  <a:pos x="223" y="92"/>
                </a:cxn>
                <a:cxn ang="0">
                  <a:pos x="211" y="71"/>
                </a:cxn>
                <a:cxn ang="0">
                  <a:pos x="198" y="52"/>
                </a:cxn>
                <a:cxn ang="0">
                  <a:pos x="198" y="52"/>
                </a:cxn>
                <a:cxn ang="0">
                  <a:pos x="183" y="35"/>
                </a:cxn>
                <a:cxn ang="0">
                  <a:pos x="168" y="23"/>
                </a:cxn>
                <a:cxn ang="0">
                  <a:pos x="151" y="12"/>
                </a:cxn>
                <a:cxn ang="0">
                  <a:pos x="137" y="5"/>
                </a:cxn>
                <a:cxn ang="0">
                  <a:pos x="119" y="2"/>
                </a:cxn>
                <a:cxn ang="0">
                  <a:pos x="105" y="0"/>
                </a:cxn>
                <a:cxn ang="0">
                  <a:pos x="89" y="0"/>
                </a:cxn>
                <a:cxn ang="0">
                  <a:pos x="71" y="0"/>
                </a:cxn>
                <a:cxn ang="0">
                  <a:pos x="57" y="3"/>
                </a:cxn>
                <a:cxn ang="0">
                  <a:pos x="41" y="5"/>
                </a:cxn>
                <a:cxn ang="0">
                  <a:pos x="41" y="5"/>
                </a:cxn>
                <a:cxn ang="0">
                  <a:pos x="39" y="7"/>
                </a:cxn>
                <a:cxn ang="0">
                  <a:pos x="36" y="12"/>
                </a:cxn>
                <a:cxn ang="0">
                  <a:pos x="31" y="18"/>
                </a:cxn>
                <a:cxn ang="0">
                  <a:pos x="25" y="25"/>
                </a:cxn>
                <a:cxn ang="0">
                  <a:pos x="18" y="35"/>
                </a:cxn>
                <a:cxn ang="0">
                  <a:pos x="13" y="43"/>
                </a:cxn>
                <a:cxn ang="0">
                  <a:pos x="6" y="56"/>
                </a:cxn>
                <a:cxn ang="0">
                  <a:pos x="2" y="67"/>
                </a:cxn>
                <a:cxn ang="0">
                  <a:pos x="0" y="79"/>
                </a:cxn>
                <a:cxn ang="0">
                  <a:pos x="2" y="92"/>
                </a:cxn>
                <a:cxn ang="0">
                  <a:pos x="246" y="267"/>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41" y="5"/>
                  </a:lnTo>
                  <a:lnTo>
                    <a:pt x="39" y="7"/>
                  </a:lnTo>
                  <a:lnTo>
                    <a:pt x="36" y="12"/>
                  </a:lnTo>
                  <a:lnTo>
                    <a:pt x="31" y="18"/>
                  </a:lnTo>
                  <a:lnTo>
                    <a:pt x="25" y="25"/>
                  </a:lnTo>
                  <a:lnTo>
                    <a:pt x="18" y="35"/>
                  </a:lnTo>
                  <a:lnTo>
                    <a:pt x="13" y="43"/>
                  </a:lnTo>
                  <a:lnTo>
                    <a:pt x="6" y="56"/>
                  </a:lnTo>
                  <a:lnTo>
                    <a:pt x="2" y="67"/>
                  </a:lnTo>
                  <a:lnTo>
                    <a:pt x="0" y="79"/>
                  </a:lnTo>
                  <a:lnTo>
                    <a:pt x="2" y="92"/>
                  </a:lnTo>
                  <a:lnTo>
                    <a:pt x="246" y="267"/>
                  </a:lnTo>
                </a:path>
              </a:pathLst>
            </a:custGeom>
            <a:solidFill>
              <a:srgbClr val="7C6000"/>
            </a:solidFill>
            <a:ln w="9525" cap="rnd">
              <a:noFill/>
              <a:round/>
              <a:headEnd/>
              <a:tailEnd/>
            </a:ln>
            <a:effectLst/>
          </p:spPr>
          <p:txBody>
            <a:bodyPr/>
            <a:lstStyle/>
            <a:p>
              <a:pPr>
                <a:defRPr/>
              </a:pPr>
              <a:endParaRPr lang="en-US"/>
            </a:p>
          </p:txBody>
        </p:sp>
        <p:sp>
          <p:nvSpPr>
            <p:cNvPr id="173" name="Freeform 1197"/>
            <p:cNvSpPr>
              <a:spLocks/>
            </p:cNvSpPr>
            <p:nvPr/>
          </p:nvSpPr>
          <p:spPr bwMode="auto">
            <a:xfrm>
              <a:off x="3348" y="1330"/>
              <a:ext cx="253" cy="269"/>
            </a:xfrm>
            <a:custGeom>
              <a:avLst/>
              <a:gdLst/>
              <a:ahLst/>
              <a:cxnLst>
                <a:cxn ang="0">
                  <a:pos x="246" y="267"/>
                </a:cxn>
                <a:cxn ang="0">
                  <a:pos x="251" y="249"/>
                </a:cxn>
                <a:cxn ang="0">
                  <a:pos x="251" y="230"/>
                </a:cxn>
                <a:cxn ang="0">
                  <a:pos x="251" y="207"/>
                </a:cxn>
                <a:cxn ang="0">
                  <a:pos x="248" y="184"/>
                </a:cxn>
                <a:cxn ang="0">
                  <a:pos x="244" y="161"/>
                </a:cxn>
                <a:cxn ang="0">
                  <a:pos x="241" y="138"/>
                </a:cxn>
                <a:cxn ang="0">
                  <a:pos x="232" y="115"/>
                </a:cxn>
                <a:cxn ang="0">
                  <a:pos x="223" y="92"/>
                </a:cxn>
                <a:cxn ang="0">
                  <a:pos x="211" y="71"/>
                </a:cxn>
                <a:cxn ang="0">
                  <a:pos x="198" y="52"/>
                </a:cxn>
                <a:cxn ang="0">
                  <a:pos x="198" y="52"/>
                </a:cxn>
                <a:cxn ang="0">
                  <a:pos x="183" y="35"/>
                </a:cxn>
                <a:cxn ang="0">
                  <a:pos x="168" y="23"/>
                </a:cxn>
                <a:cxn ang="0">
                  <a:pos x="151" y="12"/>
                </a:cxn>
                <a:cxn ang="0">
                  <a:pos x="137" y="5"/>
                </a:cxn>
                <a:cxn ang="0">
                  <a:pos x="119" y="2"/>
                </a:cxn>
                <a:cxn ang="0">
                  <a:pos x="105" y="0"/>
                </a:cxn>
                <a:cxn ang="0">
                  <a:pos x="89" y="0"/>
                </a:cxn>
                <a:cxn ang="0">
                  <a:pos x="71" y="0"/>
                </a:cxn>
                <a:cxn ang="0">
                  <a:pos x="57" y="3"/>
                </a:cxn>
                <a:cxn ang="0">
                  <a:pos x="41" y="5"/>
                </a:cxn>
                <a:cxn ang="0">
                  <a:pos x="41" y="5"/>
                </a:cxn>
                <a:cxn ang="0">
                  <a:pos x="39" y="7"/>
                </a:cxn>
                <a:cxn ang="0">
                  <a:pos x="36" y="12"/>
                </a:cxn>
                <a:cxn ang="0">
                  <a:pos x="31" y="18"/>
                </a:cxn>
                <a:cxn ang="0">
                  <a:pos x="25" y="25"/>
                </a:cxn>
                <a:cxn ang="0">
                  <a:pos x="18" y="35"/>
                </a:cxn>
                <a:cxn ang="0">
                  <a:pos x="13" y="43"/>
                </a:cxn>
                <a:cxn ang="0">
                  <a:pos x="6" y="56"/>
                </a:cxn>
                <a:cxn ang="0">
                  <a:pos x="2" y="67"/>
                </a:cxn>
                <a:cxn ang="0">
                  <a:pos x="0" y="79"/>
                </a:cxn>
                <a:cxn ang="0">
                  <a:pos x="2" y="92"/>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41" y="5"/>
                  </a:lnTo>
                  <a:lnTo>
                    <a:pt x="39" y="7"/>
                  </a:lnTo>
                  <a:lnTo>
                    <a:pt x="36" y="12"/>
                  </a:lnTo>
                  <a:lnTo>
                    <a:pt x="31" y="18"/>
                  </a:lnTo>
                  <a:lnTo>
                    <a:pt x="25" y="25"/>
                  </a:lnTo>
                  <a:lnTo>
                    <a:pt x="18" y="35"/>
                  </a:lnTo>
                  <a:lnTo>
                    <a:pt x="13" y="43"/>
                  </a:lnTo>
                  <a:lnTo>
                    <a:pt x="6" y="56"/>
                  </a:lnTo>
                  <a:lnTo>
                    <a:pt x="2" y="67"/>
                  </a:lnTo>
                  <a:lnTo>
                    <a:pt x="0" y="79"/>
                  </a:lnTo>
                  <a:lnTo>
                    <a:pt x="2" y="92"/>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74" name="Freeform 1198"/>
            <p:cNvSpPr>
              <a:spLocks/>
            </p:cNvSpPr>
            <p:nvPr/>
          </p:nvSpPr>
          <p:spPr bwMode="auto">
            <a:xfrm>
              <a:off x="3286" y="1271"/>
              <a:ext cx="192" cy="218"/>
            </a:xfrm>
            <a:custGeom>
              <a:avLst/>
              <a:gdLst/>
              <a:ahLst/>
              <a:cxnLst>
                <a:cxn ang="0">
                  <a:pos x="194" y="217"/>
                </a:cxn>
                <a:cxn ang="0">
                  <a:pos x="194" y="196"/>
                </a:cxn>
                <a:cxn ang="0">
                  <a:pos x="189" y="170"/>
                </a:cxn>
                <a:cxn ang="0">
                  <a:pos x="184" y="143"/>
                </a:cxn>
                <a:cxn ang="0">
                  <a:pos x="173" y="115"/>
                </a:cxn>
                <a:cxn ang="0">
                  <a:pos x="159" y="88"/>
                </a:cxn>
                <a:cxn ang="0">
                  <a:pos x="141" y="60"/>
                </a:cxn>
                <a:cxn ang="0">
                  <a:pos x="117" y="37"/>
                </a:cxn>
                <a:cxn ang="0">
                  <a:pos x="92" y="18"/>
                </a:cxn>
                <a:cxn ang="0">
                  <a:pos x="59" y="6"/>
                </a:cxn>
                <a:cxn ang="0">
                  <a:pos x="18" y="0"/>
                </a:cxn>
                <a:cxn ang="0">
                  <a:pos x="18" y="0"/>
                </a:cxn>
                <a:cxn ang="0">
                  <a:pos x="18" y="2"/>
                </a:cxn>
                <a:cxn ang="0">
                  <a:pos x="16" y="6"/>
                </a:cxn>
                <a:cxn ang="0">
                  <a:pos x="14" y="12"/>
                </a:cxn>
                <a:cxn ang="0">
                  <a:pos x="12" y="18"/>
                </a:cxn>
                <a:cxn ang="0">
                  <a:pos x="8" y="29"/>
                </a:cxn>
                <a:cxn ang="0">
                  <a:pos x="6" y="39"/>
                </a:cxn>
                <a:cxn ang="0">
                  <a:pos x="2" y="52"/>
                </a:cxn>
                <a:cxn ang="0">
                  <a:pos x="2" y="67"/>
                </a:cxn>
                <a:cxn ang="0">
                  <a:pos x="0" y="80"/>
                </a:cxn>
                <a:cxn ang="0">
                  <a:pos x="0" y="92"/>
                </a:cxn>
                <a:cxn ang="0">
                  <a:pos x="194" y="217"/>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0"/>
                  </a:lnTo>
                  <a:lnTo>
                    <a:pt x="18" y="2"/>
                  </a:lnTo>
                  <a:lnTo>
                    <a:pt x="16" y="6"/>
                  </a:lnTo>
                  <a:lnTo>
                    <a:pt x="14" y="12"/>
                  </a:lnTo>
                  <a:lnTo>
                    <a:pt x="12" y="18"/>
                  </a:lnTo>
                  <a:lnTo>
                    <a:pt x="8" y="29"/>
                  </a:lnTo>
                  <a:lnTo>
                    <a:pt x="6" y="39"/>
                  </a:lnTo>
                  <a:lnTo>
                    <a:pt x="2" y="52"/>
                  </a:lnTo>
                  <a:lnTo>
                    <a:pt x="2" y="67"/>
                  </a:lnTo>
                  <a:lnTo>
                    <a:pt x="0" y="80"/>
                  </a:lnTo>
                  <a:lnTo>
                    <a:pt x="0" y="92"/>
                  </a:lnTo>
                  <a:lnTo>
                    <a:pt x="194" y="217"/>
                  </a:lnTo>
                </a:path>
              </a:pathLst>
            </a:custGeom>
            <a:solidFill>
              <a:srgbClr val="7C6000"/>
            </a:solidFill>
            <a:ln w="9525" cap="rnd">
              <a:noFill/>
              <a:round/>
              <a:headEnd/>
              <a:tailEnd/>
            </a:ln>
            <a:effectLst/>
          </p:spPr>
          <p:txBody>
            <a:bodyPr/>
            <a:lstStyle/>
            <a:p>
              <a:pPr>
                <a:defRPr/>
              </a:pPr>
              <a:endParaRPr lang="en-US"/>
            </a:p>
          </p:txBody>
        </p:sp>
        <p:sp>
          <p:nvSpPr>
            <p:cNvPr id="175" name="Freeform 1199"/>
            <p:cNvSpPr>
              <a:spLocks/>
            </p:cNvSpPr>
            <p:nvPr/>
          </p:nvSpPr>
          <p:spPr bwMode="auto">
            <a:xfrm>
              <a:off x="3286" y="1271"/>
              <a:ext cx="192" cy="218"/>
            </a:xfrm>
            <a:custGeom>
              <a:avLst/>
              <a:gdLst/>
              <a:ahLst/>
              <a:cxnLst>
                <a:cxn ang="0">
                  <a:pos x="194" y="217"/>
                </a:cxn>
                <a:cxn ang="0">
                  <a:pos x="194" y="196"/>
                </a:cxn>
                <a:cxn ang="0">
                  <a:pos x="189" y="170"/>
                </a:cxn>
                <a:cxn ang="0">
                  <a:pos x="184" y="143"/>
                </a:cxn>
                <a:cxn ang="0">
                  <a:pos x="173" y="115"/>
                </a:cxn>
                <a:cxn ang="0">
                  <a:pos x="159" y="88"/>
                </a:cxn>
                <a:cxn ang="0">
                  <a:pos x="141" y="60"/>
                </a:cxn>
                <a:cxn ang="0">
                  <a:pos x="117" y="37"/>
                </a:cxn>
                <a:cxn ang="0">
                  <a:pos x="92" y="18"/>
                </a:cxn>
                <a:cxn ang="0">
                  <a:pos x="59" y="6"/>
                </a:cxn>
                <a:cxn ang="0">
                  <a:pos x="18" y="0"/>
                </a:cxn>
                <a:cxn ang="0">
                  <a:pos x="18" y="0"/>
                </a:cxn>
                <a:cxn ang="0">
                  <a:pos x="18" y="2"/>
                </a:cxn>
                <a:cxn ang="0">
                  <a:pos x="16" y="6"/>
                </a:cxn>
                <a:cxn ang="0">
                  <a:pos x="14" y="12"/>
                </a:cxn>
                <a:cxn ang="0">
                  <a:pos x="12" y="18"/>
                </a:cxn>
                <a:cxn ang="0">
                  <a:pos x="8" y="29"/>
                </a:cxn>
                <a:cxn ang="0">
                  <a:pos x="6" y="39"/>
                </a:cxn>
                <a:cxn ang="0">
                  <a:pos x="2" y="52"/>
                </a:cxn>
                <a:cxn ang="0">
                  <a:pos x="2" y="67"/>
                </a:cxn>
                <a:cxn ang="0">
                  <a:pos x="0" y="80"/>
                </a:cxn>
                <a:cxn ang="0">
                  <a:pos x="0" y="92"/>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0"/>
                  </a:lnTo>
                  <a:lnTo>
                    <a:pt x="18" y="2"/>
                  </a:lnTo>
                  <a:lnTo>
                    <a:pt x="16" y="6"/>
                  </a:lnTo>
                  <a:lnTo>
                    <a:pt x="14" y="12"/>
                  </a:lnTo>
                  <a:lnTo>
                    <a:pt x="12" y="18"/>
                  </a:lnTo>
                  <a:lnTo>
                    <a:pt x="8" y="29"/>
                  </a:lnTo>
                  <a:lnTo>
                    <a:pt x="6" y="39"/>
                  </a:lnTo>
                  <a:lnTo>
                    <a:pt x="2" y="52"/>
                  </a:lnTo>
                  <a:lnTo>
                    <a:pt x="2" y="67"/>
                  </a:lnTo>
                  <a:lnTo>
                    <a:pt x="0" y="80"/>
                  </a:lnTo>
                  <a:lnTo>
                    <a:pt x="0" y="92"/>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76" name="Freeform 1200"/>
            <p:cNvSpPr>
              <a:spLocks/>
            </p:cNvSpPr>
            <p:nvPr/>
          </p:nvSpPr>
          <p:spPr bwMode="auto">
            <a:xfrm>
              <a:off x="3199" y="1200"/>
              <a:ext cx="192" cy="225"/>
            </a:xfrm>
            <a:custGeom>
              <a:avLst/>
              <a:gdLst/>
              <a:ahLst/>
              <a:cxnLst>
                <a:cxn ang="0">
                  <a:pos x="193" y="222"/>
                </a:cxn>
                <a:cxn ang="0">
                  <a:pos x="189" y="203"/>
                </a:cxn>
                <a:cxn ang="0">
                  <a:pos x="183" y="180"/>
                </a:cxn>
                <a:cxn ang="0">
                  <a:pos x="172" y="157"/>
                </a:cxn>
                <a:cxn ang="0">
                  <a:pos x="160" y="131"/>
                </a:cxn>
                <a:cxn ang="0">
                  <a:pos x="144" y="106"/>
                </a:cxn>
                <a:cxn ang="0">
                  <a:pos x="126" y="81"/>
                </a:cxn>
                <a:cxn ang="0">
                  <a:pos x="103" y="56"/>
                </a:cxn>
                <a:cxn ang="0">
                  <a:pos x="75" y="35"/>
                </a:cxn>
                <a:cxn ang="0">
                  <a:pos x="46" y="16"/>
                </a:cxn>
                <a:cxn ang="0">
                  <a:pos x="13" y="0"/>
                </a:cxn>
                <a:cxn ang="0">
                  <a:pos x="13" y="0"/>
                </a:cxn>
                <a:cxn ang="0">
                  <a:pos x="13" y="1"/>
                </a:cxn>
                <a:cxn ang="0">
                  <a:pos x="8" y="7"/>
                </a:cxn>
                <a:cxn ang="0">
                  <a:pos x="6" y="16"/>
                </a:cxn>
                <a:cxn ang="0">
                  <a:pos x="4" y="26"/>
                </a:cxn>
                <a:cxn ang="0">
                  <a:pos x="2" y="41"/>
                </a:cxn>
                <a:cxn ang="0">
                  <a:pos x="0" y="56"/>
                </a:cxn>
                <a:cxn ang="0">
                  <a:pos x="0" y="73"/>
                </a:cxn>
                <a:cxn ang="0">
                  <a:pos x="0" y="90"/>
                </a:cxn>
                <a:cxn ang="0">
                  <a:pos x="4" y="108"/>
                </a:cxn>
                <a:cxn ang="0">
                  <a:pos x="8" y="125"/>
                </a:cxn>
                <a:cxn ang="0">
                  <a:pos x="193" y="222"/>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0"/>
                  </a:lnTo>
                  <a:lnTo>
                    <a:pt x="13" y="1"/>
                  </a:lnTo>
                  <a:lnTo>
                    <a:pt x="8" y="7"/>
                  </a:lnTo>
                  <a:lnTo>
                    <a:pt x="6" y="16"/>
                  </a:lnTo>
                  <a:lnTo>
                    <a:pt x="4" y="26"/>
                  </a:lnTo>
                  <a:lnTo>
                    <a:pt x="2" y="41"/>
                  </a:lnTo>
                  <a:lnTo>
                    <a:pt x="0" y="56"/>
                  </a:lnTo>
                  <a:lnTo>
                    <a:pt x="0" y="73"/>
                  </a:lnTo>
                  <a:lnTo>
                    <a:pt x="0" y="90"/>
                  </a:lnTo>
                  <a:lnTo>
                    <a:pt x="4" y="108"/>
                  </a:lnTo>
                  <a:lnTo>
                    <a:pt x="8" y="125"/>
                  </a:lnTo>
                  <a:lnTo>
                    <a:pt x="193" y="222"/>
                  </a:lnTo>
                </a:path>
              </a:pathLst>
            </a:custGeom>
            <a:solidFill>
              <a:srgbClr val="7C6000"/>
            </a:solidFill>
            <a:ln w="9525" cap="rnd">
              <a:noFill/>
              <a:round/>
              <a:headEnd/>
              <a:tailEnd/>
            </a:ln>
            <a:effectLst/>
          </p:spPr>
          <p:txBody>
            <a:bodyPr/>
            <a:lstStyle/>
            <a:p>
              <a:pPr>
                <a:defRPr/>
              </a:pPr>
              <a:endParaRPr lang="en-US"/>
            </a:p>
          </p:txBody>
        </p:sp>
        <p:sp>
          <p:nvSpPr>
            <p:cNvPr id="177" name="Freeform 1201"/>
            <p:cNvSpPr>
              <a:spLocks/>
            </p:cNvSpPr>
            <p:nvPr/>
          </p:nvSpPr>
          <p:spPr bwMode="auto">
            <a:xfrm>
              <a:off x="3199" y="1200"/>
              <a:ext cx="192" cy="225"/>
            </a:xfrm>
            <a:custGeom>
              <a:avLst/>
              <a:gdLst/>
              <a:ahLst/>
              <a:cxnLst>
                <a:cxn ang="0">
                  <a:pos x="193" y="222"/>
                </a:cxn>
                <a:cxn ang="0">
                  <a:pos x="189" y="203"/>
                </a:cxn>
                <a:cxn ang="0">
                  <a:pos x="183" y="180"/>
                </a:cxn>
                <a:cxn ang="0">
                  <a:pos x="172" y="157"/>
                </a:cxn>
                <a:cxn ang="0">
                  <a:pos x="160" y="131"/>
                </a:cxn>
                <a:cxn ang="0">
                  <a:pos x="144" y="106"/>
                </a:cxn>
                <a:cxn ang="0">
                  <a:pos x="126" y="81"/>
                </a:cxn>
                <a:cxn ang="0">
                  <a:pos x="103" y="56"/>
                </a:cxn>
                <a:cxn ang="0">
                  <a:pos x="75" y="35"/>
                </a:cxn>
                <a:cxn ang="0">
                  <a:pos x="46" y="16"/>
                </a:cxn>
                <a:cxn ang="0">
                  <a:pos x="13" y="0"/>
                </a:cxn>
                <a:cxn ang="0">
                  <a:pos x="13" y="0"/>
                </a:cxn>
                <a:cxn ang="0">
                  <a:pos x="13" y="1"/>
                </a:cxn>
                <a:cxn ang="0">
                  <a:pos x="8" y="7"/>
                </a:cxn>
                <a:cxn ang="0">
                  <a:pos x="6" y="16"/>
                </a:cxn>
                <a:cxn ang="0">
                  <a:pos x="4" y="26"/>
                </a:cxn>
                <a:cxn ang="0">
                  <a:pos x="2" y="41"/>
                </a:cxn>
                <a:cxn ang="0">
                  <a:pos x="0" y="56"/>
                </a:cxn>
                <a:cxn ang="0">
                  <a:pos x="0" y="73"/>
                </a:cxn>
                <a:cxn ang="0">
                  <a:pos x="0" y="90"/>
                </a:cxn>
                <a:cxn ang="0">
                  <a:pos x="4" y="108"/>
                </a:cxn>
                <a:cxn ang="0">
                  <a:pos x="8" y="125"/>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0"/>
                  </a:lnTo>
                  <a:lnTo>
                    <a:pt x="13" y="1"/>
                  </a:lnTo>
                  <a:lnTo>
                    <a:pt x="8" y="7"/>
                  </a:lnTo>
                  <a:lnTo>
                    <a:pt x="6" y="16"/>
                  </a:lnTo>
                  <a:lnTo>
                    <a:pt x="4" y="26"/>
                  </a:lnTo>
                  <a:lnTo>
                    <a:pt x="2" y="41"/>
                  </a:lnTo>
                  <a:lnTo>
                    <a:pt x="0" y="56"/>
                  </a:lnTo>
                  <a:lnTo>
                    <a:pt x="0" y="73"/>
                  </a:lnTo>
                  <a:lnTo>
                    <a:pt x="0" y="90"/>
                  </a:lnTo>
                  <a:lnTo>
                    <a:pt x="4" y="108"/>
                  </a:lnTo>
                  <a:lnTo>
                    <a:pt x="8" y="1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78" name="Freeform 1202"/>
            <p:cNvSpPr>
              <a:spLocks/>
            </p:cNvSpPr>
            <p:nvPr/>
          </p:nvSpPr>
          <p:spPr bwMode="auto">
            <a:xfrm>
              <a:off x="3055" y="1189"/>
              <a:ext cx="231" cy="161"/>
            </a:xfrm>
            <a:custGeom>
              <a:avLst/>
              <a:gdLst/>
              <a:ahLst/>
              <a:cxnLst>
                <a:cxn ang="0">
                  <a:pos x="231" y="159"/>
                </a:cxn>
                <a:cxn ang="0">
                  <a:pos x="227" y="144"/>
                </a:cxn>
                <a:cxn ang="0">
                  <a:pos x="218" y="128"/>
                </a:cxn>
                <a:cxn ang="0">
                  <a:pos x="214" y="112"/>
                </a:cxn>
                <a:cxn ang="0">
                  <a:pos x="205" y="100"/>
                </a:cxn>
                <a:cxn ang="0">
                  <a:pos x="198" y="87"/>
                </a:cxn>
                <a:cxn ang="0">
                  <a:pos x="189" y="77"/>
                </a:cxn>
                <a:cxn ang="0">
                  <a:pos x="180" y="66"/>
                </a:cxn>
                <a:cxn ang="0">
                  <a:pos x="170" y="59"/>
                </a:cxn>
                <a:cxn ang="0">
                  <a:pos x="159" y="50"/>
                </a:cxn>
                <a:cxn ang="0">
                  <a:pos x="147" y="41"/>
                </a:cxn>
                <a:cxn ang="0">
                  <a:pos x="147" y="41"/>
                </a:cxn>
                <a:cxn ang="0">
                  <a:pos x="132" y="33"/>
                </a:cxn>
                <a:cxn ang="0">
                  <a:pos x="119" y="27"/>
                </a:cxn>
                <a:cxn ang="0">
                  <a:pos x="104" y="20"/>
                </a:cxn>
                <a:cxn ang="0">
                  <a:pos x="90" y="14"/>
                </a:cxn>
                <a:cxn ang="0">
                  <a:pos x="75" y="10"/>
                </a:cxn>
                <a:cxn ang="0">
                  <a:pos x="60" y="6"/>
                </a:cxn>
                <a:cxn ang="0">
                  <a:pos x="46" y="4"/>
                </a:cxn>
                <a:cxn ang="0">
                  <a:pos x="30" y="2"/>
                </a:cxn>
                <a:cxn ang="0">
                  <a:pos x="18" y="0"/>
                </a:cxn>
                <a:cxn ang="0">
                  <a:pos x="5" y="0"/>
                </a:cxn>
                <a:cxn ang="0">
                  <a:pos x="5" y="0"/>
                </a:cxn>
                <a:cxn ang="0">
                  <a:pos x="4" y="2"/>
                </a:cxn>
                <a:cxn ang="0">
                  <a:pos x="4" y="6"/>
                </a:cxn>
                <a:cxn ang="0">
                  <a:pos x="2" y="12"/>
                </a:cxn>
                <a:cxn ang="0">
                  <a:pos x="2" y="20"/>
                </a:cxn>
                <a:cxn ang="0">
                  <a:pos x="0" y="29"/>
                </a:cxn>
                <a:cxn ang="0">
                  <a:pos x="0" y="41"/>
                </a:cxn>
                <a:cxn ang="0">
                  <a:pos x="0" y="52"/>
                </a:cxn>
                <a:cxn ang="0">
                  <a:pos x="2" y="62"/>
                </a:cxn>
                <a:cxn ang="0">
                  <a:pos x="4" y="75"/>
                </a:cxn>
                <a:cxn ang="0">
                  <a:pos x="7" y="85"/>
                </a:cxn>
                <a:cxn ang="0">
                  <a:pos x="231" y="159"/>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5" y="0"/>
                  </a:lnTo>
                  <a:lnTo>
                    <a:pt x="4" y="2"/>
                  </a:lnTo>
                  <a:lnTo>
                    <a:pt x="4" y="6"/>
                  </a:lnTo>
                  <a:lnTo>
                    <a:pt x="2" y="12"/>
                  </a:lnTo>
                  <a:lnTo>
                    <a:pt x="2" y="20"/>
                  </a:lnTo>
                  <a:lnTo>
                    <a:pt x="0" y="29"/>
                  </a:lnTo>
                  <a:lnTo>
                    <a:pt x="0" y="41"/>
                  </a:lnTo>
                  <a:lnTo>
                    <a:pt x="0" y="52"/>
                  </a:lnTo>
                  <a:lnTo>
                    <a:pt x="2" y="62"/>
                  </a:lnTo>
                  <a:lnTo>
                    <a:pt x="4" y="75"/>
                  </a:lnTo>
                  <a:lnTo>
                    <a:pt x="7" y="85"/>
                  </a:lnTo>
                  <a:lnTo>
                    <a:pt x="231" y="159"/>
                  </a:lnTo>
                </a:path>
              </a:pathLst>
            </a:custGeom>
            <a:solidFill>
              <a:srgbClr val="7C6000"/>
            </a:solidFill>
            <a:ln w="9525" cap="rnd">
              <a:noFill/>
              <a:round/>
              <a:headEnd/>
              <a:tailEnd/>
            </a:ln>
            <a:effectLst/>
          </p:spPr>
          <p:txBody>
            <a:bodyPr/>
            <a:lstStyle/>
            <a:p>
              <a:pPr>
                <a:defRPr/>
              </a:pPr>
              <a:endParaRPr lang="en-US"/>
            </a:p>
          </p:txBody>
        </p:sp>
        <p:sp>
          <p:nvSpPr>
            <p:cNvPr id="179" name="Freeform 1203"/>
            <p:cNvSpPr>
              <a:spLocks/>
            </p:cNvSpPr>
            <p:nvPr/>
          </p:nvSpPr>
          <p:spPr bwMode="auto">
            <a:xfrm>
              <a:off x="3055" y="1189"/>
              <a:ext cx="231" cy="161"/>
            </a:xfrm>
            <a:custGeom>
              <a:avLst/>
              <a:gdLst/>
              <a:ahLst/>
              <a:cxnLst>
                <a:cxn ang="0">
                  <a:pos x="231" y="159"/>
                </a:cxn>
                <a:cxn ang="0">
                  <a:pos x="227" y="144"/>
                </a:cxn>
                <a:cxn ang="0">
                  <a:pos x="218" y="128"/>
                </a:cxn>
                <a:cxn ang="0">
                  <a:pos x="214" y="112"/>
                </a:cxn>
                <a:cxn ang="0">
                  <a:pos x="205" y="100"/>
                </a:cxn>
                <a:cxn ang="0">
                  <a:pos x="198" y="87"/>
                </a:cxn>
                <a:cxn ang="0">
                  <a:pos x="189" y="77"/>
                </a:cxn>
                <a:cxn ang="0">
                  <a:pos x="180" y="66"/>
                </a:cxn>
                <a:cxn ang="0">
                  <a:pos x="170" y="59"/>
                </a:cxn>
                <a:cxn ang="0">
                  <a:pos x="159" y="50"/>
                </a:cxn>
                <a:cxn ang="0">
                  <a:pos x="147" y="41"/>
                </a:cxn>
                <a:cxn ang="0">
                  <a:pos x="147" y="41"/>
                </a:cxn>
                <a:cxn ang="0">
                  <a:pos x="132" y="33"/>
                </a:cxn>
                <a:cxn ang="0">
                  <a:pos x="119" y="27"/>
                </a:cxn>
                <a:cxn ang="0">
                  <a:pos x="104" y="20"/>
                </a:cxn>
                <a:cxn ang="0">
                  <a:pos x="90" y="14"/>
                </a:cxn>
                <a:cxn ang="0">
                  <a:pos x="75" y="10"/>
                </a:cxn>
                <a:cxn ang="0">
                  <a:pos x="60" y="6"/>
                </a:cxn>
                <a:cxn ang="0">
                  <a:pos x="46" y="4"/>
                </a:cxn>
                <a:cxn ang="0">
                  <a:pos x="30" y="2"/>
                </a:cxn>
                <a:cxn ang="0">
                  <a:pos x="18" y="0"/>
                </a:cxn>
                <a:cxn ang="0">
                  <a:pos x="5" y="0"/>
                </a:cxn>
                <a:cxn ang="0">
                  <a:pos x="5" y="0"/>
                </a:cxn>
                <a:cxn ang="0">
                  <a:pos x="4" y="2"/>
                </a:cxn>
                <a:cxn ang="0">
                  <a:pos x="4" y="6"/>
                </a:cxn>
                <a:cxn ang="0">
                  <a:pos x="2" y="12"/>
                </a:cxn>
                <a:cxn ang="0">
                  <a:pos x="2" y="20"/>
                </a:cxn>
                <a:cxn ang="0">
                  <a:pos x="0" y="29"/>
                </a:cxn>
                <a:cxn ang="0">
                  <a:pos x="0" y="41"/>
                </a:cxn>
                <a:cxn ang="0">
                  <a:pos x="0" y="52"/>
                </a:cxn>
                <a:cxn ang="0">
                  <a:pos x="2" y="62"/>
                </a:cxn>
                <a:cxn ang="0">
                  <a:pos x="4" y="75"/>
                </a:cxn>
                <a:cxn ang="0">
                  <a:pos x="7" y="85"/>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5" y="0"/>
                  </a:lnTo>
                  <a:lnTo>
                    <a:pt x="4" y="2"/>
                  </a:lnTo>
                  <a:lnTo>
                    <a:pt x="4" y="6"/>
                  </a:lnTo>
                  <a:lnTo>
                    <a:pt x="2" y="12"/>
                  </a:lnTo>
                  <a:lnTo>
                    <a:pt x="2" y="20"/>
                  </a:lnTo>
                  <a:lnTo>
                    <a:pt x="0" y="29"/>
                  </a:lnTo>
                  <a:lnTo>
                    <a:pt x="0" y="41"/>
                  </a:lnTo>
                  <a:lnTo>
                    <a:pt x="0" y="52"/>
                  </a:lnTo>
                  <a:lnTo>
                    <a:pt x="2" y="62"/>
                  </a:lnTo>
                  <a:lnTo>
                    <a:pt x="4" y="75"/>
                  </a:lnTo>
                  <a:lnTo>
                    <a:pt x="7" y="8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80" name="Freeform 1204"/>
            <p:cNvSpPr>
              <a:spLocks/>
            </p:cNvSpPr>
            <p:nvPr/>
          </p:nvSpPr>
          <p:spPr bwMode="auto">
            <a:xfrm>
              <a:off x="3718" y="1691"/>
              <a:ext cx="111" cy="385"/>
            </a:xfrm>
            <a:custGeom>
              <a:avLst/>
              <a:gdLst/>
              <a:ahLst/>
              <a:cxnLst>
                <a:cxn ang="0">
                  <a:pos x="77" y="384"/>
                </a:cxn>
                <a:cxn ang="0">
                  <a:pos x="84" y="363"/>
                </a:cxn>
                <a:cxn ang="0">
                  <a:pos x="93" y="333"/>
                </a:cxn>
                <a:cxn ang="0">
                  <a:pos x="98" y="298"/>
                </a:cxn>
                <a:cxn ang="0">
                  <a:pos x="105" y="257"/>
                </a:cxn>
                <a:cxn ang="0">
                  <a:pos x="109" y="216"/>
                </a:cxn>
                <a:cxn ang="0">
                  <a:pos x="112" y="170"/>
                </a:cxn>
                <a:cxn ang="0">
                  <a:pos x="107" y="123"/>
                </a:cxn>
                <a:cxn ang="0">
                  <a:pos x="98" y="80"/>
                </a:cxn>
                <a:cxn ang="0">
                  <a:pos x="86" y="37"/>
                </a:cxn>
                <a:cxn ang="0">
                  <a:pos x="63" y="0"/>
                </a:cxn>
                <a:cxn ang="0">
                  <a:pos x="63" y="0"/>
                </a:cxn>
                <a:cxn ang="0">
                  <a:pos x="61" y="0"/>
                </a:cxn>
                <a:cxn ang="0">
                  <a:pos x="57" y="6"/>
                </a:cxn>
                <a:cxn ang="0">
                  <a:pos x="50" y="12"/>
                </a:cxn>
                <a:cxn ang="0">
                  <a:pos x="43" y="25"/>
                </a:cxn>
                <a:cxn ang="0">
                  <a:pos x="36" y="37"/>
                </a:cxn>
                <a:cxn ang="0">
                  <a:pos x="25" y="54"/>
                </a:cxn>
                <a:cxn ang="0">
                  <a:pos x="17" y="73"/>
                </a:cxn>
                <a:cxn ang="0">
                  <a:pos x="8" y="94"/>
                </a:cxn>
                <a:cxn ang="0">
                  <a:pos x="4" y="115"/>
                </a:cxn>
                <a:cxn ang="0">
                  <a:pos x="0" y="140"/>
                </a:cxn>
                <a:cxn ang="0">
                  <a:pos x="77" y="384"/>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3" y="0"/>
                  </a:lnTo>
                  <a:lnTo>
                    <a:pt x="61" y="0"/>
                  </a:lnTo>
                  <a:lnTo>
                    <a:pt x="57" y="6"/>
                  </a:lnTo>
                  <a:lnTo>
                    <a:pt x="50" y="12"/>
                  </a:lnTo>
                  <a:lnTo>
                    <a:pt x="43" y="25"/>
                  </a:lnTo>
                  <a:lnTo>
                    <a:pt x="36" y="37"/>
                  </a:lnTo>
                  <a:lnTo>
                    <a:pt x="25" y="54"/>
                  </a:lnTo>
                  <a:lnTo>
                    <a:pt x="17" y="73"/>
                  </a:lnTo>
                  <a:lnTo>
                    <a:pt x="8" y="94"/>
                  </a:lnTo>
                  <a:lnTo>
                    <a:pt x="4" y="115"/>
                  </a:lnTo>
                  <a:lnTo>
                    <a:pt x="0" y="140"/>
                  </a:lnTo>
                  <a:lnTo>
                    <a:pt x="77" y="384"/>
                  </a:lnTo>
                </a:path>
              </a:pathLst>
            </a:custGeom>
            <a:solidFill>
              <a:srgbClr val="FFD80F"/>
            </a:solidFill>
            <a:ln w="9525" cap="rnd">
              <a:noFill/>
              <a:round/>
              <a:headEnd/>
              <a:tailEnd/>
            </a:ln>
            <a:effectLst/>
          </p:spPr>
          <p:txBody>
            <a:bodyPr/>
            <a:lstStyle/>
            <a:p>
              <a:pPr>
                <a:defRPr/>
              </a:pPr>
              <a:endParaRPr lang="en-US"/>
            </a:p>
          </p:txBody>
        </p:sp>
        <p:sp>
          <p:nvSpPr>
            <p:cNvPr id="181" name="Freeform 1205"/>
            <p:cNvSpPr>
              <a:spLocks/>
            </p:cNvSpPr>
            <p:nvPr/>
          </p:nvSpPr>
          <p:spPr bwMode="auto">
            <a:xfrm>
              <a:off x="3718" y="1691"/>
              <a:ext cx="111" cy="385"/>
            </a:xfrm>
            <a:custGeom>
              <a:avLst/>
              <a:gdLst/>
              <a:ahLst/>
              <a:cxnLst>
                <a:cxn ang="0">
                  <a:pos x="77" y="384"/>
                </a:cxn>
                <a:cxn ang="0">
                  <a:pos x="84" y="363"/>
                </a:cxn>
                <a:cxn ang="0">
                  <a:pos x="93" y="333"/>
                </a:cxn>
                <a:cxn ang="0">
                  <a:pos x="98" y="298"/>
                </a:cxn>
                <a:cxn ang="0">
                  <a:pos x="105" y="257"/>
                </a:cxn>
                <a:cxn ang="0">
                  <a:pos x="109" y="216"/>
                </a:cxn>
                <a:cxn ang="0">
                  <a:pos x="112" y="170"/>
                </a:cxn>
                <a:cxn ang="0">
                  <a:pos x="107" y="123"/>
                </a:cxn>
                <a:cxn ang="0">
                  <a:pos x="98" y="80"/>
                </a:cxn>
                <a:cxn ang="0">
                  <a:pos x="86" y="37"/>
                </a:cxn>
                <a:cxn ang="0">
                  <a:pos x="63" y="0"/>
                </a:cxn>
                <a:cxn ang="0">
                  <a:pos x="63" y="0"/>
                </a:cxn>
                <a:cxn ang="0">
                  <a:pos x="61" y="0"/>
                </a:cxn>
                <a:cxn ang="0">
                  <a:pos x="57" y="6"/>
                </a:cxn>
                <a:cxn ang="0">
                  <a:pos x="50" y="12"/>
                </a:cxn>
                <a:cxn ang="0">
                  <a:pos x="43" y="25"/>
                </a:cxn>
                <a:cxn ang="0">
                  <a:pos x="36" y="37"/>
                </a:cxn>
                <a:cxn ang="0">
                  <a:pos x="25" y="54"/>
                </a:cxn>
                <a:cxn ang="0">
                  <a:pos x="17" y="73"/>
                </a:cxn>
                <a:cxn ang="0">
                  <a:pos x="8" y="94"/>
                </a:cxn>
                <a:cxn ang="0">
                  <a:pos x="4" y="115"/>
                </a:cxn>
                <a:cxn ang="0">
                  <a:pos x="0" y="140"/>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3" y="0"/>
                  </a:lnTo>
                  <a:lnTo>
                    <a:pt x="61" y="0"/>
                  </a:lnTo>
                  <a:lnTo>
                    <a:pt x="57" y="6"/>
                  </a:lnTo>
                  <a:lnTo>
                    <a:pt x="50" y="12"/>
                  </a:lnTo>
                  <a:lnTo>
                    <a:pt x="43" y="25"/>
                  </a:lnTo>
                  <a:lnTo>
                    <a:pt x="36" y="37"/>
                  </a:lnTo>
                  <a:lnTo>
                    <a:pt x="25" y="54"/>
                  </a:lnTo>
                  <a:lnTo>
                    <a:pt x="17" y="73"/>
                  </a:lnTo>
                  <a:lnTo>
                    <a:pt x="8" y="94"/>
                  </a:lnTo>
                  <a:lnTo>
                    <a:pt x="4" y="115"/>
                  </a:lnTo>
                  <a:lnTo>
                    <a:pt x="0" y="14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82" name="Freeform 1206"/>
            <p:cNvSpPr>
              <a:spLocks/>
            </p:cNvSpPr>
            <p:nvPr/>
          </p:nvSpPr>
          <p:spPr bwMode="auto">
            <a:xfrm>
              <a:off x="3625" y="1543"/>
              <a:ext cx="152" cy="328"/>
            </a:xfrm>
            <a:custGeom>
              <a:avLst/>
              <a:gdLst/>
              <a:ahLst/>
              <a:cxnLst>
                <a:cxn ang="0">
                  <a:pos x="141" y="330"/>
                </a:cxn>
                <a:cxn ang="0">
                  <a:pos x="145" y="309"/>
                </a:cxn>
                <a:cxn ang="0">
                  <a:pos x="147" y="280"/>
                </a:cxn>
                <a:cxn ang="0">
                  <a:pos x="150" y="248"/>
                </a:cxn>
                <a:cxn ang="0">
                  <a:pos x="150" y="212"/>
                </a:cxn>
                <a:cxn ang="0">
                  <a:pos x="145" y="174"/>
                </a:cxn>
                <a:cxn ang="0">
                  <a:pos x="140" y="136"/>
                </a:cxn>
                <a:cxn ang="0">
                  <a:pos x="129" y="99"/>
                </a:cxn>
                <a:cxn ang="0">
                  <a:pos x="114" y="62"/>
                </a:cxn>
                <a:cxn ang="0">
                  <a:pos x="92" y="29"/>
                </a:cxn>
                <a:cxn ang="0">
                  <a:pos x="67" y="0"/>
                </a:cxn>
                <a:cxn ang="0">
                  <a:pos x="67" y="0"/>
                </a:cxn>
                <a:cxn ang="0">
                  <a:pos x="65" y="0"/>
                </a:cxn>
                <a:cxn ang="0">
                  <a:pos x="61" y="4"/>
                </a:cxn>
                <a:cxn ang="0">
                  <a:pos x="55" y="11"/>
                </a:cxn>
                <a:cxn ang="0">
                  <a:pos x="44" y="16"/>
                </a:cxn>
                <a:cxn ang="0">
                  <a:pos x="36" y="27"/>
                </a:cxn>
                <a:cxn ang="0">
                  <a:pos x="25" y="37"/>
                </a:cxn>
                <a:cxn ang="0">
                  <a:pos x="16" y="50"/>
                </a:cxn>
                <a:cxn ang="0">
                  <a:pos x="8" y="62"/>
                </a:cxn>
                <a:cxn ang="0">
                  <a:pos x="4" y="75"/>
                </a:cxn>
                <a:cxn ang="0">
                  <a:pos x="0" y="88"/>
                </a:cxn>
                <a:cxn ang="0">
                  <a:pos x="141" y="330"/>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7" y="0"/>
                  </a:lnTo>
                  <a:lnTo>
                    <a:pt x="65" y="0"/>
                  </a:lnTo>
                  <a:lnTo>
                    <a:pt x="61" y="4"/>
                  </a:lnTo>
                  <a:lnTo>
                    <a:pt x="55" y="11"/>
                  </a:lnTo>
                  <a:lnTo>
                    <a:pt x="44" y="16"/>
                  </a:lnTo>
                  <a:lnTo>
                    <a:pt x="36" y="27"/>
                  </a:lnTo>
                  <a:lnTo>
                    <a:pt x="25" y="37"/>
                  </a:lnTo>
                  <a:lnTo>
                    <a:pt x="16" y="50"/>
                  </a:lnTo>
                  <a:lnTo>
                    <a:pt x="8" y="62"/>
                  </a:lnTo>
                  <a:lnTo>
                    <a:pt x="4" y="75"/>
                  </a:lnTo>
                  <a:lnTo>
                    <a:pt x="0" y="88"/>
                  </a:lnTo>
                  <a:lnTo>
                    <a:pt x="141" y="330"/>
                  </a:lnTo>
                </a:path>
              </a:pathLst>
            </a:custGeom>
            <a:solidFill>
              <a:srgbClr val="FFD80F"/>
            </a:solidFill>
            <a:ln w="9525" cap="rnd">
              <a:noFill/>
              <a:round/>
              <a:headEnd/>
              <a:tailEnd/>
            </a:ln>
            <a:effectLst/>
          </p:spPr>
          <p:txBody>
            <a:bodyPr/>
            <a:lstStyle/>
            <a:p>
              <a:pPr>
                <a:defRPr/>
              </a:pPr>
              <a:endParaRPr lang="en-US"/>
            </a:p>
          </p:txBody>
        </p:sp>
        <p:sp>
          <p:nvSpPr>
            <p:cNvPr id="183" name="Freeform 1207"/>
            <p:cNvSpPr>
              <a:spLocks/>
            </p:cNvSpPr>
            <p:nvPr/>
          </p:nvSpPr>
          <p:spPr bwMode="auto">
            <a:xfrm>
              <a:off x="3625" y="1543"/>
              <a:ext cx="152" cy="328"/>
            </a:xfrm>
            <a:custGeom>
              <a:avLst/>
              <a:gdLst/>
              <a:ahLst/>
              <a:cxnLst>
                <a:cxn ang="0">
                  <a:pos x="141" y="330"/>
                </a:cxn>
                <a:cxn ang="0">
                  <a:pos x="145" y="309"/>
                </a:cxn>
                <a:cxn ang="0">
                  <a:pos x="147" y="280"/>
                </a:cxn>
                <a:cxn ang="0">
                  <a:pos x="150" y="248"/>
                </a:cxn>
                <a:cxn ang="0">
                  <a:pos x="150" y="212"/>
                </a:cxn>
                <a:cxn ang="0">
                  <a:pos x="145" y="174"/>
                </a:cxn>
                <a:cxn ang="0">
                  <a:pos x="140" y="136"/>
                </a:cxn>
                <a:cxn ang="0">
                  <a:pos x="129" y="99"/>
                </a:cxn>
                <a:cxn ang="0">
                  <a:pos x="114" y="62"/>
                </a:cxn>
                <a:cxn ang="0">
                  <a:pos x="92" y="29"/>
                </a:cxn>
                <a:cxn ang="0">
                  <a:pos x="67" y="0"/>
                </a:cxn>
                <a:cxn ang="0">
                  <a:pos x="67" y="0"/>
                </a:cxn>
                <a:cxn ang="0">
                  <a:pos x="65" y="0"/>
                </a:cxn>
                <a:cxn ang="0">
                  <a:pos x="61" y="4"/>
                </a:cxn>
                <a:cxn ang="0">
                  <a:pos x="55" y="11"/>
                </a:cxn>
                <a:cxn ang="0">
                  <a:pos x="44" y="16"/>
                </a:cxn>
                <a:cxn ang="0">
                  <a:pos x="36" y="27"/>
                </a:cxn>
                <a:cxn ang="0">
                  <a:pos x="25" y="37"/>
                </a:cxn>
                <a:cxn ang="0">
                  <a:pos x="16" y="50"/>
                </a:cxn>
                <a:cxn ang="0">
                  <a:pos x="8" y="62"/>
                </a:cxn>
                <a:cxn ang="0">
                  <a:pos x="4" y="75"/>
                </a:cxn>
                <a:cxn ang="0">
                  <a:pos x="0" y="88"/>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7" y="0"/>
                  </a:lnTo>
                  <a:lnTo>
                    <a:pt x="65" y="0"/>
                  </a:lnTo>
                  <a:lnTo>
                    <a:pt x="61" y="4"/>
                  </a:lnTo>
                  <a:lnTo>
                    <a:pt x="55" y="11"/>
                  </a:lnTo>
                  <a:lnTo>
                    <a:pt x="44" y="16"/>
                  </a:lnTo>
                  <a:lnTo>
                    <a:pt x="36" y="27"/>
                  </a:lnTo>
                  <a:lnTo>
                    <a:pt x="25" y="37"/>
                  </a:lnTo>
                  <a:lnTo>
                    <a:pt x="16" y="50"/>
                  </a:lnTo>
                  <a:lnTo>
                    <a:pt x="8" y="62"/>
                  </a:lnTo>
                  <a:lnTo>
                    <a:pt x="4" y="75"/>
                  </a:lnTo>
                  <a:lnTo>
                    <a:pt x="0" y="88"/>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84" name="Freeform 1208"/>
            <p:cNvSpPr>
              <a:spLocks/>
            </p:cNvSpPr>
            <p:nvPr/>
          </p:nvSpPr>
          <p:spPr bwMode="auto">
            <a:xfrm>
              <a:off x="3548" y="1449"/>
              <a:ext cx="141" cy="271"/>
            </a:xfrm>
            <a:custGeom>
              <a:avLst/>
              <a:gdLst/>
              <a:ahLst/>
              <a:cxnLst>
                <a:cxn ang="0">
                  <a:pos x="131" y="270"/>
                </a:cxn>
                <a:cxn ang="0">
                  <a:pos x="135" y="253"/>
                </a:cxn>
                <a:cxn ang="0">
                  <a:pos x="137" y="231"/>
                </a:cxn>
                <a:cxn ang="0">
                  <a:pos x="140" y="203"/>
                </a:cxn>
                <a:cxn ang="0">
                  <a:pos x="137" y="175"/>
                </a:cxn>
                <a:cxn ang="0">
                  <a:pos x="133" y="143"/>
                </a:cxn>
                <a:cxn ang="0">
                  <a:pos x="126" y="111"/>
                </a:cxn>
                <a:cxn ang="0">
                  <a:pos x="116" y="80"/>
                </a:cxn>
                <a:cxn ang="0">
                  <a:pos x="103" y="50"/>
                </a:cxn>
                <a:cxn ang="0">
                  <a:pos x="84" y="23"/>
                </a:cxn>
                <a:cxn ang="0">
                  <a:pos x="61" y="0"/>
                </a:cxn>
                <a:cxn ang="0">
                  <a:pos x="61" y="0"/>
                </a:cxn>
                <a:cxn ang="0">
                  <a:pos x="55" y="4"/>
                </a:cxn>
                <a:cxn ang="0">
                  <a:pos x="46" y="9"/>
                </a:cxn>
                <a:cxn ang="0">
                  <a:pos x="40" y="16"/>
                </a:cxn>
                <a:cxn ang="0">
                  <a:pos x="31" y="23"/>
                </a:cxn>
                <a:cxn ang="0">
                  <a:pos x="23" y="31"/>
                </a:cxn>
                <a:cxn ang="0">
                  <a:pos x="15" y="41"/>
                </a:cxn>
                <a:cxn ang="0">
                  <a:pos x="8" y="52"/>
                </a:cxn>
                <a:cxn ang="0">
                  <a:pos x="4" y="65"/>
                </a:cxn>
                <a:cxn ang="0">
                  <a:pos x="0" y="80"/>
                </a:cxn>
                <a:cxn ang="0">
                  <a:pos x="0" y="99"/>
                </a:cxn>
                <a:cxn ang="0">
                  <a:pos x="131" y="270"/>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61" y="0"/>
                  </a:lnTo>
                  <a:lnTo>
                    <a:pt x="55" y="4"/>
                  </a:lnTo>
                  <a:lnTo>
                    <a:pt x="46" y="9"/>
                  </a:lnTo>
                  <a:lnTo>
                    <a:pt x="40" y="16"/>
                  </a:lnTo>
                  <a:lnTo>
                    <a:pt x="31" y="23"/>
                  </a:lnTo>
                  <a:lnTo>
                    <a:pt x="23" y="31"/>
                  </a:lnTo>
                  <a:lnTo>
                    <a:pt x="15" y="41"/>
                  </a:lnTo>
                  <a:lnTo>
                    <a:pt x="8" y="52"/>
                  </a:lnTo>
                  <a:lnTo>
                    <a:pt x="4" y="65"/>
                  </a:lnTo>
                  <a:lnTo>
                    <a:pt x="0" y="80"/>
                  </a:lnTo>
                  <a:lnTo>
                    <a:pt x="0" y="99"/>
                  </a:lnTo>
                  <a:lnTo>
                    <a:pt x="131" y="270"/>
                  </a:lnTo>
                </a:path>
              </a:pathLst>
            </a:custGeom>
            <a:solidFill>
              <a:srgbClr val="FFD80F"/>
            </a:solidFill>
            <a:ln w="9525" cap="rnd">
              <a:noFill/>
              <a:round/>
              <a:headEnd/>
              <a:tailEnd/>
            </a:ln>
            <a:effectLst/>
          </p:spPr>
          <p:txBody>
            <a:bodyPr/>
            <a:lstStyle/>
            <a:p>
              <a:pPr>
                <a:defRPr/>
              </a:pPr>
              <a:endParaRPr lang="en-US"/>
            </a:p>
          </p:txBody>
        </p:sp>
        <p:sp>
          <p:nvSpPr>
            <p:cNvPr id="185" name="Freeform 1209"/>
            <p:cNvSpPr>
              <a:spLocks/>
            </p:cNvSpPr>
            <p:nvPr/>
          </p:nvSpPr>
          <p:spPr bwMode="auto">
            <a:xfrm>
              <a:off x="3548" y="1449"/>
              <a:ext cx="141" cy="271"/>
            </a:xfrm>
            <a:custGeom>
              <a:avLst/>
              <a:gdLst/>
              <a:ahLst/>
              <a:cxnLst>
                <a:cxn ang="0">
                  <a:pos x="131" y="270"/>
                </a:cxn>
                <a:cxn ang="0">
                  <a:pos x="135" y="253"/>
                </a:cxn>
                <a:cxn ang="0">
                  <a:pos x="137" y="231"/>
                </a:cxn>
                <a:cxn ang="0">
                  <a:pos x="140" y="203"/>
                </a:cxn>
                <a:cxn ang="0">
                  <a:pos x="137" y="175"/>
                </a:cxn>
                <a:cxn ang="0">
                  <a:pos x="133" y="143"/>
                </a:cxn>
                <a:cxn ang="0">
                  <a:pos x="126" y="111"/>
                </a:cxn>
                <a:cxn ang="0">
                  <a:pos x="116" y="80"/>
                </a:cxn>
                <a:cxn ang="0">
                  <a:pos x="103" y="50"/>
                </a:cxn>
                <a:cxn ang="0">
                  <a:pos x="84" y="23"/>
                </a:cxn>
                <a:cxn ang="0">
                  <a:pos x="61" y="0"/>
                </a:cxn>
                <a:cxn ang="0">
                  <a:pos x="61" y="0"/>
                </a:cxn>
                <a:cxn ang="0">
                  <a:pos x="55" y="4"/>
                </a:cxn>
                <a:cxn ang="0">
                  <a:pos x="46" y="9"/>
                </a:cxn>
                <a:cxn ang="0">
                  <a:pos x="40" y="16"/>
                </a:cxn>
                <a:cxn ang="0">
                  <a:pos x="31" y="23"/>
                </a:cxn>
                <a:cxn ang="0">
                  <a:pos x="23" y="31"/>
                </a:cxn>
                <a:cxn ang="0">
                  <a:pos x="15" y="41"/>
                </a:cxn>
                <a:cxn ang="0">
                  <a:pos x="8" y="52"/>
                </a:cxn>
                <a:cxn ang="0">
                  <a:pos x="4" y="65"/>
                </a:cxn>
                <a:cxn ang="0">
                  <a:pos x="0" y="80"/>
                </a:cxn>
                <a:cxn ang="0">
                  <a:pos x="0" y="99"/>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61" y="0"/>
                  </a:lnTo>
                  <a:lnTo>
                    <a:pt x="55" y="4"/>
                  </a:lnTo>
                  <a:lnTo>
                    <a:pt x="46" y="9"/>
                  </a:lnTo>
                  <a:lnTo>
                    <a:pt x="40" y="16"/>
                  </a:lnTo>
                  <a:lnTo>
                    <a:pt x="31" y="23"/>
                  </a:lnTo>
                  <a:lnTo>
                    <a:pt x="23" y="31"/>
                  </a:lnTo>
                  <a:lnTo>
                    <a:pt x="15" y="41"/>
                  </a:lnTo>
                  <a:lnTo>
                    <a:pt x="8" y="52"/>
                  </a:lnTo>
                  <a:lnTo>
                    <a:pt x="4" y="65"/>
                  </a:lnTo>
                  <a:lnTo>
                    <a:pt x="0" y="80"/>
                  </a:lnTo>
                  <a:lnTo>
                    <a:pt x="0" y="99"/>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86" name="Freeform 1210"/>
            <p:cNvSpPr>
              <a:spLocks/>
            </p:cNvSpPr>
            <p:nvPr/>
          </p:nvSpPr>
          <p:spPr bwMode="auto">
            <a:xfrm>
              <a:off x="3305" y="1300"/>
              <a:ext cx="250" cy="270"/>
            </a:xfrm>
            <a:custGeom>
              <a:avLst/>
              <a:gdLst/>
              <a:ahLst/>
              <a:cxnLst>
                <a:cxn ang="0">
                  <a:pos x="246" y="269"/>
                </a:cxn>
                <a:cxn ang="0">
                  <a:pos x="248" y="252"/>
                </a:cxn>
                <a:cxn ang="0">
                  <a:pos x="251" y="233"/>
                </a:cxn>
                <a:cxn ang="0">
                  <a:pos x="248" y="210"/>
                </a:cxn>
                <a:cxn ang="0">
                  <a:pos x="246" y="187"/>
                </a:cxn>
                <a:cxn ang="0">
                  <a:pos x="244" y="163"/>
                </a:cxn>
                <a:cxn ang="0">
                  <a:pos x="237" y="140"/>
                </a:cxn>
                <a:cxn ang="0">
                  <a:pos x="231" y="115"/>
                </a:cxn>
                <a:cxn ang="0">
                  <a:pos x="221" y="94"/>
                </a:cxn>
                <a:cxn ang="0">
                  <a:pos x="210" y="73"/>
                </a:cxn>
                <a:cxn ang="0">
                  <a:pos x="198" y="52"/>
                </a:cxn>
                <a:cxn ang="0">
                  <a:pos x="198" y="52"/>
                </a:cxn>
                <a:cxn ang="0">
                  <a:pos x="182" y="38"/>
                </a:cxn>
                <a:cxn ang="0">
                  <a:pos x="166" y="25"/>
                </a:cxn>
                <a:cxn ang="0">
                  <a:pos x="150" y="15"/>
                </a:cxn>
                <a:cxn ang="0">
                  <a:pos x="136" y="8"/>
                </a:cxn>
                <a:cxn ang="0">
                  <a:pos x="119" y="4"/>
                </a:cxn>
                <a:cxn ang="0">
                  <a:pos x="102" y="0"/>
                </a:cxn>
                <a:cxn ang="0">
                  <a:pos x="85" y="0"/>
                </a:cxn>
                <a:cxn ang="0">
                  <a:pos x="71" y="2"/>
                </a:cxn>
                <a:cxn ang="0">
                  <a:pos x="56" y="4"/>
                </a:cxn>
                <a:cxn ang="0">
                  <a:pos x="41" y="8"/>
                </a:cxn>
                <a:cxn ang="0">
                  <a:pos x="41" y="8"/>
                </a:cxn>
                <a:cxn ang="0">
                  <a:pos x="39" y="10"/>
                </a:cxn>
                <a:cxn ang="0">
                  <a:pos x="35" y="13"/>
                </a:cxn>
                <a:cxn ang="0">
                  <a:pos x="30" y="18"/>
                </a:cxn>
                <a:cxn ang="0">
                  <a:pos x="25" y="27"/>
                </a:cxn>
                <a:cxn ang="0">
                  <a:pos x="18" y="36"/>
                </a:cxn>
                <a:cxn ang="0">
                  <a:pos x="12" y="46"/>
                </a:cxn>
                <a:cxn ang="0">
                  <a:pos x="5" y="57"/>
                </a:cxn>
                <a:cxn ang="0">
                  <a:pos x="1" y="69"/>
                </a:cxn>
                <a:cxn ang="0">
                  <a:pos x="0" y="82"/>
                </a:cxn>
                <a:cxn ang="0">
                  <a:pos x="0" y="94"/>
                </a:cxn>
                <a:cxn ang="0">
                  <a:pos x="246" y="269"/>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41" y="8"/>
                  </a:lnTo>
                  <a:lnTo>
                    <a:pt x="39" y="10"/>
                  </a:lnTo>
                  <a:lnTo>
                    <a:pt x="35" y="13"/>
                  </a:lnTo>
                  <a:lnTo>
                    <a:pt x="30" y="18"/>
                  </a:lnTo>
                  <a:lnTo>
                    <a:pt x="25" y="27"/>
                  </a:lnTo>
                  <a:lnTo>
                    <a:pt x="18" y="36"/>
                  </a:lnTo>
                  <a:lnTo>
                    <a:pt x="12" y="46"/>
                  </a:lnTo>
                  <a:lnTo>
                    <a:pt x="5" y="57"/>
                  </a:lnTo>
                  <a:lnTo>
                    <a:pt x="1" y="69"/>
                  </a:lnTo>
                  <a:lnTo>
                    <a:pt x="0" y="82"/>
                  </a:lnTo>
                  <a:lnTo>
                    <a:pt x="0" y="94"/>
                  </a:lnTo>
                  <a:lnTo>
                    <a:pt x="246" y="269"/>
                  </a:lnTo>
                </a:path>
              </a:pathLst>
            </a:custGeom>
            <a:solidFill>
              <a:srgbClr val="FFD80F"/>
            </a:solidFill>
            <a:ln w="9525" cap="rnd">
              <a:noFill/>
              <a:round/>
              <a:headEnd/>
              <a:tailEnd/>
            </a:ln>
            <a:effectLst/>
          </p:spPr>
          <p:txBody>
            <a:bodyPr/>
            <a:lstStyle/>
            <a:p>
              <a:pPr>
                <a:defRPr/>
              </a:pPr>
              <a:endParaRPr lang="en-US"/>
            </a:p>
          </p:txBody>
        </p:sp>
        <p:sp>
          <p:nvSpPr>
            <p:cNvPr id="187" name="Freeform 1211"/>
            <p:cNvSpPr>
              <a:spLocks/>
            </p:cNvSpPr>
            <p:nvPr/>
          </p:nvSpPr>
          <p:spPr bwMode="auto">
            <a:xfrm>
              <a:off x="3305" y="1300"/>
              <a:ext cx="250" cy="270"/>
            </a:xfrm>
            <a:custGeom>
              <a:avLst/>
              <a:gdLst/>
              <a:ahLst/>
              <a:cxnLst>
                <a:cxn ang="0">
                  <a:pos x="246" y="269"/>
                </a:cxn>
                <a:cxn ang="0">
                  <a:pos x="248" y="252"/>
                </a:cxn>
                <a:cxn ang="0">
                  <a:pos x="251" y="233"/>
                </a:cxn>
                <a:cxn ang="0">
                  <a:pos x="248" y="210"/>
                </a:cxn>
                <a:cxn ang="0">
                  <a:pos x="246" y="187"/>
                </a:cxn>
                <a:cxn ang="0">
                  <a:pos x="244" y="163"/>
                </a:cxn>
                <a:cxn ang="0">
                  <a:pos x="237" y="140"/>
                </a:cxn>
                <a:cxn ang="0">
                  <a:pos x="231" y="115"/>
                </a:cxn>
                <a:cxn ang="0">
                  <a:pos x="221" y="94"/>
                </a:cxn>
                <a:cxn ang="0">
                  <a:pos x="210" y="73"/>
                </a:cxn>
                <a:cxn ang="0">
                  <a:pos x="198" y="52"/>
                </a:cxn>
                <a:cxn ang="0">
                  <a:pos x="198" y="52"/>
                </a:cxn>
                <a:cxn ang="0">
                  <a:pos x="182" y="38"/>
                </a:cxn>
                <a:cxn ang="0">
                  <a:pos x="166" y="25"/>
                </a:cxn>
                <a:cxn ang="0">
                  <a:pos x="150" y="15"/>
                </a:cxn>
                <a:cxn ang="0">
                  <a:pos x="136" y="8"/>
                </a:cxn>
                <a:cxn ang="0">
                  <a:pos x="119" y="4"/>
                </a:cxn>
                <a:cxn ang="0">
                  <a:pos x="102" y="0"/>
                </a:cxn>
                <a:cxn ang="0">
                  <a:pos x="85" y="0"/>
                </a:cxn>
                <a:cxn ang="0">
                  <a:pos x="71" y="2"/>
                </a:cxn>
                <a:cxn ang="0">
                  <a:pos x="56" y="4"/>
                </a:cxn>
                <a:cxn ang="0">
                  <a:pos x="41" y="8"/>
                </a:cxn>
                <a:cxn ang="0">
                  <a:pos x="41" y="8"/>
                </a:cxn>
                <a:cxn ang="0">
                  <a:pos x="39" y="10"/>
                </a:cxn>
                <a:cxn ang="0">
                  <a:pos x="35" y="13"/>
                </a:cxn>
                <a:cxn ang="0">
                  <a:pos x="30" y="18"/>
                </a:cxn>
                <a:cxn ang="0">
                  <a:pos x="25" y="27"/>
                </a:cxn>
                <a:cxn ang="0">
                  <a:pos x="18" y="36"/>
                </a:cxn>
                <a:cxn ang="0">
                  <a:pos x="12" y="46"/>
                </a:cxn>
                <a:cxn ang="0">
                  <a:pos x="5" y="57"/>
                </a:cxn>
                <a:cxn ang="0">
                  <a:pos x="1" y="69"/>
                </a:cxn>
                <a:cxn ang="0">
                  <a:pos x="0" y="82"/>
                </a:cxn>
                <a:cxn ang="0">
                  <a:pos x="0" y="94"/>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41" y="8"/>
                  </a:lnTo>
                  <a:lnTo>
                    <a:pt x="39" y="10"/>
                  </a:lnTo>
                  <a:lnTo>
                    <a:pt x="35" y="13"/>
                  </a:lnTo>
                  <a:lnTo>
                    <a:pt x="30" y="18"/>
                  </a:lnTo>
                  <a:lnTo>
                    <a:pt x="25" y="27"/>
                  </a:lnTo>
                  <a:lnTo>
                    <a:pt x="18" y="36"/>
                  </a:lnTo>
                  <a:lnTo>
                    <a:pt x="12" y="46"/>
                  </a:lnTo>
                  <a:lnTo>
                    <a:pt x="5" y="57"/>
                  </a:lnTo>
                  <a:lnTo>
                    <a:pt x="1" y="69"/>
                  </a:lnTo>
                  <a:lnTo>
                    <a:pt x="0" y="82"/>
                  </a:lnTo>
                  <a:lnTo>
                    <a:pt x="0" y="94"/>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88" name="Freeform 1212"/>
            <p:cNvSpPr>
              <a:spLocks/>
            </p:cNvSpPr>
            <p:nvPr/>
          </p:nvSpPr>
          <p:spPr bwMode="auto">
            <a:xfrm>
              <a:off x="3290" y="1263"/>
              <a:ext cx="196" cy="218"/>
            </a:xfrm>
            <a:custGeom>
              <a:avLst/>
              <a:gdLst/>
              <a:ahLst/>
              <a:cxnLst>
                <a:cxn ang="0">
                  <a:pos x="194" y="217"/>
                </a:cxn>
                <a:cxn ang="0">
                  <a:pos x="194" y="195"/>
                </a:cxn>
                <a:cxn ang="0">
                  <a:pos x="189" y="169"/>
                </a:cxn>
                <a:cxn ang="0">
                  <a:pos x="183" y="143"/>
                </a:cxn>
                <a:cxn ang="0">
                  <a:pos x="173" y="116"/>
                </a:cxn>
                <a:cxn ang="0">
                  <a:pos x="160" y="86"/>
                </a:cxn>
                <a:cxn ang="0">
                  <a:pos x="141" y="61"/>
                </a:cxn>
                <a:cxn ang="0">
                  <a:pos x="120" y="38"/>
                </a:cxn>
                <a:cxn ang="0">
                  <a:pos x="90" y="19"/>
                </a:cxn>
                <a:cxn ang="0">
                  <a:pos x="59" y="6"/>
                </a:cxn>
                <a:cxn ang="0">
                  <a:pos x="19" y="0"/>
                </a:cxn>
                <a:cxn ang="0">
                  <a:pos x="19" y="0"/>
                </a:cxn>
                <a:cxn ang="0">
                  <a:pos x="19" y="2"/>
                </a:cxn>
                <a:cxn ang="0">
                  <a:pos x="17" y="6"/>
                </a:cxn>
                <a:cxn ang="0">
                  <a:pos x="15" y="13"/>
                </a:cxn>
                <a:cxn ang="0">
                  <a:pos x="10" y="21"/>
                </a:cxn>
                <a:cxn ang="0">
                  <a:pos x="8" y="29"/>
                </a:cxn>
                <a:cxn ang="0">
                  <a:pos x="4" y="42"/>
                </a:cxn>
                <a:cxn ang="0">
                  <a:pos x="2" y="52"/>
                </a:cxn>
                <a:cxn ang="0">
                  <a:pos x="0" y="67"/>
                </a:cxn>
                <a:cxn ang="0">
                  <a:pos x="0" y="80"/>
                </a:cxn>
                <a:cxn ang="0">
                  <a:pos x="0" y="93"/>
                </a:cxn>
                <a:cxn ang="0">
                  <a:pos x="194" y="217"/>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0"/>
                  </a:lnTo>
                  <a:lnTo>
                    <a:pt x="19" y="2"/>
                  </a:lnTo>
                  <a:lnTo>
                    <a:pt x="17" y="6"/>
                  </a:lnTo>
                  <a:lnTo>
                    <a:pt x="15" y="13"/>
                  </a:lnTo>
                  <a:lnTo>
                    <a:pt x="10" y="21"/>
                  </a:lnTo>
                  <a:lnTo>
                    <a:pt x="8" y="29"/>
                  </a:lnTo>
                  <a:lnTo>
                    <a:pt x="4" y="42"/>
                  </a:lnTo>
                  <a:lnTo>
                    <a:pt x="2" y="52"/>
                  </a:lnTo>
                  <a:lnTo>
                    <a:pt x="0" y="67"/>
                  </a:lnTo>
                  <a:lnTo>
                    <a:pt x="0" y="80"/>
                  </a:lnTo>
                  <a:lnTo>
                    <a:pt x="0" y="93"/>
                  </a:lnTo>
                  <a:lnTo>
                    <a:pt x="194" y="217"/>
                  </a:lnTo>
                </a:path>
              </a:pathLst>
            </a:custGeom>
            <a:solidFill>
              <a:srgbClr val="FFD80F"/>
            </a:solidFill>
            <a:ln w="9525" cap="rnd">
              <a:noFill/>
              <a:round/>
              <a:headEnd/>
              <a:tailEnd/>
            </a:ln>
            <a:effectLst/>
          </p:spPr>
          <p:txBody>
            <a:bodyPr/>
            <a:lstStyle/>
            <a:p>
              <a:pPr>
                <a:defRPr/>
              </a:pPr>
              <a:endParaRPr lang="en-US"/>
            </a:p>
          </p:txBody>
        </p:sp>
        <p:sp>
          <p:nvSpPr>
            <p:cNvPr id="189" name="Freeform 1213"/>
            <p:cNvSpPr>
              <a:spLocks/>
            </p:cNvSpPr>
            <p:nvPr/>
          </p:nvSpPr>
          <p:spPr bwMode="auto">
            <a:xfrm>
              <a:off x="3290" y="1263"/>
              <a:ext cx="196" cy="218"/>
            </a:xfrm>
            <a:custGeom>
              <a:avLst/>
              <a:gdLst/>
              <a:ahLst/>
              <a:cxnLst>
                <a:cxn ang="0">
                  <a:pos x="194" y="217"/>
                </a:cxn>
                <a:cxn ang="0">
                  <a:pos x="194" y="195"/>
                </a:cxn>
                <a:cxn ang="0">
                  <a:pos x="189" y="169"/>
                </a:cxn>
                <a:cxn ang="0">
                  <a:pos x="183" y="143"/>
                </a:cxn>
                <a:cxn ang="0">
                  <a:pos x="173" y="116"/>
                </a:cxn>
                <a:cxn ang="0">
                  <a:pos x="160" y="86"/>
                </a:cxn>
                <a:cxn ang="0">
                  <a:pos x="141" y="61"/>
                </a:cxn>
                <a:cxn ang="0">
                  <a:pos x="120" y="38"/>
                </a:cxn>
                <a:cxn ang="0">
                  <a:pos x="90" y="19"/>
                </a:cxn>
                <a:cxn ang="0">
                  <a:pos x="59" y="6"/>
                </a:cxn>
                <a:cxn ang="0">
                  <a:pos x="19" y="0"/>
                </a:cxn>
                <a:cxn ang="0">
                  <a:pos x="19" y="0"/>
                </a:cxn>
                <a:cxn ang="0">
                  <a:pos x="19" y="2"/>
                </a:cxn>
                <a:cxn ang="0">
                  <a:pos x="17" y="6"/>
                </a:cxn>
                <a:cxn ang="0">
                  <a:pos x="15" y="13"/>
                </a:cxn>
                <a:cxn ang="0">
                  <a:pos x="10" y="21"/>
                </a:cxn>
                <a:cxn ang="0">
                  <a:pos x="8" y="29"/>
                </a:cxn>
                <a:cxn ang="0">
                  <a:pos x="4" y="42"/>
                </a:cxn>
                <a:cxn ang="0">
                  <a:pos x="2" y="52"/>
                </a:cxn>
                <a:cxn ang="0">
                  <a:pos x="0" y="67"/>
                </a:cxn>
                <a:cxn ang="0">
                  <a:pos x="0" y="80"/>
                </a:cxn>
                <a:cxn ang="0">
                  <a:pos x="0" y="93"/>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0"/>
                  </a:lnTo>
                  <a:lnTo>
                    <a:pt x="19" y="2"/>
                  </a:lnTo>
                  <a:lnTo>
                    <a:pt x="17" y="6"/>
                  </a:lnTo>
                  <a:lnTo>
                    <a:pt x="15" y="13"/>
                  </a:lnTo>
                  <a:lnTo>
                    <a:pt x="10" y="21"/>
                  </a:lnTo>
                  <a:lnTo>
                    <a:pt x="8" y="29"/>
                  </a:lnTo>
                  <a:lnTo>
                    <a:pt x="4" y="42"/>
                  </a:lnTo>
                  <a:lnTo>
                    <a:pt x="2" y="52"/>
                  </a:lnTo>
                  <a:lnTo>
                    <a:pt x="0" y="67"/>
                  </a:lnTo>
                  <a:lnTo>
                    <a:pt x="0" y="80"/>
                  </a:lnTo>
                  <a:lnTo>
                    <a:pt x="0" y="93"/>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90" name="Freeform 1214"/>
            <p:cNvSpPr>
              <a:spLocks/>
            </p:cNvSpPr>
            <p:nvPr/>
          </p:nvSpPr>
          <p:spPr bwMode="auto">
            <a:xfrm>
              <a:off x="3183" y="1175"/>
              <a:ext cx="193" cy="225"/>
            </a:xfrm>
            <a:custGeom>
              <a:avLst/>
              <a:gdLst/>
              <a:ahLst/>
              <a:cxnLst>
                <a:cxn ang="0">
                  <a:pos x="194" y="223"/>
                </a:cxn>
                <a:cxn ang="0">
                  <a:pos x="189" y="204"/>
                </a:cxn>
                <a:cxn ang="0">
                  <a:pos x="184" y="181"/>
                </a:cxn>
                <a:cxn ang="0">
                  <a:pos x="173" y="158"/>
                </a:cxn>
                <a:cxn ang="0">
                  <a:pos x="160" y="130"/>
                </a:cxn>
                <a:cxn ang="0">
                  <a:pos x="145" y="105"/>
                </a:cxn>
                <a:cxn ang="0">
                  <a:pos x="126" y="80"/>
                </a:cxn>
                <a:cxn ang="0">
                  <a:pos x="103" y="57"/>
                </a:cxn>
                <a:cxn ang="0">
                  <a:pos x="78" y="34"/>
                </a:cxn>
                <a:cxn ang="0">
                  <a:pos x="46" y="14"/>
                </a:cxn>
                <a:cxn ang="0">
                  <a:pos x="12" y="0"/>
                </a:cxn>
                <a:cxn ang="0">
                  <a:pos x="12" y="0"/>
                </a:cxn>
                <a:cxn ang="0">
                  <a:pos x="12" y="2"/>
                </a:cxn>
                <a:cxn ang="0">
                  <a:pos x="9" y="6"/>
                </a:cxn>
                <a:cxn ang="0">
                  <a:pos x="6" y="14"/>
                </a:cxn>
                <a:cxn ang="0">
                  <a:pos x="4" y="27"/>
                </a:cxn>
                <a:cxn ang="0">
                  <a:pos x="2" y="41"/>
                </a:cxn>
                <a:cxn ang="0">
                  <a:pos x="0" y="57"/>
                </a:cxn>
                <a:cxn ang="0">
                  <a:pos x="0" y="73"/>
                </a:cxn>
                <a:cxn ang="0">
                  <a:pos x="0" y="90"/>
                </a:cxn>
                <a:cxn ang="0">
                  <a:pos x="4" y="109"/>
                </a:cxn>
                <a:cxn ang="0">
                  <a:pos x="8" y="126"/>
                </a:cxn>
                <a:cxn ang="0">
                  <a:pos x="194" y="223"/>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0"/>
                  </a:lnTo>
                  <a:lnTo>
                    <a:pt x="12" y="2"/>
                  </a:lnTo>
                  <a:lnTo>
                    <a:pt x="9" y="6"/>
                  </a:lnTo>
                  <a:lnTo>
                    <a:pt x="6" y="14"/>
                  </a:lnTo>
                  <a:lnTo>
                    <a:pt x="4" y="27"/>
                  </a:lnTo>
                  <a:lnTo>
                    <a:pt x="2" y="41"/>
                  </a:lnTo>
                  <a:lnTo>
                    <a:pt x="0" y="57"/>
                  </a:lnTo>
                  <a:lnTo>
                    <a:pt x="0" y="73"/>
                  </a:lnTo>
                  <a:lnTo>
                    <a:pt x="0" y="90"/>
                  </a:lnTo>
                  <a:lnTo>
                    <a:pt x="4" y="109"/>
                  </a:lnTo>
                  <a:lnTo>
                    <a:pt x="8" y="126"/>
                  </a:lnTo>
                  <a:lnTo>
                    <a:pt x="194" y="223"/>
                  </a:lnTo>
                </a:path>
              </a:pathLst>
            </a:custGeom>
            <a:solidFill>
              <a:srgbClr val="FFD80F"/>
            </a:solidFill>
            <a:ln w="9525" cap="rnd">
              <a:noFill/>
              <a:round/>
              <a:headEnd/>
              <a:tailEnd/>
            </a:ln>
            <a:effectLst/>
          </p:spPr>
          <p:txBody>
            <a:bodyPr/>
            <a:lstStyle/>
            <a:p>
              <a:pPr>
                <a:defRPr/>
              </a:pPr>
              <a:endParaRPr lang="en-US"/>
            </a:p>
          </p:txBody>
        </p:sp>
        <p:sp>
          <p:nvSpPr>
            <p:cNvPr id="191" name="Freeform 1215"/>
            <p:cNvSpPr>
              <a:spLocks/>
            </p:cNvSpPr>
            <p:nvPr/>
          </p:nvSpPr>
          <p:spPr bwMode="auto">
            <a:xfrm>
              <a:off x="3183" y="1175"/>
              <a:ext cx="193" cy="225"/>
            </a:xfrm>
            <a:custGeom>
              <a:avLst/>
              <a:gdLst/>
              <a:ahLst/>
              <a:cxnLst>
                <a:cxn ang="0">
                  <a:pos x="194" y="223"/>
                </a:cxn>
                <a:cxn ang="0">
                  <a:pos x="189" y="204"/>
                </a:cxn>
                <a:cxn ang="0">
                  <a:pos x="184" y="181"/>
                </a:cxn>
                <a:cxn ang="0">
                  <a:pos x="173" y="158"/>
                </a:cxn>
                <a:cxn ang="0">
                  <a:pos x="160" y="130"/>
                </a:cxn>
                <a:cxn ang="0">
                  <a:pos x="145" y="105"/>
                </a:cxn>
                <a:cxn ang="0">
                  <a:pos x="126" y="80"/>
                </a:cxn>
                <a:cxn ang="0">
                  <a:pos x="103" y="57"/>
                </a:cxn>
                <a:cxn ang="0">
                  <a:pos x="78" y="34"/>
                </a:cxn>
                <a:cxn ang="0">
                  <a:pos x="46" y="14"/>
                </a:cxn>
                <a:cxn ang="0">
                  <a:pos x="12" y="0"/>
                </a:cxn>
                <a:cxn ang="0">
                  <a:pos x="12" y="0"/>
                </a:cxn>
                <a:cxn ang="0">
                  <a:pos x="12" y="2"/>
                </a:cxn>
                <a:cxn ang="0">
                  <a:pos x="9" y="6"/>
                </a:cxn>
                <a:cxn ang="0">
                  <a:pos x="6" y="14"/>
                </a:cxn>
                <a:cxn ang="0">
                  <a:pos x="4" y="27"/>
                </a:cxn>
                <a:cxn ang="0">
                  <a:pos x="2" y="41"/>
                </a:cxn>
                <a:cxn ang="0">
                  <a:pos x="0" y="57"/>
                </a:cxn>
                <a:cxn ang="0">
                  <a:pos x="0" y="73"/>
                </a:cxn>
                <a:cxn ang="0">
                  <a:pos x="0" y="90"/>
                </a:cxn>
                <a:cxn ang="0">
                  <a:pos x="4" y="109"/>
                </a:cxn>
                <a:cxn ang="0">
                  <a:pos x="8" y="126"/>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0"/>
                  </a:lnTo>
                  <a:lnTo>
                    <a:pt x="12" y="2"/>
                  </a:lnTo>
                  <a:lnTo>
                    <a:pt x="9" y="6"/>
                  </a:lnTo>
                  <a:lnTo>
                    <a:pt x="6" y="14"/>
                  </a:lnTo>
                  <a:lnTo>
                    <a:pt x="4" y="27"/>
                  </a:lnTo>
                  <a:lnTo>
                    <a:pt x="2" y="41"/>
                  </a:lnTo>
                  <a:lnTo>
                    <a:pt x="0" y="57"/>
                  </a:lnTo>
                  <a:lnTo>
                    <a:pt x="0" y="73"/>
                  </a:lnTo>
                  <a:lnTo>
                    <a:pt x="0" y="90"/>
                  </a:lnTo>
                  <a:lnTo>
                    <a:pt x="4" y="109"/>
                  </a:lnTo>
                  <a:lnTo>
                    <a:pt x="8" y="126"/>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92" name="Freeform 1216"/>
            <p:cNvSpPr>
              <a:spLocks/>
            </p:cNvSpPr>
            <p:nvPr/>
          </p:nvSpPr>
          <p:spPr bwMode="auto">
            <a:xfrm>
              <a:off x="3041" y="1194"/>
              <a:ext cx="230" cy="162"/>
            </a:xfrm>
            <a:custGeom>
              <a:avLst/>
              <a:gdLst/>
              <a:ahLst/>
              <a:cxnLst>
                <a:cxn ang="0">
                  <a:pos x="232" y="162"/>
                </a:cxn>
                <a:cxn ang="0">
                  <a:pos x="225" y="146"/>
                </a:cxn>
                <a:cxn ang="0">
                  <a:pos x="221" y="129"/>
                </a:cxn>
                <a:cxn ang="0">
                  <a:pos x="213" y="116"/>
                </a:cxn>
                <a:cxn ang="0">
                  <a:pos x="206" y="102"/>
                </a:cxn>
                <a:cxn ang="0">
                  <a:pos x="200" y="90"/>
                </a:cxn>
                <a:cxn ang="0">
                  <a:pos x="192" y="78"/>
                </a:cxn>
                <a:cxn ang="0">
                  <a:pos x="181" y="67"/>
                </a:cxn>
                <a:cxn ang="0">
                  <a:pos x="170" y="59"/>
                </a:cxn>
                <a:cxn ang="0">
                  <a:pos x="160" y="51"/>
                </a:cxn>
                <a:cxn ang="0">
                  <a:pos x="147" y="42"/>
                </a:cxn>
                <a:cxn ang="0">
                  <a:pos x="147" y="42"/>
                </a:cxn>
                <a:cxn ang="0">
                  <a:pos x="133" y="34"/>
                </a:cxn>
                <a:cxn ang="0">
                  <a:pos x="118" y="27"/>
                </a:cxn>
                <a:cxn ang="0">
                  <a:pos x="105" y="21"/>
                </a:cxn>
                <a:cxn ang="0">
                  <a:pos x="91" y="15"/>
                </a:cxn>
                <a:cxn ang="0">
                  <a:pos x="75" y="11"/>
                </a:cxn>
                <a:cxn ang="0">
                  <a:pos x="61" y="6"/>
                </a:cxn>
                <a:cxn ang="0">
                  <a:pos x="46" y="4"/>
                </a:cxn>
                <a:cxn ang="0">
                  <a:pos x="34" y="2"/>
                </a:cxn>
                <a:cxn ang="0">
                  <a:pos x="19" y="2"/>
                </a:cxn>
                <a:cxn ang="0">
                  <a:pos x="4" y="0"/>
                </a:cxn>
                <a:cxn ang="0">
                  <a:pos x="4" y="0"/>
                </a:cxn>
                <a:cxn ang="0">
                  <a:pos x="4" y="2"/>
                </a:cxn>
                <a:cxn ang="0">
                  <a:pos x="4" y="6"/>
                </a:cxn>
                <a:cxn ang="0">
                  <a:pos x="2" y="13"/>
                </a:cxn>
                <a:cxn ang="0">
                  <a:pos x="0" y="21"/>
                </a:cxn>
                <a:cxn ang="0">
                  <a:pos x="0" y="32"/>
                </a:cxn>
                <a:cxn ang="0">
                  <a:pos x="0" y="42"/>
                </a:cxn>
                <a:cxn ang="0">
                  <a:pos x="0" y="53"/>
                </a:cxn>
                <a:cxn ang="0">
                  <a:pos x="2" y="66"/>
                </a:cxn>
                <a:cxn ang="0">
                  <a:pos x="4" y="76"/>
                </a:cxn>
                <a:cxn ang="0">
                  <a:pos x="8" y="87"/>
                </a:cxn>
                <a:cxn ang="0">
                  <a:pos x="232" y="162"/>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0"/>
                  </a:lnTo>
                  <a:lnTo>
                    <a:pt x="4" y="2"/>
                  </a:lnTo>
                  <a:lnTo>
                    <a:pt x="4" y="6"/>
                  </a:lnTo>
                  <a:lnTo>
                    <a:pt x="2" y="13"/>
                  </a:lnTo>
                  <a:lnTo>
                    <a:pt x="0" y="21"/>
                  </a:lnTo>
                  <a:lnTo>
                    <a:pt x="0" y="32"/>
                  </a:lnTo>
                  <a:lnTo>
                    <a:pt x="0" y="42"/>
                  </a:lnTo>
                  <a:lnTo>
                    <a:pt x="0" y="53"/>
                  </a:lnTo>
                  <a:lnTo>
                    <a:pt x="2" y="66"/>
                  </a:lnTo>
                  <a:lnTo>
                    <a:pt x="4" y="76"/>
                  </a:lnTo>
                  <a:lnTo>
                    <a:pt x="8" y="87"/>
                  </a:lnTo>
                  <a:lnTo>
                    <a:pt x="232" y="162"/>
                  </a:lnTo>
                </a:path>
              </a:pathLst>
            </a:custGeom>
            <a:solidFill>
              <a:srgbClr val="FFD80F"/>
            </a:solidFill>
            <a:ln w="9525" cap="rnd">
              <a:noFill/>
              <a:round/>
              <a:headEnd/>
              <a:tailEnd/>
            </a:ln>
            <a:effectLst/>
          </p:spPr>
          <p:txBody>
            <a:bodyPr/>
            <a:lstStyle/>
            <a:p>
              <a:pPr>
                <a:defRPr/>
              </a:pPr>
              <a:endParaRPr lang="en-US"/>
            </a:p>
          </p:txBody>
        </p:sp>
        <p:sp>
          <p:nvSpPr>
            <p:cNvPr id="193" name="Freeform 1217"/>
            <p:cNvSpPr>
              <a:spLocks/>
            </p:cNvSpPr>
            <p:nvPr/>
          </p:nvSpPr>
          <p:spPr bwMode="auto">
            <a:xfrm>
              <a:off x="3041" y="1194"/>
              <a:ext cx="230" cy="162"/>
            </a:xfrm>
            <a:custGeom>
              <a:avLst/>
              <a:gdLst/>
              <a:ahLst/>
              <a:cxnLst>
                <a:cxn ang="0">
                  <a:pos x="232" y="162"/>
                </a:cxn>
                <a:cxn ang="0">
                  <a:pos x="225" y="146"/>
                </a:cxn>
                <a:cxn ang="0">
                  <a:pos x="221" y="129"/>
                </a:cxn>
                <a:cxn ang="0">
                  <a:pos x="213" y="116"/>
                </a:cxn>
                <a:cxn ang="0">
                  <a:pos x="206" y="102"/>
                </a:cxn>
                <a:cxn ang="0">
                  <a:pos x="200" y="90"/>
                </a:cxn>
                <a:cxn ang="0">
                  <a:pos x="192" y="78"/>
                </a:cxn>
                <a:cxn ang="0">
                  <a:pos x="181" y="67"/>
                </a:cxn>
                <a:cxn ang="0">
                  <a:pos x="170" y="59"/>
                </a:cxn>
                <a:cxn ang="0">
                  <a:pos x="160" y="51"/>
                </a:cxn>
                <a:cxn ang="0">
                  <a:pos x="147" y="42"/>
                </a:cxn>
                <a:cxn ang="0">
                  <a:pos x="147" y="42"/>
                </a:cxn>
                <a:cxn ang="0">
                  <a:pos x="133" y="34"/>
                </a:cxn>
                <a:cxn ang="0">
                  <a:pos x="118" y="27"/>
                </a:cxn>
                <a:cxn ang="0">
                  <a:pos x="105" y="21"/>
                </a:cxn>
                <a:cxn ang="0">
                  <a:pos x="91" y="15"/>
                </a:cxn>
                <a:cxn ang="0">
                  <a:pos x="75" y="11"/>
                </a:cxn>
                <a:cxn ang="0">
                  <a:pos x="61" y="6"/>
                </a:cxn>
                <a:cxn ang="0">
                  <a:pos x="46" y="4"/>
                </a:cxn>
                <a:cxn ang="0">
                  <a:pos x="34" y="2"/>
                </a:cxn>
                <a:cxn ang="0">
                  <a:pos x="19" y="2"/>
                </a:cxn>
                <a:cxn ang="0">
                  <a:pos x="4" y="0"/>
                </a:cxn>
                <a:cxn ang="0">
                  <a:pos x="4" y="0"/>
                </a:cxn>
                <a:cxn ang="0">
                  <a:pos x="4" y="2"/>
                </a:cxn>
                <a:cxn ang="0">
                  <a:pos x="4" y="6"/>
                </a:cxn>
                <a:cxn ang="0">
                  <a:pos x="2" y="13"/>
                </a:cxn>
                <a:cxn ang="0">
                  <a:pos x="0" y="21"/>
                </a:cxn>
                <a:cxn ang="0">
                  <a:pos x="0" y="32"/>
                </a:cxn>
                <a:cxn ang="0">
                  <a:pos x="0" y="42"/>
                </a:cxn>
                <a:cxn ang="0">
                  <a:pos x="0" y="53"/>
                </a:cxn>
                <a:cxn ang="0">
                  <a:pos x="2" y="66"/>
                </a:cxn>
                <a:cxn ang="0">
                  <a:pos x="4" y="76"/>
                </a:cxn>
                <a:cxn ang="0">
                  <a:pos x="8" y="87"/>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0"/>
                  </a:lnTo>
                  <a:lnTo>
                    <a:pt x="4" y="2"/>
                  </a:lnTo>
                  <a:lnTo>
                    <a:pt x="4" y="6"/>
                  </a:lnTo>
                  <a:lnTo>
                    <a:pt x="2" y="13"/>
                  </a:lnTo>
                  <a:lnTo>
                    <a:pt x="0" y="21"/>
                  </a:lnTo>
                  <a:lnTo>
                    <a:pt x="0" y="32"/>
                  </a:lnTo>
                  <a:lnTo>
                    <a:pt x="0" y="42"/>
                  </a:lnTo>
                  <a:lnTo>
                    <a:pt x="0" y="53"/>
                  </a:lnTo>
                  <a:lnTo>
                    <a:pt x="2" y="66"/>
                  </a:lnTo>
                  <a:lnTo>
                    <a:pt x="4" y="76"/>
                  </a:lnTo>
                  <a:lnTo>
                    <a:pt x="8" y="87"/>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94" name="Freeform 1218"/>
            <p:cNvSpPr>
              <a:spLocks/>
            </p:cNvSpPr>
            <p:nvPr/>
          </p:nvSpPr>
          <p:spPr bwMode="auto">
            <a:xfrm>
              <a:off x="1897" y="2179"/>
              <a:ext cx="120" cy="232"/>
            </a:xfrm>
            <a:custGeom>
              <a:avLst/>
              <a:gdLst/>
              <a:ahLst/>
              <a:cxnLst>
                <a:cxn ang="0">
                  <a:pos x="120" y="233"/>
                </a:cxn>
                <a:cxn ang="0">
                  <a:pos x="103" y="218"/>
                </a:cxn>
                <a:cxn ang="0">
                  <a:pos x="85" y="204"/>
                </a:cxn>
                <a:cxn ang="0">
                  <a:pos x="67" y="189"/>
                </a:cxn>
                <a:cxn ang="0">
                  <a:pos x="50" y="172"/>
                </a:cxn>
                <a:cxn ang="0">
                  <a:pos x="33" y="153"/>
                </a:cxn>
                <a:cxn ang="0">
                  <a:pos x="20" y="131"/>
                </a:cxn>
                <a:cxn ang="0">
                  <a:pos x="9" y="106"/>
                </a:cxn>
                <a:cxn ang="0">
                  <a:pos x="2" y="80"/>
                </a:cxn>
                <a:cxn ang="0">
                  <a:pos x="0" y="48"/>
                </a:cxn>
                <a:cxn ang="0">
                  <a:pos x="0" y="12"/>
                </a:cxn>
                <a:cxn ang="0">
                  <a:pos x="0" y="12"/>
                </a:cxn>
                <a:cxn ang="0">
                  <a:pos x="2" y="12"/>
                </a:cxn>
                <a:cxn ang="0">
                  <a:pos x="7" y="9"/>
                </a:cxn>
                <a:cxn ang="0">
                  <a:pos x="16" y="6"/>
                </a:cxn>
                <a:cxn ang="0">
                  <a:pos x="27" y="4"/>
                </a:cxn>
                <a:cxn ang="0">
                  <a:pos x="41" y="2"/>
                </a:cxn>
                <a:cxn ang="0">
                  <a:pos x="53" y="0"/>
                </a:cxn>
                <a:cxn ang="0">
                  <a:pos x="71" y="0"/>
                </a:cxn>
                <a:cxn ang="0">
                  <a:pos x="85" y="4"/>
                </a:cxn>
                <a:cxn ang="0">
                  <a:pos x="101" y="9"/>
                </a:cxn>
                <a:cxn ang="0">
                  <a:pos x="115" y="20"/>
                </a:cxn>
                <a:cxn ang="0">
                  <a:pos x="120" y="233"/>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0" y="12"/>
                  </a:lnTo>
                  <a:lnTo>
                    <a:pt x="2" y="12"/>
                  </a:lnTo>
                  <a:lnTo>
                    <a:pt x="7" y="9"/>
                  </a:lnTo>
                  <a:lnTo>
                    <a:pt x="16" y="6"/>
                  </a:lnTo>
                  <a:lnTo>
                    <a:pt x="27" y="4"/>
                  </a:lnTo>
                  <a:lnTo>
                    <a:pt x="41" y="2"/>
                  </a:lnTo>
                  <a:lnTo>
                    <a:pt x="53" y="0"/>
                  </a:lnTo>
                  <a:lnTo>
                    <a:pt x="71" y="0"/>
                  </a:lnTo>
                  <a:lnTo>
                    <a:pt x="85" y="4"/>
                  </a:lnTo>
                  <a:lnTo>
                    <a:pt x="101" y="9"/>
                  </a:lnTo>
                  <a:lnTo>
                    <a:pt x="115" y="20"/>
                  </a:lnTo>
                  <a:lnTo>
                    <a:pt x="120" y="233"/>
                  </a:lnTo>
                </a:path>
              </a:pathLst>
            </a:custGeom>
            <a:solidFill>
              <a:srgbClr val="FFD80F"/>
            </a:solidFill>
            <a:ln w="9525" cap="rnd">
              <a:noFill/>
              <a:round/>
              <a:headEnd/>
              <a:tailEnd/>
            </a:ln>
            <a:effectLst/>
          </p:spPr>
          <p:txBody>
            <a:bodyPr/>
            <a:lstStyle/>
            <a:p>
              <a:pPr>
                <a:defRPr/>
              </a:pPr>
              <a:endParaRPr lang="en-US"/>
            </a:p>
          </p:txBody>
        </p:sp>
        <p:sp>
          <p:nvSpPr>
            <p:cNvPr id="195" name="Freeform 1219"/>
            <p:cNvSpPr>
              <a:spLocks/>
            </p:cNvSpPr>
            <p:nvPr/>
          </p:nvSpPr>
          <p:spPr bwMode="auto">
            <a:xfrm>
              <a:off x="1897" y="2179"/>
              <a:ext cx="120" cy="232"/>
            </a:xfrm>
            <a:custGeom>
              <a:avLst/>
              <a:gdLst/>
              <a:ahLst/>
              <a:cxnLst>
                <a:cxn ang="0">
                  <a:pos x="120" y="233"/>
                </a:cxn>
                <a:cxn ang="0">
                  <a:pos x="103" y="218"/>
                </a:cxn>
                <a:cxn ang="0">
                  <a:pos x="85" y="204"/>
                </a:cxn>
                <a:cxn ang="0">
                  <a:pos x="67" y="189"/>
                </a:cxn>
                <a:cxn ang="0">
                  <a:pos x="50" y="172"/>
                </a:cxn>
                <a:cxn ang="0">
                  <a:pos x="33" y="153"/>
                </a:cxn>
                <a:cxn ang="0">
                  <a:pos x="20" y="131"/>
                </a:cxn>
                <a:cxn ang="0">
                  <a:pos x="9" y="106"/>
                </a:cxn>
                <a:cxn ang="0">
                  <a:pos x="2" y="80"/>
                </a:cxn>
                <a:cxn ang="0">
                  <a:pos x="0" y="48"/>
                </a:cxn>
                <a:cxn ang="0">
                  <a:pos x="0" y="12"/>
                </a:cxn>
                <a:cxn ang="0">
                  <a:pos x="0" y="12"/>
                </a:cxn>
                <a:cxn ang="0">
                  <a:pos x="2" y="12"/>
                </a:cxn>
                <a:cxn ang="0">
                  <a:pos x="7" y="9"/>
                </a:cxn>
                <a:cxn ang="0">
                  <a:pos x="16" y="6"/>
                </a:cxn>
                <a:cxn ang="0">
                  <a:pos x="27" y="4"/>
                </a:cxn>
                <a:cxn ang="0">
                  <a:pos x="41" y="2"/>
                </a:cxn>
                <a:cxn ang="0">
                  <a:pos x="53" y="0"/>
                </a:cxn>
                <a:cxn ang="0">
                  <a:pos x="71" y="0"/>
                </a:cxn>
                <a:cxn ang="0">
                  <a:pos x="85" y="4"/>
                </a:cxn>
                <a:cxn ang="0">
                  <a:pos x="101" y="9"/>
                </a:cxn>
                <a:cxn ang="0">
                  <a:pos x="115" y="20"/>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0" y="12"/>
                  </a:lnTo>
                  <a:lnTo>
                    <a:pt x="2" y="12"/>
                  </a:lnTo>
                  <a:lnTo>
                    <a:pt x="7" y="9"/>
                  </a:lnTo>
                  <a:lnTo>
                    <a:pt x="16" y="6"/>
                  </a:lnTo>
                  <a:lnTo>
                    <a:pt x="27" y="4"/>
                  </a:lnTo>
                  <a:lnTo>
                    <a:pt x="41" y="2"/>
                  </a:lnTo>
                  <a:lnTo>
                    <a:pt x="53" y="0"/>
                  </a:lnTo>
                  <a:lnTo>
                    <a:pt x="71" y="0"/>
                  </a:lnTo>
                  <a:lnTo>
                    <a:pt x="85" y="4"/>
                  </a:lnTo>
                  <a:lnTo>
                    <a:pt x="101" y="9"/>
                  </a:lnTo>
                  <a:lnTo>
                    <a:pt x="115" y="2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96" name="Freeform 1220"/>
            <p:cNvSpPr>
              <a:spLocks/>
            </p:cNvSpPr>
            <p:nvPr/>
          </p:nvSpPr>
          <p:spPr bwMode="auto">
            <a:xfrm>
              <a:off x="1918" y="1811"/>
              <a:ext cx="109" cy="362"/>
            </a:xfrm>
            <a:custGeom>
              <a:avLst/>
              <a:gdLst/>
              <a:ahLst/>
              <a:cxnLst>
                <a:cxn ang="0">
                  <a:pos x="80" y="362"/>
                </a:cxn>
                <a:cxn ang="0">
                  <a:pos x="71" y="352"/>
                </a:cxn>
                <a:cxn ang="0">
                  <a:pos x="61" y="341"/>
                </a:cxn>
                <a:cxn ang="0">
                  <a:pos x="50" y="332"/>
                </a:cxn>
                <a:cxn ang="0">
                  <a:pos x="40" y="322"/>
                </a:cxn>
                <a:cxn ang="0">
                  <a:pos x="29" y="309"/>
                </a:cxn>
                <a:cxn ang="0">
                  <a:pos x="20" y="294"/>
                </a:cxn>
                <a:cxn ang="0">
                  <a:pos x="13" y="276"/>
                </a:cxn>
                <a:cxn ang="0">
                  <a:pos x="6" y="253"/>
                </a:cxn>
                <a:cxn ang="0">
                  <a:pos x="2" y="225"/>
                </a:cxn>
                <a:cxn ang="0">
                  <a:pos x="0" y="193"/>
                </a:cxn>
                <a:cxn ang="0">
                  <a:pos x="0" y="193"/>
                </a:cxn>
                <a:cxn ang="0">
                  <a:pos x="0" y="159"/>
                </a:cxn>
                <a:cxn ang="0">
                  <a:pos x="2" y="130"/>
                </a:cxn>
                <a:cxn ang="0">
                  <a:pos x="8" y="107"/>
                </a:cxn>
                <a:cxn ang="0">
                  <a:pos x="16" y="86"/>
                </a:cxn>
                <a:cxn ang="0">
                  <a:pos x="25" y="67"/>
                </a:cxn>
                <a:cxn ang="0">
                  <a:pos x="34" y="50"/>
                </a:cxn>
                <a:cxn ang="0">
                  <a:pos x="44" y="37"/>
                </a:cxn>
                <a:cxn ang="0">
                  <a:pos x="52" y="23"/>
                </a:cxn>
                <a:cxn ang="0">
                  <a:pos x="63" y="13"/>
                </a:cxn>
                <a:cxn ang="0">
                  <a:pos x="69" y="0"/>
                </a:cxn>
                <a:cxn ang="0">
                  <a:pos x="69" y="0"/>
                </a:cxn>
                <a:cxn ang="0">
                  <a:pos x="69" y="2"/>
                </a:cxn>
                <a:cxn ang="0">
                  <a:pos x="71" y="6"/>
                </a:cxn>
                <a:cxn ang="0">
                  <a:pos x="76" y="13"/>
                </a:cxn>
                <a:cxn ang="0">
                  <a:pos x="80" y="20"/>
                </a:cxn>
                <a:cxn ang="0">
                  <a:pos x="84" y="34"/>
                </a:cxn>
                <a:cxn ang="0">
                  <a:pos x="89" y="46"/>
                </a:cxn>
                <a:cxn ang="0">
                  <a:pos x="92" y="59"/>
                </a:cxn>
                <a:cxn ang="0">
                  <a:pos x="99" y="75"/>
                </a:cxn>
                <a:cxn ang="0">
                  <a:pos x="103" y="92"/>
                </a:cxn>
                <a:cxn ang="0">
                  <a:pos x="108" y="107"/>
                </a:cxn>
                <a:cxn ang="0">
                  <a:pos x="80" y="362"/>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0"/>
                  </a:lnTo>
                  <a:lnTo>
                    <a:pt x="69" y="2"/>
                  </a:lnTo>
                  <a:lnTo>
                    <a:pt x="71" y="6"/>
                  </a:lnTo>
                  <a:lnTo>
                    <a:pt x="76" y="13"/>
                  </a:lnTo>
                  <a:lnTo>
                    <a:pt x="80" y="20"/>
                  </a:lnTo>
                  <a:lnTo>
                    <a:pt x="84" y="34"/>
                  </a:lnTo>
                  <a:lnTo>
                    <a:pt x="89" y="46"/>
                  </a:lnTo>
                  <a:lnTo>
                    <a:pt x="92" y="59"/>
                  </a:lnTo>
                  <a:lnTo>
                    <a:pt x="99" y="75"/>
                  </a:lnTo>
                  <a:lnTo>
                    <a:pt x="103" y="92"/>
                  </a:lnTo>
                  <a:lnTo>
                    <a:pt x="108" y="107"/>
                  </a:lnTo>
                  <a:lnTo>
                    <a:pt x="80" y="362"/>
                  </a:lnTo>
                </a:path>
              </a:pathLst>
            </a:custGeom>
            <a:solidFill>
              <a:srgbClr val="FFD80F"/>
            </a:solidFill>
            <a:ln w="9525" cap="rnd">
              <a:noFill/>
              <a:round/>
              <a:headEnd/>
              <a:tailEnd/>
            </a:ln>
            <a:effectLst/>
          </p:spPr>
          <p:txBody>
            <a:bodyPr/>
            <a:lstStyle/>
            <a:p>
              <a:pPr>
                <a:defRPr/>
              </a:pPr>
              <a:endParaRPr lang="en-US"/>
            </a:p>
          </p:txBody>
        </p:sp>
        <p:sp>
          <p:nvSpPr>
            <p:cNvPr id="197" name="Freeform 1221"/>
            <p:cNvSpPr>
              <a:spLocks/>
            </p:cNvSpPr>
            <p:nvPr/>
          </p:nvSpPr>
          <p:spPr bwMode="auto">
            <a:xfrm>
              <a:off x="1918" y="1811"/>
              <a:ext cx="109" cy="362"/>
            </a:xfrm>
            <a:custGeom>
              <a:avLst/>
              <a:gdLst/>
              <a:ahLst/>
              <a:cxnLst>
                <a:cxn ang="0">
                  <a:pos x="80" y="362"/>
                </a:cxn>
                <a:cxn ang="0">
                  <a:pos x="71" y="352"/>
                </a:cxn>
                <a:cxn ang="0">
                  <a:pos x="61" y="341"/>
                </a:cxn>
                <a:cxn ang="0">
                  <a:pos x="50" y="332"/>
                </a:cxn>
                <a:cxn ang="0">
                  <a:pos x="40" y="322"/>
                </a:cxn>
                <a:cxn ang="0">
                  <a:pos x="29" y="309"/>
                </a:cxn>
                <a:cxn ang="0">
                  <a:pos x="20" y="294"/>
                </a:cxn>
                <a:cxn ang="0">
                  <a:pos x="13" y="276"/>
                </a:cxn>
                <a:cxn ang="0">
                  <a:pos x="6" y="253"/>
                </a:cxn>
                <a:cxn ang="0">
                  <a:pos x="2" y="225"/>
                </a:cxn>
                <a:cxn ang="0">
                  <a:pos x="0" y="193"/>
                </a:cxn>
                <a:cxn ang="0">
                  <a:pos x="0" y="193"/>
                </a:cxn>
                <a:cxn ang="0">
                  <a:pos x="0" y="159"/>
                </a:cxn>
                <a:cxn ang="0">
                  <a:pos x="2" y="130"/>
                </a:cxn>
                <a:cxn ang="0">
                  <a:pos x="8" y="107"/>
                </a:cxn>
                <a:cxn ang="0">
                  <a:pos x="16" y="86"/>
                </a:cxn>
                <a:cxn ang="0">
                  <a:pos x="25" y="67"/>
                </a:cxn>
                <a:cxn ang="0">
                  <a:pos x="34" y="50"/>
                </a:cxn>
                <a:cxn ang="0">
                  <a:pos x="44" y="37"/>
                </a:cxn>
                <a:cxn ang="0">
                  <a:pos x="52" y="23"/>
                </a:cxn>
                <a:cxn ang="0">
                  <a:pos x="63" y="13"/>
                </a:cxn>
                <a:cxn ang="0">
                  <a:pos x="69" y="0"/>
                </a:cxn>
                <a:cxn ang="0">
                  <a:pos x="69" y="0"/>
                </a:cxn>
                <a:cxn ang="0">
                  <a:pos x="69" y="2"/>
                </a:cxn>
                <a:cxn ang="0">
                  <a:pos x="71" y="6"/>
                </a:cxn>
                <a:cxn ang="0">
                  <a:pos x="76" y="13"/>
                </a:cxn>
                <a:cxn ang="0">
                  <a:pos x="80" y="20"/>
                </a:cxn>
                <a:cxn ang="0">
                  <a:pos x="84" y="34"/>
                </a:cxn>
                <a:cxn ang="0">
                  <a:pos x="89" y="46"/>
                </a:cxn>
                <a:cxn ang="0">
                  <a:pos x="92" y="59"/>
                </a:cxn>
                <a:cxn ang="0">
                  <a:pos x="99" y="75"/>
                </a:cxn>
                <a:cxn ang="0">
                  <a:pos x="103" y="92"/>
                </a:cxn>
                <a:cxn ang="0">
                  <a:pos x="108" y="107"/>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0"/>
                  </a:lnTo>
                  <a:lnTo>
                    <a:pt x="69" y="2"/>
                  </a:lnTo>
                  <a:lnTo>
                    <a:pt x="71" y="6"/>
                  </a:lnTo>
                  <a:lnTo>
                    <a:pt x="76" y="13"/>
                  </a:lnTo>
                  <a:lnTo>
                    <a:pt x="80" y="20"/>
                  </a:lnTo>
                  <a:lnTo>
                    <a:pt x="84" y="34"/>
                  </a:lnTo>
                  <a:lnTo>
                    <a:pt x="89" y="46"/>
                  </a:lnTo>
                  <a:lnTo>
                    <a:pt x="92" y="59"/>
                  </a:lnTo>
                  <a:lnTo>
                    <a:pt x="99" y="75"/>
                  </a:lnTo>
                  <a:lnTo>
                    <a:pt x="103" y="92"/>
                  </a:lnTo>
                  <a:lnTo>
                    <a:pt x="108" y="107"/>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198" name="Freeform 1222"/>
            <p:cNvSpPr>
              <a:spLocks/>
            </p:cNvSpPr>
            <p:nvPr/>
          </p:nvSpPr>
          <p:spPr bwMode="auto">
            <a:xfrm>
              <a:off x="1987" y="1645"/>
              <a:ext cx="111" cy="321"/>
            </a:xfrm>
            <a:custGeom>
              <a:avLst/>
              <a:gdLst/>
              <a:ahLst/>
              <a:cxnLst>
                <a:cxn ang="0">
                  <a:pos x="34" y="318"/>
                </a:cxn>
                <a:cxn ang="0">
                  <a:pos x="23" y="292"/>
                </a:cxn>
                <a:cxn ang="0">
                  <a:pos x="15" y="267"/>
                </a:cxn>
                <a:cxn ang="0">
                  <a:pos x="8" y="242"/>
                </a:cxn>
                <a:cxn ang="0">
                  <a:pos x="2" y="216"/>
                </a:cxn>
                <a:cxn ang="0">
                  <a:pos x="0" y="191"/>
                </a:cxn>
                <a:cxn ang="0">
                  <a:pos x="0" y="168"/>
                </a:cxn>
                <a:cxn ang="0">
                  <a:pos x="0" y="145"/>
                </a:cxn>
                <a:cxn ang="0">
                  <a:pos x="2" y="126"/>
                </a:cxn>
                <a:cxn ang="0">
                  <a:pos x="8" y="106"/>
                </a:cxn>
                <a:cxn ang="0">
                  <a:pos x="15" y="88"/>
                </a:cxn>
                <a:cxn ang="0">
                  <a:pos x="15" y="88"/>
                </a:cxn>
                <a:cxn ang="0">
                  <a:pos x="23" y="75"/>
                </a:cxn>
                <a:cxn ang="0">
                  <a:pos x="29" y="60"/>
                </a:cxn>
                <a:cxn ang="0">
                  <a:pos x="38" y="50"/>
                </a:cxn>
                <a:cxn ang="0">
                  <a:pos x="45" y="39"/>
                </a:cxn>
                <a:cxn ang="0">
                  <a:pos x="50" y="30"/>
                </a:cxn>
                <a:cxn ang="0">
                  <a:pos x="57" y="23"/>
                </a:cxn>
                <a:cxn ang="0">
                  <a:pos x="63" y="16"/>
                </a:cxn>
                <a:cxn ang="0">
                  <a:pos x="72" y="9"/>
                </a:cxn>
                <a:cxn ang="0">
                  <a:pos x="78" y="4"/>
                </a:cxn>
                <a:cxn ang="0">
                  <a:pos x="86" y="0"/>
                </a:cxn>
                <a:cxn ang="0">
                  <a:pos x="86" y="0"/>
                </a:cxn>
                <a:cxn ang="0">
                  <a:pos x="86" y="2"/>
                </a:cxn>
                <a:cxn ang="0">
                  <a:pos x="89" y="5"/>
                </a:cxn>
                <a:cxn ang="0">
                  <a:pos x="91" y="14"/>
                </a:cxn>
                <a:cxn ang="0">
                  <a:pos x="95" y="25"/>
                </a:cxn>
                <a:cxn ang="0">
                  <a:pos x="99" y="35"/>
                </a:cxn>
                <a:cxn ang="0">
                  <a:pos x="101" y="48"/>
                </a:cxn>
                <a:cxn ang="0">
                  <a:pos x="105" y="60"/>
                </a:cxn>
                <a:cxn ang="0">
                  <a:pos x="107" y="75"/>
                </a:cxn>
                <a:cxn ang="0">
                  <a:pos x="110" y="88"/>
                </a:cxn>
                <a:cxn ang="0">
                  <a:pos x="107" y="101"/>
                </a:cxn>
                <a:cxn ang="0">
                  <a:pos x="34" y="318"/>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0"/>
                  </a:lnTo>
                  <a:lnTo>
                    <a:pt x="86" y="2"/>
                  </a:lnTo>
                  <a:lnTo>
                    <a:pt x="89" y="5"/>
                  </a:lnTo>
                  <a:lnTo>
                    <a:pt x="91" y="14"/>
                  </a:lnTo>
                  <a:lnTo>
                    <a:pt x="95" y="25"/>
                  </a:lnTo>
                  <a:lnTo>
                    <a:pt x="99" y="35"/>
                  </a:lnTo>
                  <a:lnTo>
                    <a:pt x="101" y="48"/>
                  </a:lnTo>
                  <a:lnTo>
                    <a:pt x="105" y="60"/>
                  </a:lnTo>
                  <a:lnTo>
                    <a:pt x="107" y="75"/>
                  </a:lnTo>
                  <a:lnTo>
                    <a:pt x="110" y="88"/>
                  </a:lnTo>
                  <a:lnTo>
                    <a:pt x="107" y="101"/>
                  </a:lnTo>
                  <a:lnTo>
                    <a:pt x="34" y="318"/>
                  </a:lnTo>
                </a:path>
              </a:pathLst>
            </a:custGeom>
            <a:solidFill>
              <a:srgbClr val="FFD80F"/>
            </a:solidFill>
            <a:ln w="9525" cap="rnd">
              <a:noFill/>
              <a:round/>
              <a:headEnd/>
              <a:tailEnd/>
            </a:ln>
            <a:effectLst/>
          </p:spPr>
          <p:txBody>
            <a:bodyPr/>
            <a:lstStyle/>
            <a:p>
              <a:pPr>
                <a:defRPr/>
              </a:pPr>
              <a:endParaRPr lang="en-US"/>
            </a:p>
          </p:txBody>
        </p:sp>
        <p:sp>
          <p:nvSpPr>
            <p:cNvPr id="199" name="Freeform 1223"/>
            <p:cNvSpPr>
              <a:spLocks/>
            </p:cNvSpPr>
            <p:nvPr/>
          </p:nvSpPr>
          <p:spPr bwMode="auto">
            <a:xfrm>
              <a:off x="1987" y="1645"/>
              <a:ext cx="111" cy="321"/>
            </a:xfrm>
            <a:custGeom>
              <a:avLst/>
              <a:gdLst/>
              <a:ahLst/>
              <a:cxnLst>
                <a:cxn ang="0">
                  <a:pos x="34" y="318"/>
                </a:cxn>
                <a:cxn ang="0">
                  <a:pos x="23" y="292"/>
                </a:cxn>
                <a:cxn ang="0">
                  <a:pos x="15" y="267"/>
                </a:cxn>
                <a:cxn ang="0">
                  <a:pos x="8" y="242"/>
                </a:cxn>
                <a:cxn ang="0">
                  <a:pos x="2" y="216"/>
                </a:cxn>
                <a:cxn ang="0">
                  <a:pos x="0" y="191"/>
                </a:cxn>
                <a:cxn ang="0">
                  <a:pos x="0" y="168"/>
                </a:cxn>
                <a:cxn ang="0">
                  <a:pos x="0" y="145"/>
                </a:cxn>
                <a:cxn ang="0">
                  <a:pos x="2" y="126"/>
                </a:cxn>
                <a:cxn ang="0">
                  <a:pos x="8" y="106"/>
                </a:cxn>
                <a:cxn ang="0">
                  <a:pos x="15" y="88"/>
                </a:cxn>
                <a:cxn ang="0">
                  <a:pos x="15" y="88"/>
                </a:cxn>
                <a:cxn ang="0">
                  <a:pos x="23" y="75"/>
                </a:cxn>
                <a:cxn ang="0">
                  <a:pos x="29" y="60"/>
                </a:cxn>
                <a:cxn ang="0">
                  <a:pos x="38" y="50"/>
                </a:cxn>
                <a:cxn ang="0">
                  <a:pos x="45" y="39"/>
                </a:cxn>
                <a:cxn ang="0">
                  <a:pos x="50" y="30"/>
                </a:cxn>
                <a:cxn ang="0">
                  <a:pos x="57" y="23"/>
                </a:cxn>
                <a:cxn ang="0">
                  <a:pos x="63" y="16"/>
                </a:cxn>
                <a:cxn ang="0">
                  <a:pos x="72" y="9"/>
                </a:cxn>
                <a:cxn ang="0">
                  <a:pos x="78" y="4"/>
                </a:cxn>
                <a:cxn ang="0">
                  <a:pos x="86" y="0"/>
                </a:cxn>
                <a:cxn ang="0">
                  <a:pos x="86" y="0"/>
                </a:cxn>
                <a:cxn ang="0">
                  <a:pos x="86" y="2"/>
                </a:cxn>
                <a:cxn ang="0">
                  <a:pos x="89" y="5"/>
                </a:cxn>
                <a:cxn ang="0">
                  <a:pos x="91" y="14"/>
                </a:cxn>
                <a:cxn ang="0">
                  <a:pos x="95" y="25"/>
                </a:cxn>
                <a:cxn ang="0">
                  <a:pos x="99" y="35"/>
                </a:cxn>
                <a:cxn ang="0">
                  <a:pos x="101" y="48"/>
                </a:cxn>
                <a:cxn ang="0">
                  <a:pos x="105" y="60"/>
                </a:cxn>
                <a:cxn ang="0">
                  <a:pos x="107" y="75"/>
                </a:cxn>
                <a:cxn ang="0">
                  <a:pos x="110" y="88"/>
                </a:cxn>
                <a:cxn ang="0">
                  <a:pos x="107" y="101"/>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0"/>
                  </a:lnTo>
                  <a:lnTo>
                    <a:pt x="86" y="2"/>
                  </a:lnTo>
                  <a:lnTo>
                    <a:pt x="89" y="5"/>
                  </a:lnTo>
                  <a:lnTo>
                    <a:pt x="91" y="14"/>
                  </a:lnTo>
                  <a:lnTo>
                    <a:pt x="95" y="25"/>
                  </a:lnTo>
                  <a:lnTo>
                    <a:pt x="99" y="35"/>
                  </a:lnTo>
                  <a:lnTo>
                    <a:pt x="101" y="48"/>
                  </a:lnTo>
                  <a:lnTo>
                    <a:pt x="105" y="60"/>
                  </a:lnTo>
                  <a:lnTo>
                    <a:pt x="107" y="75"/>
                  </a:lnTo>
                  <a:lnTo>
                    <a:pt x="110" y="88"/>
                  </a:lnTo>
                  <a:lnTo>
                    <a:pt x="107" y="101"/>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00" name="Freeform 1224"/>
            <p:cNvSpPr>
              <a:spLocks/>
            </p:cNvSpPr>
            <p:nvPr/>
          </p:nvSpPr>
          <p:spPr bwMode="auto">
            <a:xfrm>
              <a:off x="2083" y="1485"/>
              <a:ext cx="131" cy="287"/>
            </a:xfrm>
            <a:custGeom>
              <a:avLst/>
              <a:gdLst/>
              <a:ahLst/>
              <a:cxnLst>
                <a:cxn ang="0">
                  <a:pos x="2" y="285"/>
                </a:cxn>
                <a:cxn ang="0">
                  <a:pos x="0" y="267"/>
                </a:cxn>
                <a:cxn ang="0">
                  <a:pos x="0" y="248"/>
                </a:cxn>
                <a:cxn ang="0">
                  <a:pos x="2" y="227"/>
                </a:cxn>
                <a:cxn ang="0">
                  <a:pos x="5" y="206"/>
                </a:cxn>
                <a:cxn ang="0">
                  <a:pos x="12" y="185"/>
                </a:cxn>
                <a:cxn ang="0">
                  <a:pos x="18" y="165"/>
                </a:cxn>
                <a:cxn ang="0">
                  <a:pos x="25" y="143"/>
                </a:cxn>
                <a:cxn ang="0">
                  <a:pos x="30" y="126"/>
                </a:cxn>
                <a:cxn ang="0">
                  <a:pos x="37" y="110"/>
                </a:cxn>
                <a:cxn ang="0">
                  <a:pos x="41" y="96"/>
                </a:cxn>
                <a:cxn ang="0">
                  <a:pos x="41" y="96"/>
                </a:cxn>
                <a:cxn ang="0">
                  <a:pos x="48" y="86"/>
                </a:cxn>
                <a:cxn ang="0">
                  <a:pos x="53" y="73"/>
                </a:cxn>
                <a:cxn ang="0">
                  <a:pos x="62" y="61"/>
                </a:cxn>
                <a:cxn ang="0">
                  <a:pos x="71" y="50"/>
                </a:cxn>
                <a:cxn ang="0">
                  <a:pos x="79" y="38"/>
                </a:cxn>
                <a:cxn ang="0">
                  <a:pos x="90" y="29"/>
                </a:cxn>
                <a:cxn ang="0">
                  <a:pos x="99" y="19"/>
                </a:cxn>
                <a:cxn ang="0">
                  <a:pos x="106" y="11"/>
                </a:cxn>
                <a:cxn ang="0">
                  <a:pos x="113" y="4"/>
                </a:cxn>
                <a:cxn ang="0">
                  <a:pos x="122" y="0"/>
                </a:cxn>
                <a:cxn ang="0">
                  <a:pos x="122" y="0"/>
                </a:cxn>
                <a:cxn ang="0">
                  <a:pos x="122" y="2"/>
                </a:cxn>
                <a:cxn ang="0">
                  <a:pos x="122" y="6"/>
                </a:cxn>
                <a:cxn ang="0">
                  <a:pos x="124" y="13"/>
                </a:cxn>
                <a:cxn ang="0">
                  <a:pos x="126" y="23"/>
                </a:cxn>
                <a:cxn ang="0">
                  <a:pos x="127" y="34"/>
                </a:cxn>
                <a:cxn ang="0">
                  <a:pos x="127" y="44"/>
                </a:cxn>
                <a:cxn ang="0">
                  <a:pos x="130" y="57"/>
                </a:cxn>
                <a:cxn ang="0">
                  <a:pos x="130" y="69"/>
                </a:cxn>
                <a:cxn ang="0">
                  <a:pos x="130" y="82"/>
                </a:cxn>
                <a:cxn ang="0">
                  <a:pos x="127" y="94"/>
                </a:cxn>
                <a:cxn ang="0">
                  <a:pos x="2" y="285"/>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lnTo>
                    <a:pt x="2" y="285"/>
                  </a:lnTo>
                </a:path>
              </a:pathLst>
            </a:custGeom>
            <a:solidFill>
              <a:srgbClr val="FFD80F"/>
            </a:solidFill>
            <a:ln w="9525" cap="rnd">
              <a:noFill/>
              <a:round/>
              <a:headEnd/>
              <a:tailEnd/>
            </a:ln>
            <a:effectLst/>
          </p:spPr>
          <p:txBody>
            <a:bodyPr/>
            <a:lstStyle/>
            <a:p>
              <a:pPr>
                <a:defRPr/>
              </a:pPr>
              <a:endParaRPr lang="en-US"/>
            </a:p>
          </p:txBody>
        </p:sp>
        <p:sp>
          <p:nvSpPr>
            <p:cNvPr id="201" name="Freeform 1225"/>
            <p:cNvSpPr>
              <a:spLocks/>
            </p:cNvSpPr>
            <p:nvPr/>
          </p:nvSpPr>
          <p:spPr bwMode="auto">
            <a:xfrm>
              <a:off x="2083" y="1485"/>
              <a:ext cx="131" cy="287"/>
            </a:xfrm>
            <a:custGeom>
              <a:avLst/>
              <a:gdLst/>
              <a:ahLst/>
              <a:cxnLst>
                <a:cxn ang="0">
                  <a:pos x="2" y="285"/>
                </a:cxn>
                <a:cxn ang="0">
                  <a:pos x="0" y="267"/>
                </a:cxn>
                <a:cxn ang="0">
                  <a:pos x="0" y="248"/>
                </a:cxn>
                <a:cxn ang="0">
                  <a:pos x="2" y="227"/>
                </a:cxn>
                <a:cxn ang="0">
                  <a:pos x="5" y="206"/>
                </a:cxn>
                <a:cxn ang="0">
                  <a:pos x="12" y="185"/>
                </a:cxn>
                <a:cxn ang="0">
                  <a:pos x="18" y="165"/>
                </a:cxn>
                <a:cxn ang="0">
                  <a:pos x="25" y="143"/>
                </a:cxn>
                <a:cxn ang="0">
                  <a:pos x="30" y="126"/>
                </a:cxn>
                <a:cxn ang="0">
                  <a:pos x="37" y="110"/>
                </a:cxn>
                <a:cxn ang="0">
                  <a:pos x="41" y="96"/>
                </a:cxn>
                <a:cxn ang="0">
                  <a:pos x="41" y="96"/>
                </a:cxn>
                <a:cxn ang="0">
                  <a:pos x="48" y="86"/>
                </a:cxn>
                <a:cxn ang="0">
                  <a:pos x="53" y="73"/>
                </a:cxn>
                <a:cxn ang="0">
                  <a:pos x="62" y="61"/>
                </a:cxn>
                <a:cxn ang="0">
                  <a:pos x="71" y="50"/>
                </a:cxn>
                <a:cxn ang="0">
                  <a:pos x="79" y="38"/>
                </a:cxn>
                <a:cxn ang="0">
                  <a:pos x="90" y="29"/>
                </a:cxn>
                <a:cxn ang="0">
                  <a:pos x="99" y="19"/>
                </a:cxn>
                <a:cxn ang="0">
                  <a:pos x="106" y="11"/>
                </a:cxn>
                <a:cxn ang="0">
                  <a:pos x="113" y="4"/>
                </a:cxn>
                <a:cxn ang="0">
                  <a:pos x="122" y="0"/>
                </a:cxn>
                <a:cxn ang="0">
                  <a:pos x="122" y="0"/>
                </a:cxn>
                <a:cxn ang="0">
                  <a:pos x="122" y="2"/>
                </a:cxn>
                <a:cxn ang="0">
                  <a:pos x="122" y="6"/>
                </a:cxn>
                <a:cxn ang="0">
                  <a:pos x="124" y="13"/>
                </a:cxn>
                <a:cxn ang="0">
                  <a:pos x="126" y="23"/>
                </a:cxn>
                <a:cxn ang="0">
                  <a:pos x="127" y="34"/>
                </a:cxn>
                <a:cxn ang="0">
                  <a:pos x="127" y="44"/>
                </a:cxn>
                <a:cxn ang="0">
                  <a:pos x="130" y="57"/>
                </a:cxn>
                <a:cxn ang="0">
                  <a:pos x="130" y="69"/>
                </a:cxn>
                <a:cxn ang="0">
                  <a:pos x="130" y="82"/>
                </a:cxn>
                <a:cxn ang="0">
                  <a:pos x="127" y="94"/>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02" name="Freeform 1226"/>
            <p:cNvSpPr>
              <a:spLocks/>
            </p:cNvSpPr>
            <p:nvPr/>
          </p:nvSpPr>
          <p:spPr bwMode="auto">
            <a:xfrm>
              <a:off x="2188" y="1385"/>
              <a:ext cx="134" cy="219"/>
            </a:xfrm>
            <a:custGeom>
              <a:avLst/>
              <a:gdLst/>
              <a:ahLst/>
              <a:cxnLst>
                <a:cxn ang="0">
                  <a:pos x="0" y="218"/>
                </a:cxn>
                <a:cxn ang="0">
                  <a:pos x="2" y="202"/>
                </a:cxn>
                <a:cxn ang="0">
                  <a:pos x="4" y="186"/>
                </a:cxn>
                <a:cxn ang="0">
                  <a:pos x="6" y="167"/>
                </a:cxn>
                <a:cxn ang="0">
                  <a:pos x="8" y="147"/>
                </a:cxn>
                <a:cxn ang="0">
                  <a:pos x="13" y="131"/>
                </a:cxn>
                <a:cxn ang="0">
                  <a:pos x="19" y="112"/>
                </a:cxn>
                <a:cxn ang="0">
                  <a:pos x="25" y="96"/>
                </a:cxn>
                <a:cxn ang="0">
                  <a:pos x="31" y="81"/>
                </a:cxn>
                <a:cxn ang="0">
                  <a:pos x="38" y="69"/>
                </a:cxn>
                <a:cxn ang="0">
                  <a:pos x="47" y="58"/>
                </a:cxn>
                <a:cxn ang="0">
                  <a:pos x="47" y="58"/>
                </a:cxn>
                <a:cxn ang="0">
                  <a:pos x="52" y="49"/>
                </a:cxn>
                <a:cxn ang="0">
                  <a:pos x="61" y="41"/>
                </a:cxn>
                <a:cxn ang="0">
                  <a:pos x="70" y="32"/>
                </a:cxn>
                <a:cxn ang="0">
                  <a:pos x="75" y="26"/>
                </a:cxn>
                <a:cxn ang="0">
                  <a:pos x="84" y="20"/>
                </a:cxn>
                <a:cxn ang="0">
                  <a:pos x="93" y="16"/>
                </a:cxn>
                <a:cxn ang="0">
                  <a:pos x="101" y="12"/>
                </a:cxn>
                <a:cxn ang="0">
                  <a:pos x="107" y="5"/>
                </a:cxn>
                <a:cxn ang="0">
                  <a:pos x="116" y="1"/>
                </a:cxn>
                <a:cxn ang="0">
                  <a:pos x="124" y="0"/>
                </a:cxn>
                <a:cxn ang="0">
                  <a:pos x="124" y="0"/>
                </a:cxn>
                <a:cxn ang="0">
                  <a:pos x="124" y="0"/>
                </a:cxn>
                <a:cxn ang="0">
                  <a:pos x="124" y="3"/>
                </a:cxn>
                <a:cxn ang="0">
                  <a:pos x="126" y="9"/>
                </a:cxn>
                <a:cxn ang="0">
                  <a:pos x="128" y="18"/>
                </a:cxn>
                <a:cxn ang="0">
                  <a:pos x="130" y="26"/>
                </a:cxn>
                <a:cxn ang="0">
                  <a:pos x="133" y="37"/>
                </a:cxn>
                <a:cxn ang="0">
                  <a:pos x="133" y="46"/>
                </a:cxn>
                <a:cxn ang="0">
                  <a:pos x="133" y="55"/>
                </a:cxn>
                <a:cxn ang="0">
                  <a:pos x="133" y="66"/>
                </a:cxn>
                <a:cxn ang="0">
                  <a:pos x="130" y="76"/>
                </a:cxn>
                <a:cxn ang="0">
                  <a:pos x="0" y="218"/>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0"/>
                  </a:lnTo>
                  <a:lnTo>
                    <a:pt x="124" y="0"/>
                  </a:lnTo>
                  <a:lnTo>
                    <a:pt x="124" y="3"/>
                  </a:lnTo>
                  <a:lnTo>
                    <a:pt x="126" y="9"/>
                  </a:lnTo>
                  <a:lnTo>
                    <a:pt x="128" y="18"/>
                  </a:lnTo>
                  <a:lnTo>
                    <a:pt x="130" y="26"/>
                  </a:lnTo>
                  <a:lnTo>
                    <a:pt x="133" y="37"/>
                  </a:lnTo>
                  <a:lnTo>
                    <a:pt x="133" y="46"/>
                  </a:lnTo>
                  <a:lnTo>
                    <a:pt x="133" y="55"/>
                  </a:lnTo>
                  <a:lnTo>
                    <a:pt x="133" y="66"/>
                  </a:lnTo>
                  <a:lnTo>
                    <a:pt x="130" y="76"/>
                  </a:lnTo>
                  <a:lnTo>
                    <a:pt x="0" y="218"/>
                  </a:lnTo>
                </a:path>
              </a:pathLst>
            </a:custGeom>
            <a:solidFill>
              <a:srgbClr val="FFD80F"/>
            </a:solidFill>
            <a:ln w="9525" cap="rnd">
              <a:noFill/>
              <a:round/>
              <a:headEnd/>
              <a:tailEnd/>
            </a:ln>
            <a:effectLst/>
          </p:spPr>
          <p:txBody>
            <a:bodyPr/>
            <a:lstStyle/>
            <a:p>
              <a:pPr>
                <a:defRPr/>
              </a:pPr>
              <a:endParaRPr lang="en-US"/>
            </a:p>
          </p:txBody>
        </p:sp>
        <p:sp>
          <p:nvSpPr>
            <p:cNvPr id="203" name="Freeform 1227"/>
            <p:cNvSpPr>
              <a:spLocks/>
            </p:cNvSpPr>
            <p:nvPr/>
          </p:nvSpPr>
          <p:spPr bwMode="auto">
            <a:xfrm>
              <a:off x="2188" y="1385"/>
              <a:ext cx="134" cy="219"/>
            </a:xfrm>
            <a:custGeom>
              <a:avLst/>
              <a:gdLst/>
              <a:ahLst/>
              <a:cxnLst>
                <a:cxn ang="0">
                  <a:pos x="0" y="218"/>
                </a:cxn>
                <a:cxn ang="0">
                  <a:pos x="2" y="202"/>
                </a:cxn>
                <a:cxn ang="0">
                  <a:pos x="4" y="186"/>
                </a:cxn>
                <a:cxn ang="0">
                  <a:pos x="6" y="167"/>
                </a:cxn>
                <a:cxn ang="0">
                  <a:pos x="8" y="147"/>
                </a:cxn>
                <a:cxn ang="0">
                  <a:pos x="13" y="131"/>
                </a:cxn>
                <a:cxn ang="0">
                  <a:pos x="19" y="112"/>
                </a:cxn>
                <a:cxn ang="0">
                  <a:pos x="25" y="96"/>
                </a:cxn>
                <a:cxn ang="0">
                  <a:pos x="31" y="81"/>
                </a:cxn>
                <a:cxn ang="0">
                  <a:pos x="38" y="69"/>
                </a:cxn>
                <a:cxn ang="0">
                  <a:pos x="47" y="58"/>
                </a:cxn>
                <a:cxn ang="0">
                  <a:pos x="47" y="58"/>
                </a:cxn>
                <a:cxn ang="0">
                  <a:pos x="52" y="49"/>
                </a:cxn>
                <a:cxn ang="0">
                  <a:pos x="61" y="41"/>
                </a:cxn>
                <a:cxn ang="0">
                  <a:pos x="70" y="32"/>
                </a:cxn>
                <a:cxn ang="0">
                  <a:pos x="75" y="26"/>
                </a:cxn>
                <a:cxn ang="0">
                  <a:pos x="84" y="20"/>
                </a:cxn>
                <a:cxn ang="0">
                  <a:pos x="93" y="16"/>
                </a:cxn>
                <a:cxn ang="0">
                  <a:pos x="101" y="12"/>
                </a:cxn>
                <a:cxn ang="0">
                  <a:pos x="107" y="5"/>
                </a:cxn>
                <a:cxn ang="0">
                  <a:pos x="116" y="1"/>
                </a:cxn>
                <a:cxn ang="0">
                  <a:pos x="124" y="0"/>
                </a:cxn>
                <a:cxn ang="0">
                  <a:pos x="124" y="0"/>
                </a:cxn>
                <a:cxn ang="0">
                  <a:pos x="124" y="0"/>
                </a:cxn>
                <a:cxn ang="0">
                  <a:pos x="124" y="3"/>
                </a:cxn>
                <a:cxn ang="0">
                  <a:pos x="126" y="9"/>
                </a:cxn>
                <a:cxn ang="0">
                  <a:pos x="128" y="18"/>
                </a:cxn>
                <a:cxn ang="0">
                  <a:pos x="130" y="26"/>
                </a:cxn>
                <a:cxn ang="0">
                  <a:pos x="133" y="37"/>
                </a:cxn>
                <a:cxn ang="0">
                  <a:pos x="133" y="46"/>
                </a:cxn>
                <a:cxn ang="0">
                  <a:pos x="133" y="55"/>
                </a:cxn>
                <a:cxn ang="0">
                  <a:pos x="133" y="66"/>
                </a:cxn>
                <a:cxn ang="0">
                  <a:pos x="130" y="76"/>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0"/>
                  </a:lnTo>
                  <a:lnTo>
                    <a:pt x="124" y="0"/>
                  </a:lnTo>
                  <a:lnTo>
                    <a:pt x="124" y="3"/>
                  </a:lnTo>
                  <a:lnTo>
                    <a:pt x="126" y="9"/>
                  </a:lnTo>
                  <a:lnTo>
                    <a:pt x="128" y="18"/>
                  </a:lnTo>
                  <a:lnTo>
                    <a:pt x="130" y="26"/>
                  </a:lnTo>
                  <a:lnTo>
                    <a:pt x="133" y="37"/>
                  </a:lnTo>
                  <a:lnTo>
                    <a:pt x="133" y="46"/>
                  </a:lnTo>
                  <a:lnTo>
                    <a:pt x="133" y="55"/>
                  </a:lnTo>
                  <a:lnTo>
                    <a:pt x="133" y="66"/>
                  </a:lnTo>
                  <a:lnTo>
                    <a:pt x="130" y="76"/>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04" name="Freeform 1228"/>
            <p:cNvSpPr>
              <a:spLocks/>
            </p:cNvSpPr>
            <p:nvPr/>
          </p:nvSpPr>
          <p:spPr bwMode="auto">
            <a:xfrm>
              <a:off x="2290" y="1315"/>
              <a:ext cx="121" cy="176"/>
            </a:xfrm>
            <a:custGeom>
              <a:avLst/>
              <a:gdLst/>
              <a:ahLst/>
              <a:cxnLst>
                <a:cxn ang="0">
                  <a:pos x="0" y="175"/>
                </a:cxn>
                <a:cxn ang="0">
                  <a:pos x="0" y="162"/>
                </a:cxn>
                <a:cxn ang="0">
                  <a:pos x="2" y="147"/>
                </a:cxn>
                <a:cxn ang="0">
                  <a:pos x="4" y="133"/>
                </a:cxn>
                <a:cxn ang="0">
                  <a:pos x="8" y="117"/>
                </a:cxn>
                <a:cxn ang="0">
                  <a:pos x="13" y="101"/>
                </a:cxn>
                <a:cxn ang="0">
                  <a:pos x="17" y="89"/>
                </a:cxn>
                <a:cxn ang="0">
                  <a:pos x="23" y="73"/>
                </a:cxn>
                <a:cxn ang="0">
                  <a:pos x="27" y="61"/>
                </a:cxn>
                <a:cxn ang="0">
                  <a:pos x="36" y="50"/>
                </a:cxn>
                <a:cxn ang="0">
                  <a:pos x="42" y="40"/>
                </a:cxn>
                <a:cxn ang="0">
                  <a:pos x="42" y="40"/>
                </a:cxn>
                <a:cxn ang="0">
                  <a:pos x="48" y="34"/>
                </a:cxn>
                <a:cxn ang="0">
                  <a:pos x="54" y="25"/>
                </a:cxn>
                <a:cxn ang="0">
                  <a:pos x="61" y="20"/>
                </a:cxn>
                <a:cxn ang="0">
                  <a:pos x="70" y="15"/>
                </a:cxn>
                <a:cxn ang="0">
                  <a:pos x="75" y="11"/>
                </a:cxn>
                <a:cxn ang="0">
                  <a:pos x="84" y="6"/>
                </a:cxn>
                <a:cxn ang="0">
                  <a:pos x="91" y="4"/>
                </a:cxn>
                <a:cxn ang="0">
                  <a:pos x="98" y="2"/>
                </a:cxn>
                <a:cxn ang="0">
                  <a:pos x="105" y="0"/>
                </a:cxn>
                <a:cxn ang="0">
                  <a:pos x="112" y="0"/>
                </a:cxn>
                <a:cxn ang="0">
                  <a:pos x="112" y="0"/>
                </a:cxn>
                <a:cxn ang="0">
                  <a:pos x="112" y="2"/>
                </a:cxn>
                <a:cxn ang="0">
                  <a:pos x="114" y="6"/>
                </a:cxn>
                <a:cxn ang="0">
                  <a:pos x="116" y="11"/>
                </a:cxn>
                <a:cxn ang="0">
                  <a:pos x="118" y="20"/>
                </a:cxn>
                <a:cxn ang="0">
                  <a:pos x="120" y="29"/>
                </a:cxn>
                <a:cxn ang="0">
                  <a:pos x="122" y="40"/>
                </a:cxn>
                <a:cxn ang="0">
                  <a:pos x="122" y="50"/>
                </a:cxn>
                <a:cxn ang="0">
                  <a:pos x="122" y="61"/>
                </a:cxn>
                <a:cxn ang="0">
                  <a:pos x="122" y="71"/>
                </a:cxn>
                <a:cxn ang="0">
                  <a:pos x="120" y="82"/>
                </a:cxn>
                <a:cxn ang="0">
                  <a:pos x="0" y="175"/>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lnTo>
                    <a:pt x="0" y="175"/>
                  </a:lnTo>
                </a:path>
              </a:pathLst>
            </a:custGeom>
            <a:solidFill>
              <a:srgbClr val="FFD80F"/>
            </a:solidFill>
            <a:ln w="9525" cap="rnd">
              <a:noFill/>
              <a:round/>
              <a:headEnd/>
              <a:tailEnd/>
            </a:ln>
            <a:effectLst/>
          </p:spPr>
          <p:txBody>
            <a:bodyPr/>
            <a:lstStyle/>
            <a:p>
              <a:pPr>
                <a:defRPr/>
              </a:pPr>
              <a:endParaRPr lang="en-US"/>
            </a:p>
          </p:txBody>
        </p:sp>
        <p:sp>
          <p:nvSpPr>
            <p:cNvPr id="205" name="Freeform 1229"/>
            <p:cNvSpPr>
              <a:spLocks/>
            </p:cNvSpPr>
            <p:nvPr/>
          </p:nvSpPr>
          <p:spPr bwMode="auto">
            <a:xfrm>
              <a:off x="2290" y="1315"/>
              <a:ext cx="121" cy="176"/>
            </a:xfrm>
            <a:custGeom>
              <a:avLst/>
              <a:gdLst/>
              <a:ahLst/>
              <a:cxnLst>
                <a:cxn ang="0">
                  <a:pos x="0" y="175"/>
                </a:cxn>
                <a:cxn ang="0">
                  <a:pos x="0" y="162"/>
                </a:cxn>
                <a:cxn ang="0">
                  <a:pos x="2" y="147"/>
                </a:cxn>
                <a:cxn ang="0">
                  <a:pos x="4" y="133"/>
                </a:cxn>
                <a:cxn ang="0">
                  <a:pos x="8" y="117"/>
                </a:cxn>
                <a:cxn ang="0">
                  <a:pos x="13" y="101"/>
                </a:cxn>
                <a:cxn ang="0">
                  <a:pos x="17" y="89"/>
                </a:cxn>
                <a:cxn ang="0">
                  <a:pos x="23" y="73"/>
                </a:cxn>
                <a:cxn ang="0">
                  <a:pos x="27" y="61"/>
                </a:cxn>
                <a:cxn ang="0">
                  <a:pos x="36" y="50"/>
                </a:cxn>
                <a:cxn ang="0">
                  <a:pos x="42" y="40"/>
                </a:cxn>
                <a:cxn ang="0">
                  <a:pos x="42" y="40"/>
                </a:cxn>
                <a:cxn ang="0">
                  <a:pos x="48" y="34"/>
                </a:cxn>
                <a:cxn ang="0">
                  <a:pos x="54" y="25"/>
                </a:cxn>
                <a:cxn ang="0">
                  <a:pos x="61" y="20"/>
                </a:cxn>
                <a:cxn ang="0">
                  <a:pos x="70" y="15"/>
                </a:cxn>
                <a:cxn ang="0">
                  <a:pos x="75" y="11"/>
                </a:cxn>
                <a:cxn ang="0">
                  <a:pos x="84" y="6"/>
                </a:cxn>
                <a:cxn ang="0">
                  <a:pos x="91" y="4"/>
                </a:cxn>
                <a:cxn ang="0">
                  <a:pos x="98" y="2"/>
                </a:cxn>
                <a:cxn ang="0">
                  <a:pos x="105" y="0"/>
                </a:cxn>
                <a:cxn ang="0">
                  <a:pos x="112" y="0"/>
                </a:cxn>
                <a:cxn ang="0">
                  <a:pos x="112" y="0"/>
                </a:cxn>
                <a:cxn ang="0">
                  <a:pos x="112" y="2"/>
                </a:cxn>
                <a:cxn ang="0">
                  <a:pos x="114" y="6"/>
                </a:cxn>
                <a:cxn ang="0">
                  <a:pos x="116" y="11"/>
                </a:cxn>
                <a:cxn ang="0">
                  <a:pos x="118" y="20"/>
                </a:cxn>
                <a:cxn ang="0">
                  <a:pos x="120" y="29"/>
                </a:cxn>
                <a:cxn ang="0">
                  <a:pos x="122" y="40"/>
                </a:cxn>
                <a:cxn ang="0">
                  <a:pos x="122" y="50"/>
                </a:cxn>
                <a:cxn ang="0">
                  <a:pos x="122" y="61"/>
                </a:cxn>
                <a:cxn ang="0">
                  <a:pos x="122" y="71"/>
                </a:cxn>
                <a:cxn ang="0">
                  <a:pos x="120" y="82"/>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06" name="Freeform 1230"/>
            <p:cNvSpPr>
              <a:spLocks/>
            </p:cNvSpPr>
            <p:nvPr/>
          </p:nvSpPr>
          <p:spPr bwMode="auto">
            <a:xfrm>
              <a:off x="2368" y="1256"/>
              <a:ext cx="115" cy="148"/>
            </a:xfrm>
            <a:custGeom>
              <a:avLst/>
              <a:gdLst/>
              <a:ahLst/>
              <a:cxnLst>
                <a:cxn ang="0">
                  <a:pos x="0" y="149"/>
                </a:cxn>
                <a:cxn ang="0">
                  <a:pos x="0" y="136"/>
                </a:cxn>
                <a:cxn ang="0">
                  <a:pos x="2" y="123"/>
                </a:cxn>
                <a:cxn ang="0">
                  <a:pos x="5" y="105"/>
                </a:cxn>
                <a:cxn ang="0">
                  <a:pos x="9" y="86"/>
                </a:cxn>
                <a:cxn ang="0">
                  <a:pos x="16" y="67"/>
                </a:cxn>
                <a:cxn ang="0">
                  <a:pos x="27" y="48"/>
                </a:cxn>
                <a:cxn ang="0">
                  <a:pos x="39" y="31"/>
                </a:cxn>
                <a:cxn ang="0">
                  <a:pos x="55" y="17"/>
                </a:cxn>
                <a:cxn ang="0">
                  <a:pos x="74" y="6"/>
                </a:cxn>
                <a:cxn ang="0">
                  <a:pos x="95" y="0"/>
                </a:cxn>
                <a:cxn ang="0">
                  <a:pos x="95" y="0"/>
                </a:cxn>
                <a:cxn ang="0">
                  <a:pos x="97" y="0"/>
                </a:cxn>
                <a:cxn ang="0">
                  <a:pos x="99" y="4"/>
                </a:cxn>
                <a:cxn ang="0">
                  <a:pos x="101" y="8"/>
                </a:cxn>
                <a:cxn ang="0">
                  <a:pos x="106" y="15"/>
                </a:cxn>
                <a:cxn ang="0">
                  <a:pos x="107" y="23"/>
                </a:cxn>
                <a:cxn ang="0">
                  <a:pos x="111" y="33"/>
                </a:cxn>
                <a:cxn ang="0">
                  <a:pos x="113" y="47"/>
                </a:cxn>
                <a:cxn ang="0">
                  <a:pos x="116" y="59"/>
                </a:cxn>
                <a:cxn ang="0">
                  <a:pos x="116" y="73"/>
                </a:cxn>
                <a:cxn ang="0">
                  <a:pos x="113" y="90"/>
                </a:cxn>
                <a:cxn ang="0">
                  <a:pos x="0" y="149"/>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5" y="0"/>
                  </a:lnTo>
                  <a:lnTo>
                    <a:pt x="97" y="0"/>
                  </a:lnTo>
                  <a:lnTo>
                    <a:pt x="99" y="4"/>
                  </a:lnTo>
                  <a:lnTo>
                    <a:pt x="101" y="8"/>
                  </a:lnTo>
                  <a:lnTo>
                    <a:pt x="106" y="15"/>
                  </a:lnTo>
                  <a:lnTo>
                    <a:pt x="107" y="23"/>
                  </a:lnTo>
                  <a:lnTo>
                    <a:pt x="111" y="33"/>
                  </a:lnTo>
                  <a:lnTo>
                    <a:pt x="113" y="47"/>
                  </a:lnTo>
                  <a:lnTo>
                    <a:pt x="116" y="59"/>
                  </a:lnTo>
                  <a:lnTo>
                    <a:pt x="116" y="73"/>
                  </a:lnTo>
                  <a:lnTo>
                    <a:pt x="113" y="90"/>
                  </a:lnTo>
                  <a:lnTo>
                    <a:pt x="0" y="149"/>
                  </a:lnTo>
                </a:path>
              </a:pathLst>
            </a:custGeom>
            <a:solidFill>
              <a:srgbClr val="FFD80F"/>
            </a:solidFill>
            <a:ln w="9525" cap="rnd">
              <a:noFill/>
              <a:round/>
              <a:headEnd/>
              <a:tailEnd/>
            </a:ln>
            <a:effectLst/>
          </p:spPr>
          <p:txBody>
            <a:bodyPr/>
            <a:lstStyle/>
            <a:p>
              <a:pPr>
                <a:defRPr/>
              </a:pPr>
              <a:endParaRPr lang="en-US"/>
            </a:p>
          </p:txBody>
        </p:sp>
        <p:sp>
          <p:nvSpPr>
            <p:cNvPr id="207" name="Freeform 1231"/>
            <p:cNvSpPr>
              <a:spLocks/>
            </p:cNvSpPr>
            <p:nvPr/>
          </p:nvSpPr>
          <p:spPr bwMode="auto">
            <a:xfrm>
              <a:off x="2368" y="1256"/>
              <a:ext cx="115" cy="148"/>
            </a:xfrm>
            <a:custGeom>
              <a:avLst/>
              <a:gdLst/>
              <a:ahLst/>
              <a:cxnLst>
                <a:cxn ang="0">
                  <a:pos x="0" y="149"/>
                </a:cxn>
                <a:cxn ang="0">
                  <a:pos x="0" y="136"/>
                </a:cxn>
                <a:cxn ang="0">
                  <a:pos x="2" y="123"/>
                </a:cxn>
                <a:cxn ang="0">
                  <a:pos x="5" y="105"/>
                </a:cxn>
                <a:cxn ang="0">
                  <a:pos x="9" y="86"/>
                </a:cxn>
                <a:cxn ang="0">
                  <a:pos x="16" y="67"/>
                </a:cxn>
                <a:cxn ang="0">
                  <a:pos x="27" y="48"/>
                </a:cxn>
                <a:cxn ang="0">
                  <a:pos x="39" y="31"/>
                </a:cxn>
                <a:cxn ang="0">
                  <a:pos x="55" y="17"/>
                </a:cxn>
                <a:cxn ang="0">
                  <a:pos x="74" y="6"/>
                </a:cxn>
                <a:cxn ang="0">
                  <a:pos x="95" y="0"/>
                </a:cxn>
                <a:cxn ang="0">
                  <a:pos x="95" y="0"/>
                </a:cxn>
                <a:cxn ang="0">
                  <a:pos x="97" y="0"/>
                </a:cxn>
                <a:cxn ang="0">
                  <a:pos x="99" y="4"/>
                </a:cxn>
                <a:cxn ang="0">
                  <a:pos x="101" y="8"/>
                </a:cxn>
                <a:cxn ang="0">
                  <a:pos x="106" y="15"/>
                </a:cxn>
                <a:cxn ang="0">
                  <a:pos x="107" y="23"/>
                </a:cxn>
                <a:cxn ang="0">
                  <a:pos x="111" y="33"/>
                </a:cxn>
                <a:cxn ang="0">
                  <a:pos x="113" y="47"/>
                </a:cxn>
                <a:cxn ang="0">
                  <a:pos x="116" y="59"/>
                </a:cxn>
                <a:cxn ang="0">
                  <a:pos x="116" y="73"/>
                </a:cxn>
                <a:cxn ang="0">
                  <a:pos x="113" y="90"/>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5" y="0"/>
                  </a:lnTo>
                  <a:lnTo>
                    <a:pt x="97" y="0"/>
                  </a:lnTo>
                  <a:lnTo>
                    <a:pt x="99" y="4"/>
                  </a:lnTo>
                  <a:lnTo>
                    <a:pt x="101" y="8"/>
                  </a:lnTo>
                  <a:lnTo>
                    <a:pt x="106" y="15"/>
                  </a:lnTo>
                  <a:lnTo>
                    <a:pt x="107" y="23"/>
                  </a:lnTo>
                  <a:lnTo>
                    <a:pt x="111" y="33"/>
                  </a:lnTo>
                  <a:lnTo>
                    <a:pt x="113" y="47"/>
                  </a:lnTo>
                  <a:lnTo>
                    <a:pt x="116" y="59"/>
                  </a:lnTo>
                  <a:lnTo>
                    <a:pt x="116" y="73"/>
                  </a:lnTo>
                  <a:lnTo>
                    <a:pt x="113" y="9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08" name="Freeform 1232"/>
            <p:cNvSpPr>
              <a:spLocks/>
            </p:cNvSpPr>
            <p:nvPr/>
          </p:nvSpPr>
          <p:spPr bwMode="auto">
            <a:xfrm>
              <a:off x="2435" y="1170"/>
              <a:ext cx="269" cy="199"/>
            </a:xfrm>
            <a:custGeom>
              <a:avLst/>
              <a:gdLst/>
              <a:ahLst/>
              <a:cxnLst>
                <a:cxn ang="0">
                  <a:pos x="0" y="200"/>
                </a:cxn>
                <a:cxn ang="0">
                  <a:pos x="4" y="186"/>
                </a:cxn>
                <a:cxn ang="0">
                  <a:pos x="13" y="172"/>
                </a:cxn>
                <a:cxn ang="0">
                  <a:pos x="22" y="156"/>
                </a:cxn>
                <a:cxn ang="0">
                  <a:pos x="34" y="138"/>
                </a:cxn>
                <a:cxn ang="0">
                  <a:pos x="47" y="119"/>
                </a:cxn>
                <a:cxn ang="0">
                  <a:pos x="59" y="103"/>
                </a:cxn>
                <a:cxn ang="0">
                  <a:pos x="74" y="87"/>
                </a:cxn>
                <a:cxn ang="0">
                  <a:pos x="89" y="71"/>
                </a:cxn>
                <a:cxn ang="0">
                  <a:pos x="103" y="59"/>
                </a:cxn>
                <a:cxn ang="0">
                  <a:pos x="119" y="48"/>
                </a:cxn>
                <a:cxn ang="0">
                  <a:pos x="119" y="48"/>
                </a:cxn>
                <a:cxn ang="0">
                  <a:pos x="135" y="37"/>
                </a:cxn>
                <a:cxn ang="0">
                  <a:pos x="151" y="27"/>
                </a:cxn>
                <a:cxn ang="0">
                  <a:pos x="167" y="20"/>
                </a:cxn>
                <a:cxn ang="0">
                  <a:pos x="181" y="14"/>
                </a:cxn>
                <a:cxn ang="0">
                  <a:pos x="197" y="10"/>
                </a:cxn>
                <a:cxn ang="0">
                  <a:pos x="209" y="6"/>
                </a:cxn>
                <a:cxn ang="0">
                  <a:pos x="224" y="4"/>
                </a:cxn>
                <a:cxn ang="0">
                  <a:pos x="239" y="2"/>
                </a:cxn>
                <a:cxn ang="0">
                  <a:pos x="253" y="0"/>
                </a:cxn>
                <a:cxn ang="0">
                  <a:pos x="269" y="0"/>
                </a:cxn>
                <a:cxn ang="0">
                  <a:pos x="269" y="0"/>
                </a:cxn>
                <a:cxn ang="0">
                  <a:pos x="266" y="2"/>
                </a:cxn>
                <a:cxn ang="0">
                  <a:pos x="266" y="8"/>
                </a:cxn>
                <a:cxn ang="0">
                  <a:pos x="264" y="18"/>
                </a:cxn>
                <a:cxn ang="0">
                  <a:pos x="262" y="31"/>
                </a:cxn>
                <a:cxn ang="0">
                  <a:pos x="257" y="43"/>
                </a:cxn>
                <a:cxn ang="0">
                  <a:pos x="251" y="61"/>
                </a:cxn>
                <a:cxn ang="0">
                  <a:pos x="243" y="75"/>
                </a:cxn>
                <a:cxn ang="0">
                  <a:pos x="234" y="92"/>
                </a:cxn>
                <a:cxn ang="0">
                  <a:pos x="222" y="105"/>
                </a:cxn>
                <a:cxn ang="0">
                  <a:pos x="207" y="117"/>
                </a:cxn>
                <a:cxn ang="0">
                  <a:pos x="0" y="200"/>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lnTo>
                    <a:pt x="0" y="200"/>
                  </a:lnTo>
                </a:path>
              </a:pathLst>
            </a:custGeom>
            <a:solidFill>
              <a:srgbClr val="FFD80F"/>
            </a:solidFill>
            <a:ln w="9525" cap="rnd">
              <a:noFill/>
              <a:round/>
              <a:headEnd/>
              <a:tailEnd/>
            </a:ln>
            <a:effectLst/>
          </p:spPr>
          <p:txBody>
            <a:bodyPr/>
            <a:lstStyle/>
            <a:p>
              <a:pPr>
                <a:defRPr/>
              </a:pPr>
              <a:endParaRPr lang="en-US"/>
            </a:p>
          </p:txBody>
        </p:sp>
        <p:sp>
          <p:nvSpPr>
            <p:cNvPr id="209" name="Freeform 1233"/>
            <p:cNvSpPr>
              <a:spLocks/>
            </p:cNvSpPr>
            <p:nvPr/>
          </p:nvSpPr>
          <p:spPr bwMode="auto">
            <a:xfrm>
              <a:off x="2435" y="1170"/>
              <a:ext cx="269" cy="199"/>
            </a:xfrm>
            <a:custGeom>
              <a:avLst/>
              <a:gdLst/>
              <a:ahLst/>
              <a:cxnLst>
                <a:cxn ang="0">
                  <a:pos x="0" y="200"/>
                </a:cxn>
                <a:cxn ang="0">
                  <a:pos x="4" y="186"/>
                </a:cxn>
                <a:cxn ang="0">
                  <a:pos x="13" y="172"/>
                </a:cxn>
                <a:cxn ang="0">
                  <a:pos x="22" y="156"/>
                </a:cxn>
                <a:cxn ang="0">
                  <a:pos x="34" y="138"/>
                </a:cxn>
                <a:cxn ang="0">
                  <a:pos x="47" y="119"/>
                </a:cxn>
                <a:cxn ang="0">
                  <a:pos x="59" y="103"/>
                </a:cxn>
                <a:cxn ang="0">
                  <a:pos x="74" y="87"/>
                </a:cxn>
                <a:cxn ang="0">
                  <a:pos x="89" y="71"/>
                </a:cxn>
                <a:cxn ang="0">
                  <a:pos x="103" y="59"/>
                </a:cxn>
                <a:cxn ang="0">
                  <a:pos x="119" y="48"/>
                </a:cxn>
                <a:cxn ang="0">
                  <a:pos x="119" y="48"/>
                </a:cxn>
                <a:cxn ang="0">
                  <a:pos x="135" y="37"/>
                </a:cxn>
                <a:cxn ang="0">
                  <a:pos x="151" y="27"/>
                </a:cxn>
                <a:cxn ang="0">
                  <a:pos x="167" y="20"/>
                </a:cxn>
                <a:cxn ang="0">
                  <a:pos x="181" y="14"/>
                </a:cxn>
                <a:cxn ang="0">
                  <a:pos x="197" y="10"/>
                </a:cxn>
                <a:cxn ang="0">
                  <a:pos x="209" y="6"/>
                </a:cxn>
                <a:cxn ang="0">
                  <a:pos x="224" y="4"/>
                </a:cxn>
                <a:cxn ang="0">
                  <a:pos x="239" y="2"/>
                </a:cxn>
                <a:cxn ang="0">
                  <a:pos x="253" y="0"/>
                </a:cxn>
                <a:cxn ang="0">
                  <a:pos x="269" y="0"/>
                </a:cxn>
                <a:cxn ang="0">
                  <a:pos x="269" y="0"/>
                </a:cxn>
                <a:cxn ang="0">
                  <a:pos x="266" y="2"/>
                </a:cxn>
                <a:cxn ang="0">
                  <a:pos x="266" y="8"/>
                </a:cxn>
                <a:cxn ang="0">
                  <a:pos x="264" y="18"/>
                </a:cxn>
                <a:cxn ang="0">
                  <a:pos x="262" y="31"/>
                </a:cxn>
                <a:cxn ang="0">
                  <a:pos x="257" y="43"/>
                </a:cxn>
                <a:cxn ang="0">
                  <a:pos x="251" y="61"/>
                </a:cxn>
                <a:cxn ang="0">
                  <a:pos x="243" y="75"/>
                </a:cxn>
                <a:cxn ang="0">
                  <a:pos x="234" y="92"/>
                </a:cxn>
                <a:cxn ang="0">
                  <a:pos x="222" y="105"/>
                </a:cxn>
                <a:cxn ang="0">
                  <a:pos x="207" y="117"/>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10" name="Freeform 1234"/>
            <p:cNvSpPr>
              <a:spLocks/>
            </p:cNvSpPr>
            <p:nvPr/>
          </p:nvSpPr>
          <p:spPr bwMode="auto">
            <a:xfrm>
              <a:off x="1910" y="2295"/>
              <a:ext cx="341" cy="341"/>
            </a:xfrm>
            <a:custGeom>
              <a:avLst/>
              <a:gdLst/>
              <a:ahLst/>
              <a:cxnLst>
                <a:cxn ang="0">
                  <a:pos x="243" y="338"/>
                </a:cxn>
                <a:cxn ang="0">
                  <a:pos x="211" y="312"/>
                </a:cxn>
                <a:cxn ang="0">
                  <a:pos x="179" y="285"/>
                </a:cxn>
                <a:cxn ang="0">
                  <a:pos x="148" y="254"/>
                </a:cxn>
                <a:cxn ang="0">
                  <a:pos x="116" y="218"/>
                </a:cxn>
                <a:cxn ang="0">
                  <a:pos x="84" y="183"/>
                </a:cxn>
                <a:cxn ang="0">
                  <a:pos x="57" y="144"/>
                </a:cxn>
                <a:cxn ang="0">
                  <a:pos x="34" y="109"/>
                </a:cxn>
                <a:cxn ang="0">
                  <a:pos x="17" y="73"/>
                </a:cxn>
                <a:cxn ang="0">
                  <a:pos x="4" y="38"/>
                </a:cxn>
                <a:cxn ang="0">
                  <a:pos x="0" y="6"/>
                </a:cxn>
                <a:cxn ang="0">
                  <a:pos x="0" y="6"/>
                </a:cxn>
                <a:cxn ang="0">
                  <a:pos x="6" y="4"/>
                </a:cxn>
                <a:cxn ang="0">
                  <a:pos x="24" y="2"/>
                </a:cxn>
                <a:cxn ang="0">
                  <a:pos x="50" y="0"/>
                </a:cxn>
                <a:cxn ang="0">
                  <a:pos x="84" y="0"/>
                </a:cxn>
                <a:cxn ang="0">
                  <a:pos x="125" y="4"/>
                </a:cxn>
                <a:cxn ang="0">
                  <a:pos x="167" y="13"/>
                </a:cxn>
                <a:cxn ang="0">
                  <a:pos x="211" y="31"/>
                </a:cxn>
                <a:cxn ang="0">
                  <a:pos x="257" y="59"/>
                </a:cxn>
                <a:cxn ang="0">
                  <a:pos x="300" y="100"/>
                </a:cxn>
                <a:cxn ang="0">
                  <a:pos x="340" y="155"/>
                </a:cxn>
                <a:cxn ang="0">
                  <a:pos x="243" y="338"/>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0" y="6"/>
                  </a:lnTo>
                  <a:lnTo>
                    <a:pt x="6" y="4"/>
                  </a:lnTo>
                  <a:lnTo>
                    <a:pt x="24" y="2"/>
                  </a:lnTo>
                  <a:lnTo>
                    <a:pt x="50" y="0"/>
                  </a:lnTo>
                  <a:lnTo>
                    <a:pt x="84" y="0"/>
                  </a:lnTo>
                  <a:lnTo>
                    <a:pt x="125" y="4"/>
                  </a:lnTo>
                  <a:lnTo>
                    <a:pt x="167" y="13"/>
                  </a:lnTo>
                  <a:lnTo>
                    <a:pt x="211" y="31"/>
                  </a:lnTo>
                  <a:lnTo>
                    <a:pt x="257" y="59"/>
                  </a:lnTo>
                  <a:lnTo>
                    <a:pt x="300" y="100"/>
                  </a:lnTo>
                  <a:lnTo>
                    <a:pt x="340" y="155"/>
                  </a:lnTo>
                  <a:lnTo>
                    <a:pt x="243" y="338"/>
                  </a:lnTo>
                </a:path>
              </a:pathLst>
            </a:custGeom>
            <a:solidFill>
              <a:srgbClr val="FFD80F"/>
            </a:solidFill>
            <a:ln w="9525" cap="rnd">
              <a:noFill/>
              <a:round/>
              <a:headEnd/>
              <a:tailEnd/>
            </a:ln>
            <a:effectLst/>
          </p:spPr>
          <p:txBody>
            <a:bodyPr/>
            <a:lstStyle/>
            <a:p>
              <a:pPr>
                <a:defRPr/>
              </a:pPr>
              <a:endParaRPr lang="en-US"/>
            </a:p>
          </p:txBody>
        </p:sp>
        <p:sp>
          <p:nvSpPr>
            <p:cNvPr id="211" name="Freeform 1235"/>
            <p:cNvSpPr>
              <a:spLocks/>
            </p:cNvSpPr>
            <p:nvPr/>
          </p:nvSpPr>
          <p:spPr bwMode="auto">
            <a:xfrm>
              <a:off x="1910" y="2295"/>
              <a:ext cx="341" cy="341"/>
            </a:xfrm>
            <a:custGeom>
              <a:avLst/>
              <a:gdLst/>
              <a:ahLst/>
              <a:cxnLst>
                <a:cxn ang="0">
                  <a:pos x="243" y="338"/>
                </a:cxn>
                <a:cxn ang="0">
                  <a:pos x="211" y="312"/>
                </a:cxn>
                <a:cxn ang="0">
                  <a:pos x="179" y="285"/>
                </a:cxn>
                <a:cxn ang="0">
                  <a:pos x="148" y="254"/>
                </a:cxn>
                <a:cxn ang="0">
                  <a:pos x="116" y="218"/>
                </a:cxn>
                <a:cxn ang="0">
                  <a:pos x="84" y="183"/>
                </a:cxn>
                <a:cxn ang="0">
                  <a:pos x="57" y="144"/>
                </a:cxn>
                <a:cxn ang="0">
                  <a:pos x="34" y="109"/>
                </a:cxn>
                <a:cxn ang="0">
                  <a:pos x="17" y="73"/>
                </a:cxn>
                <a:cxn ang="0">
                  <a:pos x="4" y="38"/>
                </a:cxn>
                <a:cxn ang="0">
                  <a:pos x="0" y="6"/>
                </a:cxn>
                <a:cxn ang="0">
                  <a:pos x="0" y="6"/>
                </a:cxn>
                <a:cxn ang="0">
                  <a:pos x="6" y="4"/>
                </a:cxn>
                <a:cxn ang="0">
                  <a:pos x="24" y="2"/>
                </a:cxn>
                <a:cxn ang="0">
                  <a:pos x="50" y="0"/>
                </a:cxn>
                <a:cxn ang="0">
                  <a:pos x="84" y="0"/>
                </a:cxn>
                <a:cxn ang="0">
                  <a:pos x="125" y="4"/>
                </a:cxn>
                <a:cxn ang="0">
                  <a:pos x="167" y="13"/>
                </a:cxn>
                <a:cxn ang="0">
                  <a:pos x="211" y="31"/>
                </a:cxn>
                <a:cxn ang="0">
                  <a:pos x="257" y="59"/>
                </a:cxn>
                <a:cxn ang="0">
                  <a:pos x="300" y="100"/>
                </a:cxn>
                <a:cxn ang="0">
                  <a:pos x="340" y="155"/>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0" y="6"/>
                  </a:lnTo>
                  <a:lnTo>
                    <a:pt x="6" y="4"/>
                  </a:lnTo>
                  <a:lnTo>
                    <a:pt x="24" y="2"/>
                  </a:lnTo>
                  <a:lnTo>
                    <a:pt x="50" y="0"/>
                  </a:lnTo>
                  <a:lnTo>
                    <a:pt x="84" y="0"/>
                  </a:lnTo>
                  <a:lnTo>
                    <a:pt x="125" y="4"/>
                  </a:lnTo>
                  <a:lnTo>
                    <a:pt x="167" y="13"/>
                  </a:lnTo>
                  <a:lnTo>
                    <a:pt x="211" y="31"/>
                  </a:lnTo>
                  <a:lnTo>
                    <a:pt x="257" y="59"/>
                  </a:lnTo>
                  <a:lnTo>
                    <a:pt x="300" y="100"/>
                  </a:lnTo>
                  <a:lnTo>
                    <a:pt x="340" y="1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12" name="Freeform 1236"/>
            <p:cNvSpPr>
              <a:spLocks/>
            </p:cNvSpPr>
            <p:nvPr/>
          </p:nvSpPr>
          <p:spPr bwMode="auto">
            <a:xfrm>
              <a:off x="2483" y="1260"/>
              <a:ext cx="56" cy="57"/>
            </a:xfrm>
            <a:custGeom>
              <a:avLst/>
              <a:gdLst/>
              <a:ahLst/>
              <a:cxnLst>
                <a:cxn ang="0">
                  <a:pos x="27" y="57"/>
                </a:cxn>
                <a:cxn ang="0">
                  <a:pos x="35" y="54"/>
                </a:cxn>
                <a:cxn ang="0">
                  <a:pos x="44" y="50"/>
                </a:cxn>
                <a:cxn ang="0">
                  <a:pos x="50" y="44"/>
                </a:cxn>
                <a:cxn ang="0">
                  <a:pos x="54" y="35"/>
                </a:cxn>
                <a:cxn ang="0">
                  <a:pos x="54" y="26"/>
                </a:cxn>
                <a:cxn ang="0">
                  <a:pos x="54" y="26"/>
                </a:cxn>
                <a:cxn ang="0">
                  <a:pos x="54" y="19"/>
                </a:cxn>
                <a:cxn ang="0">
                  <a:pos x="50" y="12"/>
                </a:cxn>
                <a:cxn ang="0">
                  <a:pos x="44" y="5"/>
                </a:cxn>
                <a:cxn ang="0">
                  <a:pos x="35" y="1"/>
                </a:cxn>
                <a:cxn ang="0">
                  <a:pos x="27" y="0"/>
                </a:cxn>
                <a:cxn ang="0">
                  <a:pos x="27" y="0"/>
                </a:cxn>
                <a:cxn ang="0">
                  <a:pos x="18" y="1"/>
                </a:cxn>
                <a:cxn ang="0">
                  <a:pos x="12" y="5"/>
                </a:cxn>
                <a:cxn ang="0">
                  <a:pos x="5" y="12"/>
                </a:cxn>
                <a:cxn ang="0">
                  <a:pos x="2" y="19"/>
                </a:cxn>
                <a:cxn ang="0">
                  <a:pos x="0" y="26"/>
                </a:cxn>
                <a:cxn ang="0">
                  <a:pos x="0" y="26"/>
                </a:cxn>
                <a:cxn ang="0">
                  <a:pos x="2" y="35"/>
                </a:cxn>
                <a:cxn ang="0">
                  <a:pos x="5" y="44"/>
                </a:cxn>
                <a:cxn ang="0">
                  <a:pos x="12" y="50"/>
                </a:cxn>
                <a:cxn ang="0">
                  <a:pos x="18" y="54"/>
                </a:cxn>
                <a:cxn ang="0">
                  <a:pos x="27" y="57"/>
                </a:cxn>
                <a:cxn ang="0">
                  <a:pos x="27" y="57"/>
                </a:cxn>
              </a:cxnLst>
              <a:rect l="0" t="0" r="r" b="b"/>
              <a:pathLst>
                <a:path w="55" h="58">
                  <a:moveTo>
                    <a:pt x="27" y="57"/>
                  </a:moveTo>
                  <a:lnTo>
                    <a:pt x="35" y="54"/>
                  </a:lnTo>
                  <a:lnTo>
                    <a:pt x="44" y="50"/>
                  </a:lnTo>
                  <a:lnTo>
                    <a:pt x="50" y="44"/>
                  </a:lnTo>
                  <a:lnTo>
                    <a:pt x="54" y="35"/>
                  </a:lnTo>
                  <a:lnTo>
                    <a:pt x="54" y="26"/>
                  </a:lnTo>
                  <a:lnTo>
                    <a:pt x="54" y="26"/>
                  </a:lnTo>
                  <a:lnTo>
                    <a:pt x="54" y="19"/>
                  </a:lnTo>
                  <a:lnTo>
                    <a:pt x="50" y="12"/>
                  </a:lnTo>
                  <a:lnTo>
                    <a:pt x="44" y="5"/>
                  </a:lnTo>
                  <a:lnTo>
                    <a:pt x="35" y="1"/>
                  </a:lnTo>
                  <a:lnTo>
                    <a:pt x="27" y="0"/>
                  </a:lnTo>
                  <a:lnTo>
                    <a:pt x="27" y="0"/>
                  </a:lnTo>
                  <a:lnTo>
                    <a:pt x="18" y="1"/>
                  </a:lnTo>
                  <a:lnTo>
                    <a:pt x="12" y="5"/>
                  </a:lnTo>
                  <a:lnTo>
                    <a:pt x="5" y="12"/>
                  </a:lnTo>
                  <a:lnTo>
                    <a:pt x="2" y="19"/>
                  </a:lnTo>
                  <a:lnTo>
                    <a:pt x="0" y="26"/>
                  </a:lnTo>
                  <a:lnTo>
                    <a:pt x="0" y="26"/>
                  </a:lnTo>
                  <a:lnTo>
                    <a:pt x="2" y="35"/>
                  </a:lnTo>
                  <a:lnTo>
                    <a:pt x="5" y="44"/>
                  </a:lnTo>
                  <a:lnTo>
                    <a:pt x="12" y="50"/>
                  </a:lnTo>
                  <a:lnTo>
                    <a:pt x="18" y="54"/>
                  </a:lnTo>
                  <a:lnTo>
                    <a:pt x="27" y="57"/>
                  </a:lnTo>
                  <a:lnTo>
                    <a:pt x="27" y="57"/>
                  </a:lnTo>
                </a:path>
              </a:pathLst>
            </a:custGeom>
            <a:solidFill>
              <a:srgbClr val="FFD80F"/>
            </a:solidFill>
            <a:ln w="9525" cap="rnd">
              <a:noFill/>
              <a:round/>
              <a:headEnd/>
              <a:tailEnd/>
            </a:ln>
            <a:effectLst/>
          </p:spPr>
          <p:txBody>
            <a:bodyPr/>
            <a:lstStyle/>
            <a:p>
              <a:pPr>
                <a:defRPr/>
              </a:pPr>
              <a:endParaRPr lang="en-US"/>
            </a:p>
          </p:txBody>
        </p:sp>
        <p:sp>
          <p:nvSpPr>
            <p:cNvPr id="213" name="Freeform 1237"/>
            <p:cNvSpPr>
              <a:spLocks/>
            </p:cNvSpPr>
            <p:nvPr/>
          </p:nvSpPr>
          <p:spPr bwMode="auto">
            <a:xfrm>
              <a:off x="2483" y="1260"/>
              <a:ext cx="56" cy="57"/>
            </a:xfrm>
            <a:custGeom>
              <a:avLst/>
              <a:gdLst/>
              <a:ahLst/>
              <a:cxnLst>
                <a:cxn ang="0">
                  <a:pos x="27" y="57"/>
                </a:cxn>
                <a:cxn ang="0">
                  <a:pos x="35" y="54"/>
                </a:cxn>
                <a:cxn ang="0">
                  <a:pos x="44" y="50"/>
                </a:cxn>
                <a:cxn ang="0">
                  <a:pos x="50" y="44"/>
                </a:cxn>
                <a:cxn ang="0">
                  <a:pos x="54" y="35"/>
                </a:cxn>
                <a:cxn ang="0">
                  <a:pos x="54" y="26"/>
                </a:cxn>
                <a:cxn ang="0">
                  <a:pos x="54" y="26"/>
                </a:cxn>
                <a:cxn ang="0">
                  <a:pos x="54" y="19"/>
                </a:cxn>
                <a:cxn ang="0">
                  <a:pos x="50" y="12"/>
                </a:cxn>
                <a:cxn ang="0">
                  <a:pos x="44" y="5"/>
                </a:cxn>
                <a:cxn ang="0">
                  <a:pos x="35" y="1"/>
                </a:cxn>
                <a:cxn ang="0">
                  <a:pos x="27" y="0"/>
                </a:cxn>
                <a:cxn ang="0">
                  <a:pos x="27" y="0"/>
                </a:cxn>
                <a:cxn ang="0">
                  <a:pos x="18" y="1"/>
                </a:cxn>
                <a:cxn ang="0">
                  <a:pos x="12" y="5"/>
                </a:cxn>
                <a:cxn ang="0">
                  <a:pos x="5" y="12"/>
                </a:cxn>
                <a:cxn ang="0">
                  <a:pos x="2" y="19"/>
                </a:cxn>
                <a:cxn ang="0">
                  <a:pos x="0" y="26"/>
                </a:cxn>
                <a:cxn ang="0">
                  <a:pos x="0" y="26"/>
                </a:cxn>
                <a:cxn ang="0">
                  <a:pos x="2" y="35"/>
                </a:cxn>
                <a:cxn ang="0">
                  <a:pos x="5" y="44"/>
                </a:cxn>
                <a:cxn ang="0">
                  <a:pos x="12" y="50"/>
                </a:cxn>
                <a:cxn ang="0">
                  <a:pos x="18" y="54"/>
                </a:cxn>
                <a:cxn ang="0">
                  <a:pos x="27" y="57"/>
                </a:cxn>
                <a:cxn ang="0">
                  <a:pos x="27" y="57"/>
                </a:cxn>
              </a:cxnLst>
              <a:rect l="0" t="0" r="r" b="b"/>
              <a:pathLst>
                <a:path w="55" h="58">
                  <a:moveTo>
                    <a:pt x="27" y="57"/>
                  </a:moveTo>
                  <a:lnTo>
                    <a:pt x="35" y="54"/>
                  </a:lnTo>
                  <a:lnTo>
                    <a:pt x="44" y="50"/>
                  </a:lnTo>
                  <a:lnTo>
                    <a:pt x="50" y="44"/>
                  </a:lnTo>
                  <a:lnTo>
                    <a:pt x="54" y="35"/>
                  </a:lnTo>
                  <a:lnTo>
                    <a:pt x="54" y="26"/>
                  </a:lnTo>
                  <a:lnTo>
                    <a:pt x="54" y="26"/>
                  </a:lnTo>
                  <a:lnTo>
                    <a:pt x="54" y="19"/>
                  </a:lnTo>
                  <a:lnTo>
                    <a:pt x="50" y="12"/>
                  </a:lnTo>
                  <a:lnTo>
                    <a:pt x="44" y="5"/>
                  </a:lnTo>
                  <a:lnTo>
                    <a:pt x="35" y="1"/>
                  </a:lnTo>
                  <a:lnTo>
                    <a:pt x="27" y="0"/>
                  </a:lnTo>
                  <a:lnTo>
                    <a:pt x="27" y="0"/>
                  </a:lnTo>
                  <a:lnTo>
                    <a:pt x="18" y="1"/>
                  </a:lnTo>
                  <a:lnTo>
                    <a:pt x="12" y="5"/>
                  </a:lnTo>
                  <a:lnTo>
                    <a:pt x="5" y="12"/>
                  </a:lnTo>
                  <a:lnTo>
                    <a:pt x="2" y="19"/>
                  </a:lnTo>
                  <a:lnTo>
                    <a:pt x="0" y="26"/>
                  </a:lnTo>
                  <a:lnTo>
                    <a:pt x="0" y="26"/>
                  </a:lnTo>
                  <a:lnTo>
                    <a:pt x="2" y="35"/>
                  </a:lnTo>
                  <a:lnTo>
                    <a:pt x="5" y="44"/>
                  </a:lnTo>
                  <a:lnTo>
                    <a:pt x="12" y="50"/>
                  </a:lnTo>
                  <a:lnTo>
                    <a:pt x="18" y="54"/>
                  </a:lnTo>
                  <a:lnTo>
                    <a:pt x="27" y="57"/>
                  </a:lnTo>
                  <a:lnTo>
                    <a:pt x="27" y="57"/>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14" name="Freeform 1238"/>
            <p:cNvSpPr>
              <a:spLocks/>
            </p:cNvSpPr>
            <p:nvPr/>
          </p:nvSpPr>
          <p:spPr bwMode="auto">
            <a:xfrm>
              <a:off x="1929" y="2121"/>
              <a:ext cx="56" cy="58"/>
            </a:xfrm>
            <a:custGeom>
              <a:avLst/>
              <a:gdLst/>
              <a:ahLst/>
              <a:cxnLst>
                <a:cxn ang="0">
                  <a:pos x="27" y="55"/>
                </a:cxn>
                <a:cxn ang="0">
                  <a:pos x="35" y="52"/>
                </a:cxn>
                <a:cxn ang="0">
                  <a:pos x="44" y="48"/>
                </a:cxn>
                <a:cxn ang="0">
                  <a:pos x="48" y="44"/>
                </a:cxn>
                <a:cxn ang="0">
                  <a:pos x="52" y="36"/>
                </a:cxn>
                <a:cxn ang="0">
                  <a:pos x="55" y="25"/>
                </a:cxn>
                <a:cxn ang="0">
                  <a:pos x="55" y="25"/>
                </a:cxn>
                <a:cxn ang="0">
                  <a:pos x="52" y="16"/>
                </a:cxn>
                <a:cxn ang="0">
                  <a:pos x="48" y="11"/>
                </a:cxn>
                <a:cxn ang="0">
                  <a:pos x="44" y="4"/>
                </a:cxn>
                <a:cxn ang="0">
                  <a:pos x="35" y="0"/>
                </a:cxn>
                <a:cxn ang="0">
                  <a:pos x="27" y="0"/>
                </a:cxn>
                <a:cxn ang="0">
                  <a:pos x="27" y="0"/>
                </a:cxn>
                <a:cxn ang="0">
                  <a:pos x="18" y="0"/>
                </a:cxn>
                <a:cxn ang="0">
                  <a:pos x="9" y="4"/>
                </a:cxn>
                <a:cxn ang="0">
                  <a:pos x="5" y="11"/>
                </a:cxn>
                <a:cxn ang="0">
                  <a:pos x="2" y="16"/>
                </a:cxn>
                <a:cxn ang="0">
                  <a:pos x="0" y="25"/>
                </a:cxn>
                <a:cxn ang="0">
                  <a:pos x="0" y="25"/>
                </a:cxn>
                <a:cxn ang="0">
                  <a:pos x="2" y="36"/>
                </a:cxn>
                <a:cxn ang="0">
                  <a:pos x="5" y="44"/>
                </a:cxn>
                <a:cxn ang="0">
                  <a:pos x="9" y="48"/>
                </a:cxn>
                <a:cxn ang="0">
                  <a:pos x="18" y="52"/>
                </a:cxn>
                <a:cxn ang="0">
                  <a:pos x="27" y="55"/>
                </a:cxn>
                <a:cxn ang="0">
                  <a:pos x="27" y="55"/>
                </a:cxn>
              </a:cxnLst>
              <a:rect l="0" t="0" r="r" b="b"/>
              <a:pathLst>
                <a:path w="56" h="56">
                  <a:moveTo>
                    <a:pt x="27" y="55"/>
                  </a:moveTo>
                  <a:lnTo>
                    <a:pt x="35" y="52"/>
                  </a:lnTo>
                  <a:lnTo>
                    <a:pt x="44" y="48"/>
                  </a:lnTo>
                  <a:lnTo>
                    <a:pt x="48" y="44"/>
                  </a:lnTo>
                  <a:lnTo>
                    <a:pt x="52" y="36"/>
                  </a:lnTo>
                  <a:lnTo>
                    <a:pt x="55" y="25"/>
                  </a:lnTo>
                  <a:lnTo>
                    <a:pt x="55" y="25"/>
                  </a:lnTo>
                  <a:lnTo>
                    <a:pt x="52" y="16"/>
                  </a:lnTo>
                  <a:lnTo>
                    <a:pt x="48" y="11"/>
                  </a:lnTo>
                  <a:lnTo>
                    <a:pt x="44" y="4"/>
                  </a:lnTo>
                  <a:lnTo>
                    <a:pt x="35" y="0"/>
                  </a:lnTo>
                  <a:lnTo>
                    <a:pt x="27" y="0"/>
                  </a:lnTo>
                  <a:lnTo>
                    <a:pt x="27" y="0"/>
                  </a:lnTo>
                  <a:lnTo>
                    <a:pt x="18" y="0"/>
                  </a:lnTo>
                  <a:lnTo>
                    <a:pt x="9" y="4"/>
                  </a:lnTo>
                  <a:lnTo>
                    <a:pt x="5" y="11"/>
                  </a:lnTo>
                  <a:lnTo>
                    <a:pt x="2" y="16"/>
                  </a:lnTo>
                  <a:lnTo>
                    <a:pt x="0" y="25"/>
                  </a:lnTo>
                  <a:lnTo>
                    <a:pt x="0" y="25"/>
                  </a:lnTo>
                  <a:lnTo>
                    <a:pt x="2" y="36"/>
                  </a:lnTo>
                  <a:lnTo>
                    <a:pt x="5" y="44"/>
                  </a:lnTo>
                  <a:lnTo>
                    <a:pt x="9" y="48"/>
                  </a:lnTo>
                  <a:lnTo>
                    <a:pt x="18" y="52"/>
                  </a:lnTo>
                  <a:lnTo>
                    <a:pt x="27" y="55"/>
                  </a:lnTo>
                  <a:lnTo>
                    <a:pt x="27" y="55"/>
                  </a:lnTo>
                </a:path>
              </a:pathLst>
            </a:custGeom>
            <a:solidFill>
              <a:srgbClr val="FFD80F"/>
            </a:solidFill>
            <a:ln w="9525" cap="rnd">
              <a:noFill/>
              <a:round/>
              <a:headEnd/>
              <a:tailEnd/>
            </a:ln>
            <a:effectLst/>
          </p:spPr>
          <p:txBody>
            <a:bodyPr/>
            <a:lstStyle/>
            <a:p>
              <a:pPr>
                <a:defRPr/>
              </a:pPr>
              <a:endParaRPr lang="en-US"/>
            </a:p>
          </p:txBody>
        </p:sp>
        <p:sp>
          <p:nvSpPr>
            <p:cNvPr id="215" name="Freeform 1239"/>
            <p:cNvSpPr>
              <a:spLocks/>
            </p:cNvSpPr>
            <p:nvPr/>
          </p:nvSpPr>
          <p:spPr bwMode="auto">
            <a:xfrm>
              <a:off x="1929" y="2121"/>
              <a:ext cx="56" cy="58"/>
            </a:xfrm>
            <a:custGeom>
              <a:avLst/>
              <a:gdLst/>
              <a:ahLst/>
              <a:cxnLst>
                <a:cxn ang="0">
                  <a:pos x="27" y="55"/>
                </a:cxn>
                <a:cxn ang="0">
                  <a:pos x="35" y="52"/>
                </a:cxn>
                <a:cxn ang="0">
                  <a:pos x="44" y="48"/>
                </a:cxn>
                <a:cxn ang="0">
                  <a:pos x="48" y="44"/>
                </a:cxn>
                <a:cxn ang="0">
                  <a:pos x="52" y="36"/>
                </a:cxn>
                <a:cxn ang="0">
                  <a:pos x="55" y="25"/>
                </a:cxn>
                <a:cxn ang="0">
                  <a:pos x="55" y="25"/>
                </a:cxn>
                <a:cxn ang="0">
                  <a:pos x="52" y="16"/>
                </a:cxn>
                <a:cxn ang="0">
                  <a:pos x="48" y="11"/>
                </a:cxn>
                <a:cxn ang="0">
                  <a:pos x="44" y="4"/>
                </a:cxn>
                <a:cxn ang="0">
                  <a:pos x="35" y="0"/>
                </a:cxn>
                <a:cxn ang="0">
                  <a:pos x="27" y="0"/>
                </a:cxn>
                <a:cxn ang="0">
                  <a:pos x="27" y="0"/>
                </a:cxn>
                <a:cxn ang="0">
                  <a:pos x="18" y="0"/>
                </a:cxn>
                <a:cxn ang="0">
                  <a:pos x="9" y="4"/>
                </a:cxn>
                <a:cxn ang="0">
                  <a:pos x="5" y="11"/>
                </a:cxn>
                <a:cxn ang="0">
                  <a:pos x="2" y="16"/>
                </a:cxn>
                <a:cxn ang="0">
                  <a:pos x="0" y="25"/>
                </a:cxn>
                <a:cxn ang="0">
                  <a:pos x="0" y="25"/>
                </a:cxn>
                <a:cxn ang="0">
                  <a:pos x="2" y="36"/>
                </a:cxn>
                <a:cxn ang="0">
                  <a:pos x="5" y="44"/>
                </a:cxn>
                <a:cxn ang="0">
                  <a:pos x="9" y="48"/>
                </a:cxn>
                <a:cxn ang="0">
                  <a:pos x="18" y="52"/>
                </a:cxn>
                <a:cxn ang="0">
                  <a:pos x="27" y="55"/>
                </a:cxn>
                <a:cxn ang="0">
                  <a:pos x="27" y="55"/>
                </a:cxn>
              </a:cxnLst>
              <a:rect l="0" t="0" r="r" b="b"/>
              <a:pathLst>
                <a:path w="56" h="56">
                  <a:moveTo>
                    <a:pt x="27" y="55"/>
                  </a:moveTo>
                  <a:lnTo>
                    <a:pt x="35" y="52"/>
                  </a:lnTo>
                  <a:lnTo>
                    <a:pt x="44" y="48"/>
                  </a:lnTo>
                  <a:lnTo>
                    <a:pt x="48" y="44"/>
                  </a:lnTo>
                  <a:lnTo>
                    <a:pt x="52" y="36"/>
                  </a:lnTo>
                  <a:lnTo>
                    <a:pt x="55" y="25"/>
                  </a:lnTo>
                  <a:lnTo>
                    <a:pt x="55" y="25"/>
                  </a:lnTo>
                  <a:lnTo>
                    <a:pt x="52" y="16"/>
                  </a:lnTo>
                  <a:lnTo>
                    <a:pt x="48" y="11"/>
                  </a:lnTo>
                  <a:lnTo>
                    <a:pt x="44" y="4"/>
                  </a:lnTo>
                  <a:lnTo>
                    <a:pt x="35" y="0"/>
                  </a:lnTo>
                  <a:lnTo>
                    <a:pt x="27" y="0"/>
                  </a:lnTo>
                  <a:lnTo>
                    <a:pt x="27" y="0"/>
                  </a:lnTo>
                  <a:lnTo>
                    <a:pt x="18" y="0"/>
                  </a:lnTo>
                  <a:lnTo>
                    <a:pt x="9" y="4"/>
                  </a:lnTo>
                  <a:lnTo>
                    <a:pt x="5" y="11"/>
                  </a:lnTo>
                  <a:lnTo>
                    <a:pt x="2" y="16"/>
                  </a:lnTo>
                  <a:lnTo>
                    <a:pt x="0" y="25"/>
                  </a:lnTo>
                  <a:lnTo>
                    <a:pt x="0" y="25"/>
                  </a:lnTo>
                  <a:lnTo>
                    <a:pt x="2" y="36"/>
                  </a:lnTo>
                  <a:lnTo>
                    <a:pt x="5" y="44"/>
                  </a:lnTo>
                  <a:lnTo>
                    <a:pt x="9" y="48"/>
                  </a:lnTo>
                  <a:lnTo>
                    <a:pt x="18" y="52"/>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16" name="Freeform 1240"/>
            <p:cNvSpPr>
              <a:spLocks/>
            </p:cNvSpPr>
            <p:nvPr/>
          </p:nvSpPr>
          <p:spPr bwMode="auto">
            <a:xfrm>
              <a:off x="2473" y="1510"/>
              <a:ext cx="193" cy="142"/>
            </a:xfrm>
            <a:custGeom>
              <a:avLst/>
              <a:gdLst/>
              <a:ahLst/>
              <a:cxnLst>
                <a:cxn ang="0">
                  <a:pos x="0" y="140"/>
                </a:cxn>
                <a:cxn ang="0">
                  <a:pos x="18" y="137"/>
                </a:cxn>
                <a:cxn ang="0">
                  <a:pos x="37" y="135"/>
                </a:cxn>
                <a:cxn ang="0">
                  <a:pos x="59" y="131"/>
                </a:cxn>
                <a:cxn ang="0">
                  <a:pos x="80" y="124"/>
                </a:cxn>
                <a:cxn ang="0">
                  <a:pos x="98" y="120"/>
                </a:cxn>
                <a:cxn ang="0">
                  <a:pos x="117" y="114"/>
                </a:cxn>
                <a:cxn ang="0">
                  <a:pos x="137" y="108"/>
                </a:cxn>
                <a:cxn ang="0">
                  <a:pos x="149" y="101"/>
                </a:cxn>
                <a:cxn ang="0">
                  <a:pos x="161" y="94"/>
                </a:cxn>
                <a:cxn ang="0">
                  <a:pos x="167" y="87"/>
                </a:cxn>
                <a:cxn ang="0">
                  <a:pos x="167" y="87"/>
                </a:cxn>
                <a:cxn ang="0">
                  <a:pos x="172" y="80"/>
                </a:cxn>
                <a:cxn ang="0">
                  <a:pos x="176" y="71"/>
                </a:cxn>
                <a:cxn ang="0">
                  <a:pos x="181" y="63"/>
                </a:cxn>
                <a:cxn ang="0">
                  <a:pos x="185" y="55"/>
                </a:cxn>
                <a:cxn ang="0">
                  <a:pos x="186" y="46"/>
                </a:cxn>
                <a:cxn ang="0">
                  <a:pos x="188" y="36"/>
                </a:cxn>
                <a:cxn ang="0">
                  <a:pos x="191" y="27"/>
                </a:cxn>
                <a:cxn ang="0">
                  <a:pos x="188" y="17"/>
                </a:cxn>
                <a:cxn ang="0">
                  <a:pos x="186" y="8"/>
                </a:cxn>
                <a:cxn ang="0">
                  <a:pos x="183" y="0"/>
                </a:cxn>
                <a:cxn ang="0">
                  <a:pos x="0" y="140"/>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lnTo>
                    <a:pt x="0" y="140"/>
                  </a:lnTo>
                </a:path>
              </a:pathLst>
            </a:custGeom>
            <a:solidFill>
              <a:srgbClr val="FFD80F"/>
            </a:solidFill>
            <a:ln w="9525" cap="rnd">
              <a:noFill/>
              <a:round/>
              <a:headEnd/>
              <a:tailEnd/>
            </a:ln>
            <a:effectLst/>
          </p:spPr>
          <p:txBody>
            <a:bodyPr/>
            <a:lstStyle/>
            <a:p>
              <a:pPr>
                <a:defRPr/>
              </a:pPr>
              <a:endParaRPr lang="en-US"/>
            </a:p>
          </p:txBody>
        </p:sp>
        <p:sp>
          <p:nvSpPr>
            <p:cNvPr id="217" name="Freeform 1241"/>
            <p:cNvSpPr>
              <a:spLocks/>
            </p:cNvSpPr>
            <p:nvPr/>
          </p:nvSpPr>
          <p:spPr bwMode="auto">
            <a:xfrm>
              <a:off x="2473" y="1510"/>
              <a:ext cx="193" cy="142"/>
            </a:xfrm>
            <a:custGeom>
              <a:avLst/>
              <a:gdLst/>
              <a:ahLst/>
              <a:cxnLst>
                <a:cxn ang="0">
                  <a:pos x="0" y="140"/>
                </a:cxn>
                <a:cxn ang="0">
                  <a:pos x="18" y="137"/>
                </a:cxn>
                <a:cxn ang="0">
                  <a:pos x="37" y="135"/>
                </a:cxn>
                <a:cxn ang="0">
                  <a:pos x="59" y="131"/>
                </a:cxn>
                <a:cxn ang="0">
                  <a:pos x="80" y="124"/>
                </a:cxn>
                <a:cxn ang="0">
                  <a:pos x="98" y="120"/>
                </a:cxn>
                <a:cxn ang="0">
                  <a:pos x="117" y="114"/>
                </a:cxn>
                <a:cxn ang="0">
                  <a:pos x="137" y="108"/>
                </a:cxn>
                <a:cxn ang="0">
                  <a:pos x="149" y="101"/>
                </a:cxn>
                <a:cxn ang="0">
                  <a:pos x="161" y="94"/>
                </a:cxn>
                <a:cxn ang="0">
                  <a:pos x="167" y="87"/>
                </a:cxn>
                <a:cxn ang="0">
                  <a:pos x="167" y="87"/>
                </a:cxn>
                <a:cxn ang="0">
                  <a:pos x="172" y="80"/>
                </a:cxn>
                <a:cxn ang="0">
                  <a:pos x="176" y="71"/>
                </a:cxn>
                <a:cxn ang="0">
                  <a:pos x="181" y="63"/>
                </a:cxn>
                <a:cxn ang="0">
                  <a:pos x="185" y="55"/>
                </a:cxn>
                <a:cxn ang="0">
                  <a:pos x="186" y="46"/>
                </a:cxn>
                <a:cxn ang="0">
                  <a:pos x="188" y="36"/>
                </a:cxn>
                <a:cxn ang="0">
                  <a:pos x="191" y="27"/>
                </a:cxn>
                <a:cxn ang="0">
                  <a:pos x="188" y="17"/>
                </a:cxn>
                <a:cxn ang="0">
                  <a:pos x="186" y="8"/>
                </a:cxn>
                <a:cxn ang="0">
                  <a:pos x="183" y="0"/>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18" name="Freeform 1242"/>
            <p:cNvSpPr>
              <a:spLocks/>
            </p:cNvSpPr>
            <p:nvPr/>
          </p:nvSpPr>
          <p:spPr bwMode="auto">
            <a:xfrm>
              <a:off x="2416" y="1575"/>
              <a:ext cx="168" cy="128"/>
            </a:xfrm>
            <a:custGeom>
              <a:avLst/>
              <a:gdLst/>
              <a:ahLst/>
              <a:cxnLst>
                <a:cxn ang="0">
                  <a:pos x="0" y="129"/>
                </a:cxn>
                <a:cxn ang="0">
                  <a:pos x="14" y="124"/>
                </a:cxn>
                <a:cxn ang="0">
                  <a:pos x="29" y="121"/>
                </a:cxn>
                <a:cxn ang="0">
                  <a:pos x="41" y="116"/>
                </a:cxn>
                <a:cxn ang="0">
                  <a:pos x="57" y="112"/>
                </a:cxn>
                <a:cxn ang="0">
                  <a:pos x="71" y="105"/>
                </a:cxn>
                <a:cxn ang="0">
                  <a:pos x="85" y="99"/>
                </a:cxn>
                <a:cxn ang="0">
                  <a:pos x="98" y="93"/>
                </a:cxn>
                <a:cxn ang="0">
                  <a:pos x="111" y="87"/>
                </a:cxn>
                <a:cxn ang="0">
                  <a:pos x="126" y="76"/>
                </a:cxn>
                <a:cxn ang="0">
                  <a:pos x="138" y="66"/>
                </a:cxn>
                <a:cxn ang="0">
                  <a:pos x="138" y="66"/>
                </a:cxn>
                <a:cxn ang="0">
                  <a:pos x="149" y="55"/>
                </a:cxn>
                <a:cxn ang="0">
                  <a:pos x="158" y="47"/>
                </a:cxn>
                <a:cxn ang="0">
                  <a:pos x="161" y="38"/>
                </a:cxn>
                <a:cxn ang="0">
                  <a:pos x="166" y="29"/>
                </a:cxn>
                <a:cxn ang="0">
                  <a:pos x="166" y="23"/>
                </a:cxn>
                <a:cxn ang="0">
                  <a:pos x="166" y="17"/>
                </a:cxn>
                <a:cxn ang="0">
                  <a:pos x="166" y="13"/>
                </a:cxn>
                <a:cxn ang="0">
                  <a:pos x="166" y="8"/>
                </a:cxn>
                <a:cxn ang="0">
                  <a:pos x="163" y="4"/>
                </a:cxn>
                <a:cxn ang="0">
                  <a:pos x="163" y="0"/>
                </a:cxn>
                <a:cxn ang="0">
                  <a:pos x="163" y="0"/>
                </a:cxn>
                <a:cxn ang="0">
                  <a:pos x="161" y="0"/>
                </a:cxn>
                <a:cxn ang="0">
                  <a:pos x="158" y="0"/>
                </a:cxn>
                <a:cxn ang="0">
                  <a:pos x="149" y="2"/>
                </a:cxn>
                <a:cxn ang="0">
                  <a:pos x="138" y="4"/>
                </a:cxn>
                <a:cxn ang="0">
                  <a:pos x="128" y="8"/>
                </a:cxn>
                <a:cxn ang="0">
                  <a:pos x="117" y="11"/>
                </a:cxn>
                <a:cxn ang="0">
                  <a:pos x="105" y="15"/>
                </a:cxn>
                <a:cxn ang="0">
                  <a:pos x="94" y="17"/>
                </a:cxn>
                <a:cxn ang="0">
                  <a:pos x="85" y="22"/>
                </a:cxn>
                <a:cxn ang="0">
                  <a:pos x="78" y="25"/>
                </a:cxn>
                <a:cxn ang="0">
                  <a:pos x="0" y="129"/>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3" y="0"/>
                  </a:lnTo>
                  <a:lnTo>
                    <a:pt x="161" y="0"/>
                  </a:lnTo>
                  <a:lnTo>
                    <a:pt x="158" y="0"/>
                  </a:lnTo>
                  <a:lnTo>
                    <a:pt x="149" y="2"/>
                  </a:lnTo>
                  <a:lnTo>
                    <a:pt x="138" y="4"/>
                  </a:lnTo>
                  <a:lnTo>
                    <a:pt x="128" y="8"/>
                  </a:lnTo>
                  <a:lnTo>
                    <a:pt x="117" y="11"/>
                  </a:lnTo>
                  <a:lnTo>
                    <a:pt x="105" y="15"/>
                  </a:lnTo>
                  <a:lnTo>
                    <a:pt x="94" y="17"/>
                  </a:lnTo>
                  <a:lnTo>
                    <a:pt x="85" y="22"/>
                  </a:lnTo>
                  <a:lnTo>
                    <a:pt x="78" y="25"/>
                  </a:lnTo>
                  <a:lnTo>
                    <a:pt x="0" y="129"/>
                  </a:lnTo>
                </a:path>
              </a:pathLst>
            </a:custGeom>
            <a:solidFill>
              <a:srgbClr val="FFD80F"/>
            </a:solidFill>
            <a:ln w="9525" cap="rnd">
              <a:noFill/>
              <a:round/>
              <a:headEnd/>
              <a:tailEnd/>
            </a:ln>
            <a:effectLst/>
          </p:spPr>
          <p:txBody>
            <a:bodyPr/>
            <a:lstStyle/>
            <a:p>
              <a:pPr>
                <a:defRPr/>
              </a:pPr>
              <a:endParaRPr lang="en-US"/>
            </a:p>
          </p:txBody>
        </p:sp>
        <p:sp>
          <p:nvSpPr>
            <p:cNvPr id="219" name="Freeform 1243"/>
            <p:cNvSpPr>
              <a:spLocks/>
            </p:cNvSpPr>
            <p:nvPr/>
          </p:nvSpPr>
          <p:spPr bwMode="auto">
            <a:xfrm>
              <a:off x="2416" y="1575"/>
              <a:ext cx="168" cy="128"/>
            </a:xfrm>
            <a:custGeom>
              <a:avLst/>
              <a:gdLst/>
              <a:ahLst/>
              <a:cxnLst>
                <a:cxn ang="0">
                  <a:pos x="0" y="129"/>
                </a:cxn>
                <a:cxn ang="0">
                  <a:pos x="14" y="124"/>
                </a:cxn>
                <a:cxn ang="0">
                  <a:pos x="29" y="121"/>
                </a:cxn>
                <a:cxn ang="0">
                  <a:pos x="41" y="116"/>
                </a:cxn>
                <a:cxn ang="0">
                  <a:pos x="57" y="112"/>
                </a:cxn>
                <a:cxn ang="0">
                  <a:pos x="71" y="105"/>
                </a:cxn>
                <a:cxn ang="0">
                  <a:pos x="85" y="99"/>
                </a:cxn>
                <a:cxn ang="0">
                  <a:pos x="98" y="93"/>
                </a:cxn>
                <a:cxn ang="0">
                  <a:pos x="111" y="87"/>
                </a:cxn>
                <a:cxn ang="0">
                  <a:pos x="126" y="76"/>
                </a:cxn>
                <a:cxn ang="0">
                  <a:pos x="138" y="66"/>
                </a:cxn>
                <a:cxn ang="0">
                  <a:pos x="138" y="66"/>
                </a:cxn>
                <a:cxn ang="0">
                  <a:pos x="149" y="55"/>
                </a:cxn>
                <a:cxn ang="0">
                  <a:pos x="158" y="47"/>
                </a:cxn>
                <a:cxn ang="0">
                  <a:pos x="161" y="38"/>
                </a:cxn>
                <a:cxn ang="0">
                  <a:pos x="166" y="29"/>
                </a:cxn>
                <a:cxn ang="0">
                  <a:pos x="166" y="23"/>
                </a:cxn>
                <a:cxn ang="0">
                  <a:pos x="166" y="17"/>
                </a:cxn>
                <a:cxn ang="0">
                  <a:pos x="166" y="13"/>
                </a:cxn>
                <a:cxn ang="0">
                  <a:pos x="166" y="8"/>
                </a:cxn>
                <a:cxn ang="0">
                  <a:pos x="163" y="4"/>
                </a:cxn>
                <a:cxn ang="0">
                  <a:pos x="163" y="0"/>
                </a:cxn>
                <a:cxn ang="0">
                  <a:pos x="163" y="0"/>
                </a:cxn>
                <a:cxn ang="0">
                  <a:pos x="161" y="0"/>
                </a:cxn>
                <a:cxn ang="0">
                  <a:pos x="158" y="0"/>
                </a:cxn>
                <a:cxn ang="0">
                  <a:pos x="149" y="2"/>
                </a:cxn>
                <a:cxn ang="0">
                  <a:pos x="138" y="4"/>
                </a:cxn>
                <a:cxn ang="0">
                  <a:pos x="128" y="8"/>
                </a:cxn>
                <a:cxn ang="0">
                  <a:pos x="117" y="11"/>
                </a:cxn>
                <a:cxn ang="0">
                  <a:pos x="105" y="15"/>
                </a:cxn>
                <a:cxn ang="0">
                  <a:pos x="94" y="17"/>
                </a:cxn>
                <a:cxn ang="0">
                  <a:pos x="85" y="22"/>
                </a:cxn>
                <a:cxn ang="0">
                  <a:pos x="78" y="25"/>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3" y="0"/>
                  </a:lnTo>
                  <a:lnTo>
                    <a:pt x="161" y="0"/>
                  </a:lnTo>
                  <a:lnTo>
                    <a:pt x="158" y="0"/>
                  </a:lnTo>
                  <a:lnTo>
                    <a:pt x="149" y="2"/>
                  </a:lnTo>
                  <a:lnTo>
                    <a:pt x="138" y="4"/>
                  </a:lnTo>
                  <a:lnTo>
                    <a:pt x="128" y="8"/>
                  </a:lnTo>
                  <a:lnTo>
                    <a:pt x="117" y="11"/>
                  </a:lnTo>
                  <a:lnTo>
                    <a:pt x="105" y="15"/>
                  </a:lnTo>
                  <a:lnTo>
                    <a:pt x="94" y="17"/>
                  </a:lnTo>
                  <a:lnTo>
                    <a:pt x="85" y="22"/>
                  </a:lnTo>
                  <a:lnTo>
                    <a:pt x="78" y="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20" name="Freeform 1244"/>
            <p:cNvSpPr>
              <a:spLocks/>
            </p:cNvSpPr>
            <p:nvPr/>
          </p:nvSpPr>
          <p:spPr bwMode="auto">
            <a:xfrm>
              <a:off x="2382" y="1678"/>
              <a:ext cx="130" cy="95"/>
            </a:xfrm>
            <a:custGeom>
              <a:avLst/>
              <a:gdLst/>
              <a:ahLst/>
              <a:cxnLst>
                <a:cxn ang="0">
                  <a:pos x="0" y="94"/>
                </a:cxn>
                <a:cxn ang="0">
                  <a:pos x="16" y="87"/>
                </a:cxn>
                <a:cxn ang="0">
                  <a:pos x="30" y="80"/>
                </a:cxn>
                <a:cxn ang="0">
                  <a:pos x="46" y="76"/>
                </a:cxn>
                <a:cxn ang="0">
                  <a:pos x="60" y="70"/>
                </a:cxn>
                <a:cxn ang="0">
                  <a:pos x="76" y="64"/>
                </a:cxn>
                <a:cxn ang="0">
                  <a:pos x="88" y="57"/>
                </a:cxn>
                <a:cxn ang="0">
                  <a:pos x="101" y="47"/>
                </a:cxn>
                <a:cxn ang="0">
                  <a:pos x="111" y="36"/>
                </a:cxn>
                <a:cxn ang="0">
                  <a:pos x="122" y="24"/>
                </a:cxn>
                <a:cxn ang="0">
                  <a:pos x="130" y="11"/>
                </a:cxn>
                <a:cxn ang="0">
                  <a:pos x="130" y="11"/>
                </a:cxn>
                <a:cxn ang="0">
                  <a:pos x="130" y="11"/>
                </a:cxn>
                <a:cxn ang="0">
                  <a:pos x="126" y="8"/>
                </a:cxn>
                <a:cxn ang="0">
                  <a:pos x="122" y="6"/>
                </a:cxn>
                <a:cxn ang="0">
                  <a:pos x="115" y="4"/>
                </a:cxn>
                <a:cxn ang="0">
                  <a:pos x="109" y="2"/>
                </a:cxn>
                <a:cxn ang="0">
                  <a:pos x="99" y="2"/>
                </a:cxn>
                <a:cxn ang="0">
                  <a:pos x="88" y="0"/>
                </a:cxn>
                <a:cxn ang="0">
                  <a:pos x="78" y="0"/>
                </a:cxn>
                <a:cxn ang="0">
                  <a:pos x="65" y="2"/>
                </a:cxn>
                <a:cxn ang="0">
                  <a:pos x="52" y="6"/>
                </a:cxn>
                <a:cxn ang="0">
                  <a:pos x="0" y="94"/>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30" y="11"/>
                  </a:lnTo>
                  <a:lnTo>
                    <a:pt x="130" y="11"/>
                  </a:lnTo>
                  <a:lnTo>
                    <a:pt x="126" y="8"/>
                  </a:lnTo>
                  <a:lnTo>
                    <a:pt x="122" y="6"/>
                  </a:lnTo>
                  <a:lnTo>
                    <a:pt x="115" y="4"/>
                  </a:lnTo>
                  <a:lnTo>
                    <a:pt x="109" y="2"/>
                  </a:lnTo>
                  <a:lnTo>
                    <a:pt x="99" y="2"/>
                  </a:lnTo>
                  <a:lnTo>
                    <a:pt x="88" y="0"/>
                  </a:lnTo>
                  <a:lnTo>
                    <a:pt x="78" y="0"/>
                  </a:lnTo>
                  <a:lnTo>
                    <a:pt x="65" y="2"/>
                  </a:lnTo>
                  <a:lnTo>
                    <a:pt x="52" y="6"/>
                  </a:lnTo>
                  <a:lnTo>
                    <a:pt x="0" y="94"/>
                  </a:lnTo>
                </a:path>
              </a:pathLst>
            </a:custGeom>
            <a:solidFill>
              <a:srgbClr val="FFD80F"/>
            </a:solidFill>
            <a:ln w="9525" cap="rnd">
              <a:noFill/>
              <a:round/>
              <a:headEnd/>
              <a:tailEnd/>
            </a:ln>
            <a:effectLst/>
          </p:spPr>
          <p:txBody>
            <a:bodyPr/>
            <a:lstStyle/>
            <a:p>
              <a:pPr>
                <a:defRPr/>
              </a:pPr>
              <a:endParaRPr lang="en-US"/>
            </a:p>
          </p:txBody>
        </p:sp>
        <p:sp>
          <p:nvSpPr>
            <p:cNvPr id="221" name="Freeform 1245"/>
            <p:cNvSpPr>
              <a:spLocks/>
            </p:cNvSpPr>
            <p:nvPr/>
          </p:nvSpPr>
          <p:spPr bwMode="auto">
            <a:xfrm>
              <a:off x="2382" y="1678"/>
              <a:ext cx="130" cy="95"/>
            </a:xfrm>
            <a:custGeom>
              <a:avLst/>
              <a:gdLst/>
              <a:ahLst/>
              <a:cxnLst>
                <a:cxn ang="0">
                  <a:pos x="0" y="94"/>
                </a:cxn>
                <a:cxn ang="0">
                  <a:pos x="16" y="87"/>
                </a:cxn>
                <a:cxn ang="0">
                  <a:pos x="30" y="80"/>
                </a:cxn>
                <a:cxn ang="0">
                  <a:pos x="46" y="76"/>
                </a:cxn>
                <a:cxn ang="0">
                  <a:pos x="60" y="70"/>
                </a:cxn>
                <a:cxn ang="0">
                  <a:pos x="76" y="64"/>
                </a:cxn>
                <a:cxn ang="0">
                  <a:pos x="88" y="57"/>
                </a:cxn>
                <a:cxn ang="0">
                  <a:pos x="101" y="47"/>
                </a:cxn>
                <a:cxn ang="0">
                  <a:pos x="111" y="36"/>
                </a:cxn>
                <a:cxn ang="0">
                  <a:pos x="122" y="24"/>
                </a:cxn>
                <a:cxn ang="0">
                  <a:pos x="130" y="11"/>
                </a:cxn>
                <a:cxn ang="0">
                  <a:pos x="130" y="11"/>
                </a:cxn>
                <a:cxn ang="0">
                  <a:pos x="130" y="11"/>
                </a:cxn>
                <a:cxn ang="0">
                  <a:pos x="126" y="8"/>
                </a:cxn>
                <a:cxn ang="0">
                  <a:pos x="122" y="6"/>
                </a:cxn>
                <a:cxn ang="0">
                  <a:pos x="115" y="4"/>
                </a:cxn>
                <a:cxn ang="0">
                  <a:pos x="109" y="2"/>
                </a:cxn>
                <a:cxn ang="0">
                  <a:pos x="99" y="2"/>
                </a:cxn>
                <a:cxn ang="0">
                  <a:pos x="88" y="0"/>
                </a:cxn>
                <a:cxn ang="0">
                  <a:pos x="78" y="0"/>
                </a:cxn>
                <a:cxn ang="0">
                  <a:pos x="65" y="2"/>
                </a:cxn>
                <a:cxn ang="0">
                  <a:pos x="52" y="6"/>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30" y="11"/>
                  </a:lnTo>
                  <a:lnTo>
                    <a:pt x="130" y="11"/>
                  </a:lnTo>
                  <a:lnTo>
                    <a:pt x="126" y="8"/>
                  </a:lnTo>
                  <a:lnTo>
                    <a:pt x="122" y="6"/>
                  </a:lnTo>
                  <a:lnTo>
                    <a:pt x="115" y="4"/>
                  </a:lnTo>
                  <a:lnTo>
                    <a:pt x="109" y="2"/>
                  </a:lnTo>
                  <a:lnTo>
                    <a:pt x="99" y="2"/>
                  </a:lnTo>
                  <a:lnTo>
                    <a:pt x="88" y="0"/>
                  </a:lnTo>
                  <a:lnTo>
                    <a:pt x="78" y="0"/>
                  </a:lnTo>
                  <a:lnTo>
                    <a:pt x="65" y="2"/>
                  </a:lnTo>
                  <a:lnTo>
                    <a:pt x="52" y="6"/>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22" name="Freeform 1246"/>
            <p:cNvSpPr>
              <a:spLocks/>
            </p:cNvSpPr>
            <p:nvPr/>
          </p:nvSpPr>
          <p:spPr bwMode="auto">
            <a:xfrm>
              <a:off x="2275" y="1736"/>
              <a:ext cx="164" cy="135"/>
            </a:xfrm>
            <a:custGeom>
              <a:avLst/>
              <a:gdLst/>
              <a:ahLst/>
              <a:cxnLst>
                <a:cxn ang="0">
                  <a:pos x="0" y="133"/>
                </a:cxn>
                <a:cxn ang="0">
                  <a:pos x="9" y="128"/>
                </a:cxn>
                <a:cxn ang="0">
                  <a:pos x="23" y="124"/>
                </a:cxn>
                <a:cxn ang="0">
                  <a:pos x="33" y="119"/>
                </a:cxn>
                <a:cxn ang="0">
                  <a:pos x="46" y="114"/>
                </a:cxn>
                <a:cxn ang="0">
                  <a:pos x="58" y="107"/>
                </a:cxn>
                <a:cxn ang="0">
                  <a:pos x="71" y="101"/>
                </a:cxn>
                <a:cxn ang="0">
                  <a:pos x="83" y="93"/>
                </a:cxn>
                <a:cxn ang="0">
                  <a:pos x="94" y="84"/>
                </a:cxn>
                <a:cxn ang="0">
                  <a:pos x="105" y="75"/>
                </a:cxn>
                <a:cxn ang="0">
                  <a:pos x="115" y="63"/>
                </a:cxn>
                <a:cxn ang="0">
                  <a:pos x="115" y="63"/>
                </a:cxn>
                <a:cxn ang="0">
                  <a:pos x="130" y="45"/>
                </a:cxn>
                <a:cxn ang="0">
                  <a:pos x="140" y="27"/>
                </a:cxn>
                <a:cxn ang="0">
                  <a:pos x="149" y="17"/>
                </a:cxn>
                <a:cxn ang="0">
                  <a:pos x="156" y="6"/>
                </a:cxn>
                <a:cxn ang="0">
                  <a:pos x="164" y="0"/>
                </a:cxn>
                <a:cxn ang="0">
                  <a:pos x="164" y="0"/>
                </a:cxn>
                <a:cxn ang="0">
                  <a:pos x="161" y="0"/>
                </a:cxn>
                <a:cxn ang="0">
                  <a:pos x="156" y="0"/>
                </a:cxn>
                <a:cxn ang="0">
                  <a:pos x="147" y="0"/>
                </a:cxn>
                <a:cxn ang="0">
                  <a:pos x="136" y="0"/>
                </a:cxn>
                <a:cxn ang="0">
                  <a:pos x="124" y="0"/>
                </a:cxn>
                <a:cxn ang="0">
                  <a:pos x="108" y="0"/>
                </a:cxn>
                <a:cxn ang="0">
                  <a:pos x="96" y="2"/>
                </a:cxn>
                <a:cxn ang="0">
                  <a:pos x="81" y="4"/>
                </a:cxn>
                <a:cxn ang="0">
                  <a:pos x="67" y="8"/>
                </a:cxn>
                <a:cxn ang="0">
                  <a:pos x="57" y="13"/>
                </a:cxn>
                <a:cxn ang="0">
                  <a:pos x="0" y="133"/>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15" y="63"/>
                  </a:lnTo>
                  <a:lnTo>
                    <a:pt x="130" y="45"/>
                  </a:lnTo>
                  <a:lnTo>
                    <a:pt x="140" y="27"/>
                  </a:lnTo>
                  <a:lnTo>
                    <a:pt x="149" y="17"/>
                  </a:lnTo>
                  <a:lnTo>
                    <a:pt x="156" y="6"/>
                  </a:lnTo>
                  <a:lnTo>
                    <a:pt x="164" y="0"/>
                  </a:lnTo>
                  <a:lnTo>
                    <a:pt x="164" y="0"/>
                  </a:lnTo>
                  <a:lnTo>
                    <a:pt x="161" y="0"/>
                  </a:lnTo>
                  <a:lnTo>
                    <a:pt x="156" y="0"/>
                  </a:lnTo>
                  <a:lnTo>
                    <a:pt x="147" y="0"/>
                  </a:lnTo>
                  <a:lnTo>
                    <a:pt x="136" y="0"/>
                  </a:lnTo>
                  <a:lnTo>
                    <a:pt x="124" y="0"/>
                  </a:lnTo>
                  <a:lnTo>
                    <a:pt x="108" y="0"/>
                  </a:lnTo>
                  <a:lnTo>
                    <a:pt x="96" y="2"/>
                  </a:lnTo>
                  <a:lnTo>
                    <a:pt x="81" y="4"/>
                  </a:lnTo>
                  <a:lnTo>
                    <a:pt x="67" y="8"/>
                  </a:lnTo>
                  <a:lnTo>
                    <a:pt x="57" y="13"/>
                  </a:lnTo>
                  <a:lnTo>
                    <a:pt x="0" y="133"/>
                  </a:lnTo>
                </a:path>
              </a:pathLst>
            </a:custGeom>
            <a:solidFill>
              <a:srgbClr val="FFD80F"/>
            </a:solidFill>
            <a:ln w="9525" cap="rnd">
              <a:noFill/>
              <a:round/>
              <a:headEnd/>
              <a:tailEnd/>
            </a:ln>
            <a:effectLst/>
          </p:spPr>
          <p:txBody>
            <a:bodyPr/>
            <a:lstStyle/>
            <a:p>
              <a:pPr>
                <a:defRPr/>
              </a:pPr>
              <a:endParaRPr lang="en-US"/>
            </a:p>
          </p:txBody>
        </p:sp>
        <p:sp>
          <p:nvSpPr>
            <p:cNvPr id="223" name="Freeform 1247"/>
            <p:cNvSpPr>
              <a:spLocks/>
            </p:cNvSpPr>
            <p:nvPr/>
          </p:nvSpPr>
          <p:spPr bwMode="auto">
            <a:xfrm>
              <a:off x="2275" y="1736"/>
              <a:ext cx="164" cy="135"/>
            </a:xfrm>
            <a:custGeom>
              <a:avLst/>
              <a:gdLst/>
              <a:ahLst/>
              <a:cxnLst>
                <a:cxn ang="0">
                  <a:pos x="0" y="133"/>
                </a:cxn>
                <a:cxn ang="0">
                  <a:pos x="9" y="128"/>
                </a:cxn>
                <a:cxn ang="0">
                  <a:pos x="23" y="124"/>
                </a:cxn>
                <a:cxn ang="0">
                  <a:pos x="33" y="119"/>
                </a:cxn>
                <a:cxn ang="0">
                  <a:pos x="46" y="114"/>
                </a:cxn>
                <a:cxn ang="0">
                  <a:pos x="58" y="107"/>
                </a:cxn>
                <a:cxn ang="0">
                  <a:pos x="71" y="101"/>
                </a:cxn>
                <a:cxn ang="0">
                  <a:pos x="83" y="93"/>
                </a:cxn>
                <a:cxn ang="0">
                  <a:pos x="94" y="84"/>
                </a:cxn>
                <a:cxn ang="0">
                  <a:pos x="105" y="75"/>
                </a:cxn>
                <a:cxn ang="0">
                  <a:pos x="115" y="63"/>
                </a:cxn>
                <a:cxn ang="0">
                  <a:pos x="115" y="63"/>
                </a:cxn>
                <a:cxn ang="0">
                  <a:pos x="130" y="45"/>
                </a:cxn>
                <a:cxn ang="0">
                  <a:pos x="140" y="27"/>
                </a:cxn>
                <a:cxn ang="0">
                  <a:pos x="149" y="17"/>
                </a:cxn>
                <a:cxn ang="0">
                  <a:pos x="156" y="6"/>
                </a:cxn>
                <a:cxn ang="0">
                  <a:pos x="164" y="0"/>
                </a:cxn>
                <a:cxn ang="0">
                  <a:pos x="164" y="0"/>
                </a:cxn>
                <a:cxn ang="0">
                  <a:pos x="161" y="0"/>
                </a:cxn>
                <a:cxn ang="0">
                  <a:pos x="156" y="0"/>
                </a:cxn>
                <a:cxn ang="0">
                  <a:pos x="147" y="0"/>
                </a:cxn>
                <a:cxn ang="0">
                  <a:pos x="136" y="0"/>
                </a:cxn>
                <a:cxn ang="0">
                  <a:pos x="124" y="0"/>
                </a:cxn>
                <a:cxn ang="0">
                  <a:pos x="108" y="0"/>
                </a:cxn>
                <a:cxn ang="0">
                  <a:pos x="96" y="2"/>
                </a:cxn>
                <a:cxn ang="0">
                  <a:pos x="81" y="4"/>
                </a:cxn>
                <a:cxn ang="0">
                  <a:pos x="67" y="8"/>
                </a:cxn>
                <a:cxn ang="0">
                  <a:pos x="57" y="13"/>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15" y="63"/>
                  </a:lnTo>
                  <a:lnTo>
                    <a:pt x="130" y="45"/>
                  </a:lnTo>
                  <a:lnTo>
                    <a:pt x="140" y="27"/>
                  </a:lnTo>
                  <a:lnTo>
                    <a:pt x="149" y="17"/>
                  </a:lnTo>
                  <a:lnTo>
                    <a:pt x="156" y="6"/>
                  </a:lnTo>
                  <a:lnTo>
                    <a:pt x="164" y="0"/>
                  </a:lnTo>
                  <a:lnTo>
                    <a:pt x="164" y="0"/>
                  </a:lnTo>
                  <a:lnTo>
                    <a:pt x="161" y="0"/>
                  </a:lnTo>
                  <a:lnTo>
                    <a:pt x="156" y="0"/>
                  </a:lnTo>
                  <a:lnTo>
                    <a:pt x="147" y="0"/>
                  </a:lnTo>
                  <a:lnTo>
                    <a:pt x="136" y="0"/>
                  </a:lnTo>
                  <a:lnTo>
                    <a:pt x="124" y="0"/>
                  </a:lnTo>
                  <a:lnTo>
                    <a:pt x="108" y="0"/>
                  </a:lnTo>
                  <a:lnTo>
                    <a:pt x="96" y="2"/>
                  </a:lnTo>
                  <a:lnTo>
                    <a:pt x="81" y="4"/>
                  </a:lnTo>
                  <a:lnTo>
                    <a:pt x="67" y="8"/>
                  </a:lnTo>
                  <a:lnTo>
                    <a:pt x="57" y="13"/>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24" name="Freeform 1248"/>
            <p:cNvSpPr>
              <a:spLocks/>
            </p:cNvSpPr>
            <p:nvPr/>
          </p:nvSpPr>
          <p:spPr bwMode="auto">
            <a:xfrm>
              <a:off x="2195" y="1851"/>
              <a:ext cx="144" cy="142"/>
            </a:xfrm>
            <a:custGeom>
              <a:avLst/>
              <a:gdLst/>
              <a:ahLst/>
              <a:cxnLst>
                <a:cxn ang="0">
                  <a:pos x="0" y="140"/>
                </a:cxn>
                <a:cxn ang="0">
                  <a:pos x="13" y="135"/>
                </a:cxn>
                <a:cxn ang="0">
                  <a:pos x="25" y="132"/>
                </a:cxn>
                <a:cxn ang="0">
                  <a:pos x="40" y="125"/>
                </a:cxn>
                <a:cxn ang="0">
                  <a:pos x="52" y="117"/>
                </a:cxn>
                <a:cxn ang="0">
                  <a:pos x="68" y="109"/>
                </a:cxn>
                <a:cxn ang="0">
                  <a:pos x="82" y="100"/>
                </a:cxn>
                <a:cxn ang="0">
                  <a:pos x="97" y="89"/>
                </a:cxn>
                <a:cxn ang="0">
                  <a:pos x="107" y="79"/>
                </a:cxn>
                <a:cxn ang="0">
                  <a:pos x="118" y="66"/>
                </a:cxn>
                <a:cxn ang="0">
                  <a:pos x="126" y="56"/>
                </a:cxn>
                <a:cxn ang="0">
                  <a:pos x="126" y="56"/>
                </a:cxn>
                <a:cxn ang="0">
                  <a:pos x="139" y="33"/>
                </a:cxn>
                <a:cxn ang="0">
                  <a:pos x="144" y="18"/>
                </a:cxn>
                <a:cxn ang="0">
                  <a:pos x="144" y="8"/>
                </a:cxn>
                <a:cxn ang="0">
                  <a:pos x="144" y="2"/>
                </a:cxn>
                <a:cxn ang="0">
                  <a:pos x="144" y="0"/>
                </a:cxn>
                <a:cxn ang="0">
                  <a:pos x="144" y="0"/>
                </a:cxn>
                <a:cxn ang="0">
                  <a:pos x="135" y="2"/>
                </a:cxn>
                <a:cxn ang="0">
                  <a:pos x="126" y="2"/>
                </a:cxn>
                <a:cxn ang="0">
                  <a:pos x="118" y="2"/>
                </a:cxn>
                <a:cxn ang="0">
                  <a:pos x="107" y="4"/>
                </a:cxn>
                <a:cxn ang="0">
                  <a:pos x="100" y="6"/>
                </a:cxn>
                <a:cxn ang="0">
                  <a:pos x="91" y="8"/>
                </a:cxn>
                <a:cxn ang="0">
                  <a:pos x="80" y="10"/>
                </a:cxn>
                <a:cxn ang="0">
                  <a:pos x="72" y="13"/>
                </a:cxn>
                <a:cxn ang="0">
                  <a:pos x="61" y="16"/>
                </a:cxn>
                <a:cxn ang="0">
                  <a:pos x="52" y="22"/>
                </a:cxn>
                <a:cxn ang="0">
                  <a:pos x="0" y="140"/>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26" y="56"/>
                  </a:lnTo>
                  <a:lnTo>
                    <a:pt x="139" y="33"/>
                  </a:lnTo>
                  <a:lnTo>
                    <a:pt x="144" y="18"/>
                  </a:lnTo>
                  <a:lnTo>
                    <a:pt x="144" y="8"/>
                  </a:lnTo>
                  <a:lnTo>
                    <a:pt x="144" y="2"/>
                  </a:lnTo>
                  <a:lnTo>
                    <a:pt x="144" y="0"/>
                  </a:lnTo>
                  <a:lnTo>
                    <a:pt x="144" y="0"/>
                  </a:lnTo>
                  <a:lnTo>
                    <a:pt x="135" y="2"/>
                  </a:lnTo>
                  <a:lnTo>
                    <a:pt x="126" y="2"/>
                  </a:lnTo>
                  <a:lnTo>
                    <a:pt x="118" y="2"/>
                  </a:lnTo>
                  <a:lnTo>
                    <a:pt x="107" y="4"/>
                  </a:lnTo>
                  <a:lnTo>
                    <a:pt x="100" y="6"/>
                  </a:lnTo>
                  <a:lnTo>
                    <a:pt x="91" y="8"/>
                  </a:lnTo>
                  <a:lnTo>
                    <a:pt x="80" y="10"/>
                  </a:lnTo>
                  <a:lnTo>
                    <a:pt x="72" y="13"/>
                  </a:lnTo>
                  <a:lnTo>
                    <a:pt x="61" y="16"/>
                  </a:lnTo>
                  <a:lnTo>
                    <a:pt x="52" y="22"/>
                  </a:lnTo>
                  <a:lnTo>
                    <a:pt x="0" y="140"/>
                  </a:lnTo>
                </a:path>
              </a:pathLst>
            </a:custGeom>
            <a:solidFill>
              <a:srgbClr val="FFD80F"/>
            </a:solidFill>
            <a:ln w="9525" cap="rnd">
              <a:noFill/>
              <a:round/>
              <a:headEnd/>
              <a:tailEnd/>
            </a:ln>
            <a:effectLst/>
          </p:spPr>
          <p:txBody>
            <a:bodyPr/>
            <a:lstStyle/>
            <a:p>
              <a:pPr>
                <a:defRPr/>
              </a:pPr>
              <a:endParaRPr lang="en-US"/>
            </a:p>
          </p:txBody>
        </p:sp>
        <p:sp>
          <p:nvSpPr>
            <p:cNvPr id="225" name="Freeform 1249"/>
            <p:cNvSpPr>
              <a:spLocks/>
            </p:cNvSpPr>
            <p:nvPr/>
          </p:nvSpPr>
          <p:spPr bwMode="auto">
            <a:xfrm>
              <a:off x="2195" y="1851"/>
              <a:ext cx="144" cy="142"/>
            </a:xfrm>
            <a:custGeom>
              <a:avLst/>
              <a:gdLst/>
              <a:ahLst/>
              <a:cxnLst>
                <a:cxn ang="0">
                  <a:pos x="0" y="140"/>
                </a:cxn>
                <a:cxn ang="0">
                  <a:pos x="13" y="135"/>
                </a:cxn>
                <a:cxn ang="0">
                  <a:pos x="25" y="132"/>
                </a:cxn>
                <a:cxn ang="0">
                  <a:pos x="40" y="125"/>
                </a:cxn>
                <a:cxn ang="0">
                  <a:pos x="52" y="117"/>
                </a:cxn>
                <a:cxn ang="0">
                  <a:pos x="68" y="109"/>
                </a:cxn>
                <a:cxn ang="0">
                  <a:pos x="82" y="100"/>
                </a:cxn>
                <a:cxn ang="0">
                  <a:pos x="97" y="89"/>
                </a:cxn>
                <a:cxn ang="0">
                  <a:pos x="107" y="79"/>
                </a:cxn>
                <a:cxn ang="0">
                  <a:pos x="118" y="66"/>
                </a:cxn>
                <a:cxn ang="0">
                  <a:pos x="126" y="56"/>
                </a:cxn>
                <a:cxn ang="0">
                  <a:pos x="126" y="56"/>
                </a:cxn>
                <a:cxn ang="0">
                  <a:pos x="139" y="33"/>
                </a:cxn>
                <a:cxn ang="0">
                  <a:pos x="144" y="18"/>
                </a:cxn>
                <a:cxn ang="0">
                  <a:pos x="144" y="8"/>
                </a:cxn>
                <a:cxn ang="0">
                  <a:pos x="144" y="2"/>
                </a:cxn>
                <a:cxn ang="0">
                  <a:pos x="144" y="0"/>
                </a:cxn>
                <a:cxn ang="0">
                  <a:pos x="144" y="0"/>
                </a:cxn>
                <a:cxn ang="0">
                  <a:pos x="135" y="2"/>
                </a:cxn>
                <a:cxn ang="0">
                  <a:pos x="126" y="2"/>
                </a:cxn>
                <a:cxn ang="0">
                  <a:pos x="118" y="2"/>
                </a:cxn>
                <a:cxn ang="0">
                  <a:pos x="107" y="4"/>
                </a:cxn>
                <a:cxn ang="0">
                  <a:pos x="100" y="6"/>
                </a:cxn>
                <a:cxn ang="0">
                  <a:pos x="91" y="8"/>
                </a:cxn>
                <a:cxn ang="0">
                  <a:pos x="80" y="10"/>
                </a:cxn>
                <a:cxn ang="0">
                  <a:pos x="72" y="13"/>
                </a:cxn>
                <a:cxn ang="0">
                  <a:pos x="61" y="16"/>
                </a:cxn>
                <a:cxn ang="0">
                  <a:pos x="52" y="22"/>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26" y="56"/>
                  </a:lnTo>
                  <a:lnTo>
                    <a:pt x="139" y="33"/>
                  </a:lnTo>
                  <a:lnTo>
                    <a:pt x="144" y="18"/>
                  </a:lnTo>
                  <a:lnTo>
                    <a:pt x="144" y="8"/>
                  </a:lnTo>
                  <a:lnTo>
                    <a:pt x="144" y="2"/>
                  </a:lnTo>
                  <a:lnTo>
                    <a:pt x="144" y="0"/>
                  </a:lnTo>
                  <a:lnTo>
                    <a:pt x="144" y="0"/>
                  </a:lnTo>
                  <a:lnTo>
                    <a:pt x="135" y="2"/>
                  </a:lnTo>
                  <a:lnTo>
                    <a:pt x="126" y="2"/>
                  </a:lnTo>
                  <a:lnTo>
                    <a:pt x="118" y="2"/>
                  </a:lnTo>
                  <a:lnTo>
                    <a:pt x="107" y="4"/>
                  </a:lnTo>
                  <a:lnTo>
                    <a:pt x="100" y="6"/>
                  </a:lnTo>
                  <a:lnTo>
                    <a:pt x="91" y="8"/>
                  </a:lnTo>
                  <a:lnTo>
                    <a:pt x="80" y="10"/>
                  </a:lnTo>
                  <a:lnTo>
                    <a:pt x="72" y="13"/>
                  </a:lnTo>
                  <a:lnTo>
                    <a:pt x="61" y="16"/>
                  </a:lnTo>
                  <a:lnTo>
                    <a:pt x="52" y="22"/>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26" name="Freeform 1250"/>
            <p:cNvSpPr>
              <a:spLocks/>
            </p:cNvSpPr>
            <p:nvPr/>
          </p:nvSpPr>
          <p:spPr bwMode="auto">
            <a:xfrm>
              <a:off x="2243" y="1967"/>
              <a:ext cx="91" cy="142"/>
            </a:xfrm>
            <a:custGeom>
              <a:avLst/>
              <a:gdLst/>
              <a:ahLst/>
              <a:cxnLst>
                <a:cxn ang="0">
                  <a:pos x="0" y="142"/>
                </a:cxn>
                <a:cxn ang="0">
                  <a:pos x="8" y="133"/>
                </a:cxn>
                <a:cxn ang="0">
                  <a:pos x="16" y="124"/>
                </a:cxn>
                <a:cxn ang="0">
                  <a:pos x="27" y="116"/>
                </a:cxn>
                <a:cxn ang="0">
                  <a:pos x="38" y="105"/>
                </a:cxn>
                <a:cxn ang="0">
                  <a:pos x="48" y="94"/>
                </a:cxn>
                <a:cxn ang="0">
                  <a:pos x="59" y="80"/>
                </a:cxn>
                <a:cxn ang="0">
                  <a:pos x="67" y="66"/>
                </a:cxn>
                <a:cxn ang="0">
                  <a:pos x="75" y="46"/>
                </a:cxn>
                <a:cxn ang="0">
                  <a:pos x="84" y="25"/>
                </a:cxn>
                <a:cxn ang="0">
                  <a:pos x="89" y="0"/>
                </a:cxn>
                <a:cxn ang="0">
                  <a:pos x="89" y="0"/>
                </a:cxn>
                <a:cxn ang="0">
                  <a:pos x="89" y="0"/>
                </a:cxn>
                <a:cxn ang="0">
                  <a:pos x="84" y="0"/>
                </a:cxn>
                <a:cxn ang="0">
                  <a:pos x="75" y="2"/>
                </a:cxn>
                <a:cxn ang="0">
                  <a:pos x="67" y="2"/>
                </a:cxn>
                <a:cxn ang="0">
                  <a:pos x="57" y="4"/>
                </a:cxn>
                <a:cxn ang="0">
                  <a:pos x="46" y="6"/>
                </a:cxn>
                <a:cxn ang="0">
                  <a:pos x="36" y="11"/>
                </a:cxn>
                <a:cxn ang="0">
                  <a:pos x="25" y="15"/>
                </a:cxn>
                <a:cxn ang="0">
                  <a:pos x="15" y="19"/>
                </a:cxn>
                <a:cxn ang="0">
                  <a:pos x="6" y="25"/>
                </a:cxn>
                <a:cxn ang="0">
                  <a:pos x="0" y="142"/>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9" y="0"/>
                  </a:lnTo>
                  <a:lnTo>
                    <a:pt x="89" y="0"/>
                  </a:lnTo>
                  <a:lnTo>
                    <a:pt x="84" y="0"/>
                  </a:lnTo>
                  <a:lnTo>
                    <a:pt x="75" y="2"/>
                  </a:lnTo>
                  <a:lnTo>
                    <a:pt x="67" y="2"/>
                  </a:lnTo>
                  <a:lnTo>
                    <a:pt x="57" y="4"/>
                  </a:lnTo>
                  <a:lnTo>
                    <a:pt x="46" y="6"/>
                  </a:lnTo>
                  <a:lnTo>
                    <a:pt x="36" y="11"/>
                  </a:lnTo>
                  <a:lnTo>
                    <a:pt x="25" y="15"/>
                  </a:lnTo>
                  <a:lnTo>
                    <a:pt x="15" y="19"/>
                  </a:lnTo>
                  <a:lnTo>
                    <a:pt x="6" y="25"/>
                  </a:lnTo>
                  <a:lnTo>
                    <a:pt x="0" y="142"/>
                  </a:lnTo>
                </a:path>
              </a:pathLst>
            </a:custGeom>
            <a:solidFill>
              <a:srgbClr val="FFD80F"/>
            </a:solidFill>
            <a:ln w="9525" cap="rnd">
              <a:noFill/>
              <a:round/>
              <a:headEnd/>
              <a:tailEnd/>
            </a:ln>
            <a:effectLst/>
          </p:spPr>
          <p:txBody>
            <a:bodyPr/>
            <a:lstStyle/>
            <a:p>
              <a:pPr>
                <a:defRPr/>
              </a:pPr>
              <a:endParaRPr lang="en-US"/>
            </a:p>
          </p:txBody>
        </p:sp>
        <p:sp>
          <p:nvSpPr>
            <p:cNvPr id="227" name="Freeform 1251"/>
            <p:cNvSpPr>
              <a:spLocks/>
            </p:cNvSpPr>
            <p:nvPr/>
          </p:nvSpPr>
          <p:spPr bwMode="auto">
            <a:xfrm>
              <a:off x="2243" y="1967"/>
              <a:ext cx="91" cy="142"/>
            </a:xfrm>
            <a:custGeom>
              <a:avLst/>
              <a:gdLst/>
              <a:ahLst/>
              <a:cxnLst>
                <a:cxn ang="0">
                  <a:pos x="0" y="142"/>
                </a:cxn>
                <a:cxn ang="0">
                  <a:pos x="8" y="133"/>
                </a:cxn>
                <a:cxn ang="0">
                  <a:pos x="16" y="124"/>
                </a:cxn>
                <a:cxn ang="0">
                  <a:pos x="27" y="116"/>
                </a:cxn>
                <a:cxn ang="0">
                  <a:pos x="38" y="105"/>
                </a:cxn>
                <a:cxn ang="0">
                  <a:pos x="48" y="94"/>
                </a:cxn>
                <a:cxn ang="0">
                  <a:pos x="59" y="80"/>
                </a:cxn>
                <a:cxn ang="0">
                  <a:pos x="67" y="66"/>
                </a:cxn>
                <a:cxn ang="0">
                  <a:pos x="75" y="46"/>
                </a:cxn>
                <a:cxn ang="0">
                  <a:pos x="84" y="25"/>
                </a:cxn>
                <a:cxn ang="0">
                  <a:pos x="89" y="0"/>
                </a:cxn>
                <a:cxn ang="0">
                  <a:pos x="89" y="0"/>
                </a:cxn>
                <a:cxn ang="0">
                  <a:pos x="89" y="0"/>
                </a:cxn>
                <a:cxn ang="0">
                  <a:pos x="84" y="0"/>
                </a:cxn>
                <a:cxn ang="0">
                  <a:pos x="75" y="2"/>
                </a:cxn>
                <a:cxn ang="0">
                  <a:pos x="67" y="2"/>
                </a:cxn>
                <a:cxn ang="0">
                  <a:pos x="57" y="4"/>
                </a:cxn>
                <a:cxn ang="0">
                  <a:pos x="46" y="6"/>
                </a:cxn>
                <a:cxn ang="0">
                  <a:pos x="36" y="11"/>
                </a:cxn>
                <a:cxn ang="0">
                  <a:pos x="25" y="15"/>
                </a:cxn>
                <a:cxn ang="0">
                  <a:pos x="15" y="19"/>
                </a:cxn>
                <a:cxn ang="0">
                  <a:pos x="6" y="25"/>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9" y="0"/>
                  </a:lnTo>
                  <a:lnTo>
                    <a:pt x="89" y="0"/>
                  </a:lnTo>
                  <a:lnTo>
                    <a:pt x="84" y="0"/>
                  </a:lnTo>
                  <a:lnTo>
                    <a:pt x="75" y="2"/>
                  </a:lnTo>
                  <a:lnTo>
                    <a:pt x="67" y="2"/>
                  </a:lnTo>
                  <a:lnTo>
                    <a:pt x="57" y="4"/>
                  </a:lnTo>
                  <a:lnTo>
                    <a:pt x="46" y="6"/>
                  </a:lnTo>
                  <a:lnTo>
                    <a:pt x="36" y="11"/>
                  </a:lnTo>
                  <a:lnTo>
                    <a:pt x="25" y="15"/>
                  </a:lnTo>
                  <a:lnTo>
                    <a:pt x="15" y="19"/>
                  </a:lnTo>
                  <a:lnTo>
                    <a:pt x="6" y="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28" name="Freeform 1252"/>
            <p:cNvSpPr>
              <a:spLocks/>
            </p:cNvSpPr>
            <p:nvPr/>
          </p:nvSpPr>
          <p:spPr bwMode="auto">
            <a:xfrm>
              <a:off x="2222" y="2088"/>
              <a:ext cx="91" cy="197"/>
            </a:xfrm>
            <a:custGeom>
              <a:avLst/>
              <a:gdLst/>
              <a:ahLst/>
              <a:cxnLst>
                <a:cxn ang="0">
                  <a:pos x="8" y="196"/>
                </a:cxn>
                <a:cxn ang="0">
                  <a:pos x="16" y="182"/>
                </a:cxn>
                <a:cxn ang="0">
                  <a:pos x="25" y="166"/>
                </a:cxn>
                <a:cxn ang="0">
                  <a:pos x="36" y="149"/>
                </a:cxn>
                <a:cxn ang="0">
                  <a:pos x="46" y="129"/>
                </a:cxn>
                <a:cxn ang="0">
                  <a:pos x="57" y="109"/>
                </a:cxn>
                <a:cxn ang="0">
                  <a:pos x="66" y="88"/>
                </a:cxn>
                <a:cxn ang="0">
                  <a:pos x="75" y="64"/>
                </a:cxn>
                <a:cxn ang="0">
                  <a:pos x="84" y="44"/>
                </a:cxn>
                <a:cxn ang="0">
                  <a:pos x="88" y="20"/>
                </a:cxn>
                <a:cxn ang="0">
                  <a:pos x="90" y="2"/>
                </a:cxn>
                <a:cxn ang="0">
                  <a:pos x="90" y="2"/>
                </a:cxn>
                <a:cxn ang="0">
                  <a:pos x="88" y="0"/>
                </a:cxn>
                <a:cxn ang="0">
                  <a:pos x="84" y="0"/>
                </a:cxn>
                <a:cxn ang="0">
                  <a:pos x="77" y="0"/>
                </a:cxn>
                <a:cxn ang="0">
                  <a:pos x="69" y="0"/>
                </a:cxn>
                <a:cxn ang="0">
                  <a:pos x="59" y="0"/>
                </a:cxn>
                <a:cxn ang="0">
                  <a:pos x="48" y="2"/>
                </a:cxn>
                <a:cxn ang="0">
                  <a:pos x="36" y="5"/>
                </a:cxn>
                <a:cxn ang="0">
                  <a:pos x="25" y="12"/>
                </a:cxn>
                <a:cxn ang="0">
                  <a:pos x="13" y="20"/>
                </a:cxn>
                <a:cxn ang="0">
                  <a:pos x="0" y="33"/>
                </a:cxn>
                <a:cxn ang="0">
                  <a:pos x="8" y="196"/>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90" y="2"/>
                  </a:lnTo>
                  <a:lnTo>
                    <a:pt x="88" y="0"/>
                  </a:lnTo>
                  <a:lnTo>
                    <a:pt x="84" y="0"/>
                  </a:lnTo>
                  <a:lnTo>
                    <a:pt x="77" y="0"/>
                  </a:lnTo>
                  <a:lnTo>
                    <a:pt x="69" y="0"/>
                  </a:lnTo>
                  <a:lnTo>
                    <a:pt x="59" y="0"/>
                  </a:lnTo>
                  <a:lnTo>
                    <a:pt x="48" y="2"/>
                  </a:lnTo>
                  <a:lnTo>
                    <a:pt x="36" y="5"/>
                  </a:lnTo>
                  <a:lnTo>
                    <a:pt x="25" y="12"/>
                  </a:lnTo>
                  <a:lnTo>
                    <a:pt x="13" y="20"/>
                  </a:lnTo>
                  <a:lnTo>
                    <a:pt x="0" y="33"/>
                  </a:lnTo>
                  <a:lnTo>
                    <a:pt x="8" y="196"/>
                  </a:lnTo>
                </a:path>
              </a:pathLst>
            </a:custGeom>
            <a:solidFill>
              <a:srgbClr val="FFD80F"/>
            </a:solidFill>
            <a:ln w="9525" cap="rnd">
              <a:noFill/>
              <a:round/>
              <a:headEnd/>
              <a:tailEnd/>
            </a:ln>
            <a:effectLst/>
          </p:spPr>
          <p:txBody>
            <a:bodyPr/>
            <a:lstStyle/>
            <a:p>
              <a:pPr>
                <a:defRPr/>
              </a:pPr>
              <a:endParaRPr lang="en-US"/>
            </a:p>
          </p:txBody>
        </p:sp>
        <p:sp>
          <p:nvSpPr>
            <p:cNvPr id="229" name="Freeform 1253"/>
            <p:cNvSpPr>
              <a:spLocks/>
            </p:cNvSpPr>
            <p:nvPr/>
          </p:nvSpPr>
          <p:spPr bwMode="auto">
            <a:xfrm>
              <a:off x="2222" y="2088"/>
              <a:ext cx="91" cy="197"/>
            </a:xfrm>
            <a:custGeom>
              <a:avLst/>
              <a:gdLst/>
              <a:ahLst/>
              <a:cxnLst>
                <a:cxn ang="0">
                  <a:pos x="8" y="196"/>
                </a:cxn>
                <a:cxn ang="0">
                  <a:pos x="16" y="182"/>
                </a:cxn>
                <a:cxn ang="0">
                  <a:pos x="25" y="166"/>
                </a:cxn>
                <a:cxn ang="0">
                  <a:pos x="36" y="149"/>
                </a:cxn>
                <a:cxn ang="0">
                  <a:pos x="46" y="129"/>
                </a:cxn>
                <a:cxn ang="0">
                  <a:pos x="57" y="109"/>
                </a:cxn>
                <a:cxn ang="0">
                  <a:pos x="66" y="88"/>
                </a:cxn>
                <a:cxn ang="0">
                  <a:pos x="75" y="64"/>
                </a:cxn>
                <a:cxn ang="0">
                  <a:pos x="84" y="44"/>
                </a:cxn>
                <a:cxn ang="0">
                  <a:pos x="88" y="20"/>
                </a:cxn>
                <a:cxn ang="0">
                  <a:pos x="90" y="2"/>
                </a:cxn>
                <a:cxn ang="0">
                  <a:pos x="90" y="2"/>
                </a:cxn>
                <a:cxn ang="0">
                  <a:pos x="88" y="0"/>
                </a:cxn>
                <a:cxn ang="0">
                  <a:pos x="84" y="0"/>
                </a:cxn>
                <a:cxn ang="0">
                  <a:pos x="77" y="0"/>
                </a:cxn>
                <a:cxn ang="0">
                  <a:pos x="69" y="0"/>
                </a:cxn>
                <a:cxn ang="0">
                  <a:pos x="59" y="0"/>
                </a:cxn>
                <a:cxn ang="0">
                  <a:pos x="48" y="2"/>
                </a:cxn>
                <a:cxn ang="0">
                  <a:pos x="36" y="5"/>
                </a:cxn>
                <a:cxn ang="0">
                  <a:pos x="25" y="12"/>
                </a:cxn>
                <a:cxn ang="0">
                  <a:pos x="13" y="20"/>
                </a:cxn>
                <a:cxn ang="0">
                  <a:pos x="0" y="33"/>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90" y="2"/>
                  </a:lnTo>
                  <a:lnTo>
                    <a:pt x="88" y="0"/>
                  </a:lnTo>
                  <a:lnTo>
                    <a:pt x="84" y="0"/>
                  </a:lnTo>
                  <a:lnTo>
                    <a:pt x="77" y="0"/>
                  </a:lnTo>
                  <a:lnTo>
                    <a:pt x="69" y="0"/>
                  </a:lnTo>
                  <a:lnTo>
                    <a:pt x="59" y="0"/>
                  </a:lnTo>
                  <a:lnTo>
                    <a:pt x="48" y="2"/>
                  </a:lnTo>
                  <a:lnTo>
                    <a:pt x="36" y="5"/>
                  </a:lnTo>
                  <a:lnTo>
                    <a:pt x="25" y="12"/>
                  </a:lnTo>
                  <a:lnTo>
                    <a:pt x="13" y="20"/>
                  </a:lnTo>
                  <a:lnTo>
                    <a:pt x="0" y="33"/>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30" name="Freeform 1254"/>
            <p:cNvSpPr>
              <a:spLocks/>
            </p:cNvSpPr>
            <p:nvPr/>
          </p:nvSpPr>
          <p:spPr bwMode="auto">
            <a:xfrm>
              <a:off x="2098" y="2231"/>
              <a:ext cx="279" cy="501"/>
            </a:xfrm>
            <a:custGeom>
              <a:avLst/>
              <a:gdLst/>
              <a:ahLst/>
              <a:cxnLst>
                <a:cxn ang="0">
                  <a:pos x="143" y="504"/>
                </a:cxn>
                <a:cxn ang="0">
                  <a:pos x="127" y="486"/>
                </a:cxn>
                <a:cxn ang="0">
                  <a:pos x="109" y="465"/>
                </a:cxn>
                <a:cxn ang="0">
                  <a:pos x="92" y="444"/>
                </a:cxn>
                <a:cxn ang="0">
                  <a:pos x="76" y="419"/>
                </a:cxn>
                <a:cxn ang="0">
                  <a:pos x="58" y="391"/>
                </a:cxn>
                <a:cxn ang="0">
                  <a:pos x="41" y="364"/>
                </a:cxn>
                <a:cxn ang="0">
                  <a:pos x="26" y="337"/>
                </a:cxn>
                <a:cxn ang="0">
                  <a:pos x="16" y="305"/>
                </a:cxn>
                <a:cxn ang="0">
                  <a:pos x="7" y="276"/>
                </a:cxn>
                <a:cxn ang="0">
                  <a:pos x="2" y="246"/>
                </a:cxn>
                <a:cxn ang="0">
                  <a:pos x="2" y="246"/>
                </a:cxn>
                <a:cxn ang="0">
                  <a:pos x="0" y="215"/>
                </a:cxn>
                <a:cxn ang="0">
                  <a:pos x="0" y="185"/>
                </a:cxn>
                <a:cxn ang="0">
                  <a:pos x="0" y="158"/>
                </a:cxn>
                <a:cxn ang="0">
                  <a:pos x="2" y="130"/>
                </a:cxn>
                <a:cxn ang="0">
                  <a:pos x="3" y="103"/>
                </a:cxn>
                <a:cxn ang="0">
                  <a:pos x="7" y="78"/>
                </a:cxn>
                <a:cxn ang="0">
                  <a:pos x="12" y="57"/>
                </a:cxn>
                <a:cxn ang="0">
                  <a:pos x="18" y="36"/>
                </a:cxn>
                <a:cxn ang="0">
                  <a:pos x="23" y="17"/>
                </a:cxn>
                <a:cxn ang="0">
                  <a:pos x="28" y="0"/>
                </a:cxn>
                <a:cxn ang="0">
                  <a:pos x="28" y="0"/>
                </a:cxn>
                <a:cxn ang="0">
                  <a:pos x="33" y="4"/>
                </a:cxn>
                <a:cxn ang="0">
                  <a:pos x="46" y="13"/>
                </a:cxn>
                <a:cxn ang="0">
                  <a:pos x="65" y="27"/>
                </a:cxn>
                <a:cxn ang="0">
                  <a:pos x="88" y="46"/>
                </a:cxn>
                <a:cxn ang="0">
                  <a:pos x="115" y="70"/>
                </a:cxn>
                <a:cxn ang="0">
                  <a:pos x="145" y="99"/>
                </a:cxn>
                <a:cxn ang="0">
                  <a:pos x="173" y="130"/>
                </a:cxn>
                <a:cxn ang="0">
                  <a:pos x="198" y="167"/>
                </a:cxn>
                <a:cxn ang="0">
                  <a:pos x="221" y="204"/>
                </a:cxn>
                <a:cxn ang="0">
                  <a:pos x="238" y="246"/>
                </a:cxn>
                <a:cxn ang="0">
                  <a:pos x="238" y="246"/>
                </a:cxn>
                <a:cxn ang="0">
                  <a:pos x="249" y="285"/>
                </a:cxn>
                <a:cxn ang="0">
                  <a:pos x="259" y="318"/>
                </a:cxn>
                <a:cxn ang="0">
                  <a:pos x="265" y="345"/>
                </a:cxn>
                <a:cxn ang="0">
                  <a:pos x="272" y="368"/>
                </a:cxn>
                <a:cxn ang="0">
                  <a:pos x="274" y="388"/>
                </a:cxn>
                <a:cxn ang="0">
                  <a:pos x="276" y="404"/>
                </a:cxn>
                <a:cxn ang="0">
                  <a:pos x="278" y="419"/>
                </a:cxn>
                <a:cxn ang="0">
                  <a:pos x="278" y="434"/>
                </a:cxn>
                <a:cxn ang="0">
                  <a:pos x="278" y="446"/>
                </a:cxn>
                <a:cxn ang="0">
                  <a:pos x="278" y="462"/>
                </a:cxn>
                <a:cxn ang="0">
                  <a:pos x="143" y="504"/>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lnTo>
                    <a:pt x="143" y="504"/>
                  </a:lnTo>
                </a:path>
              </a:pathLst>
            </a:custGeom>
            <a:solidFill>
              <a:srgbClr val="FFD80F"/>
            </a:solidFill>
            <a:ln w="9525" cap="rnd">
              <a:noFill/>
              <a:round/>
              <a:headEnd/>
              <a:tailEnd/>
            </a:ln>
            <a:effectLst/>
          </p:spPr>
          <p:txBody>
            <a:bodyPr/>
            <a:lstStyle/>
            <a:p>
              <a:pPr>
                <a:defRPr/>
              </a:pPr>
              <a:endParaRPr lang="en-US"/>
            </a:p>
          </p:txBody>
        </p:sp>
        <p:sp>
          <p:nvSpPr>
            <p:cNvPr id="231" name="Freeform 1255"/>
            <p:cNvSpPr>
              <a:spLocks/>
            </p:cNvSpPr>
            <p:nvPr/>
          </p:nvSpPr>
          <p:spPr bwMode="auto">
            <a:xfrm>
              <a:off x="2098" y="2231"/>
              <a:ext cx="279" cy="501"/>
            </a:xfrm>
            <a:custGeom>
              <a:avLst/>
              <a:gdLst/>
              <a:ahLst/>
              <a:cxnLst>
                <a:cxn ang="0">
                  <a:pos x="143" y="504"/>
                </a:cxn>
                <a:cxn ang="0">
                  <a:pos x="127" y="486"/>
                </a:cxn>
                <a:cxn ang="0">
                  <a:pos x="109" y="465"/>
                </a:cxn>
                <a:cxn ang="0">
                  <a:pos x="92" y="444"/>
                </a:cxn>
                <a:cxn ang="0">
                  <a:pos x="76" y="419"/>
                </a:cxn>
                <a:cxn ang="0">
                  <a:pos x="58" y="391"/>
                </a:cxn>
                <a:cxn ang="0">
                  <a:pos x="41" y="364"/>
                </a:cxn>
                <a:cxn ang="0">
                  <a:pos x="26" y="337"/>
                </a:cxn>
                <a:cxn ang="0">
                  <a:pos x="16" y="305"/>
                </a:cxn>
                <a:cxn ang="0">
                  <a:pos x="7" y="276"/>
                </a:cxn>
                <a:cxn ang="0">
                  <a:pos x="2" y="246"/>
                </a:cxn>
                <a:cxn ang="0">
                  <a:pos x="2" y="246"/>
                </a:cxn>
                <a:cxn ang="0">
                  <a:pos x="0" y="215"/>
                </a:cxn>
                <a:cxn ang="0">
                  <a:pos x="0" y="185"/>
                </a:cxn>
                <a:cxn ang="0">
                  <a:pos x="0" y="158"/>
                </a:cxn>
                <a:cxn ang="0">
                  <a:pos x="2" y="130"/>
                </a:cxn>
                <a:cxn ang="0">
                  <a:pos x="3" y="103"/>
                </a:cxn>
                <a:cxn ang="0">
                  <a:pos x="7" y="78"/>
                </a:cxn>
                <a:cxn ang="0">
                  <a:pos x="12" y="57"/>
                </a:cxn>
                <a:cxn ang="0">
                  <a:pos x="18" y="36"/>
                </a:cxn>
                <a:cxn ang="0">
                  <a:pos x="23" y="17"/>
                </a:cxn>
                <a:cxn ang="0">
                  <a:pos x="28" y="0"/>
                </a:cxn>
                <a:cxn ang="0">
                  <a:pos x="28" y="0"/>
                </a:cxn>
                <a:cxn ang="0">
                  <a:pos x="33" y="4"/>
                </a:cxn>
                <a:cxn ang="0">
                  <a:pos x="46" y="13"/>
                </a:cxn>
                <a:cxn ang="0">
                  <a:pos x="65" y="27"/>
                </a:cxn>
                <a:cxn ang="0">
                  <a:pos x="88" y="46"/>
                </a:cxn>
                <a:cxn ang="0">
                  <a:pos x="115" y="70"/>
                </a:cxn>
                <a:cxn ang="0">
                  <a:pos x="145" y="99"/>
                </a:cxn>
                <a:cxn ang="0">
                  <a:pos x="173" y="130"/>
                </a:cxn>
                <a:cxn ang="0">
                  <a:pos x="198" y="167"/>
                </a:cxn>
                <a:cxn ang="0">
                  <a:pos x="221" y="204"/>
                </a:cxn>
                <a:cxn ang="0">
                  <a:pos x="238" y="246"/>
                </a:cxn>
                <a:cxn ang="0">
                  <a:pos x="238" y="246"/>
                </a:cxn>
                <a:cxn ang="0">
                  <a:pos x="249" y="285"/>
                </a:cxn>
                <a:cxn ang="0">
                  <a:pos x="259" y="318"/>
                </a:cxn>
                <a:cxn ang="0">
                  <a:pos x="265" y="345"/>
                </a:cxn>
                <a:cxn ang="0">
                  <a:pos x="272" y="368"/>
                </a:cxn>
                <a:cxn ang="0">
                  <a:pos x="274" y="388"/>
                </a:cxn>
                <a:cxn ang="0">
                  <a:pos x="276" y="404"/>
                </a:cxn>
                <a:cxn ang="0">
                  <a:pos x="278" y="419"/>
                </a:cxn>
                <a:cxn ang="0">
                  <a:pos x="278" y="434"/>
                </a:cxn>
                <a:cxn ang="0">
                  <a:pos x="278" y="446"/>
                </a:cxn>
                <a:cxn ang="0">
                  <a:pos x="278" y="462"/>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32" name="Freeform 1256"/>
            <p:cNvSpPr>
              <a:spLocks/>
            </p:cNvSpPr>
            <p:nvPr/>
          </p:nvSpPr>
          <p:spPr bwMode="auto">
            <a:xfrm>
              <a:off x="2147" y="2310"/>
              <a:ext cx="124" cy="386"/>
            </a:xfrm>
            <a:custGeom>
              <a:avLst/>
              <a:gdLst/>
              <a:ahLst/>
              <a:cxnLst>
                <a:cxn ang="0">
                  <a:pos x="125" y="380"/>
                </a:cxn>
                <a:cxn ang="0">
                  <a:pos x="103" y="338"/>
                </a:cxn>
                <a:cxn ang="0">
                  <a:pos x="85" y="299"/>
                </a:cxn>
                <a:cxn ang="0">
                  <a:pos x="67" y="256"/>
                </a:cxn>
                <a:cxn ang="0">
                  <a:pos x="50" y="216"/>
                </a:cxn>
                <a:cxn ang="0">
                  <a:pos x="37" y="177"/>
                </a:cxn>
                <a:cxn ang="0">
                  <a:pos x="27" y="136"/>
                </a:cxn>
                <a:cxn ang="0">
                  <a:pos x="16" y="101"/>
                </a:cxn>
                <a:cxn ang="0">
                  <a:pos x="9" y="64"/>
                </a:cxn>
                <a:cxn ang="0">
                  <a:pos x="4" y="30"/>
                </a:cxn>
                <a:cxn ang="0">
                  <a:pos x="0" y="0"/>
                </a:cxn>
                <a:cxn ang="0">
                  <a:pos x="0" y="0"/>
                </a:cxn>
                <a:cxn ang="0">
                  <a:pos x="4" y="30"/>
                </a:cxn>
                <a:cxn ang="0">
                  <a:pos x="8" y="64"/>
                </a:cxn>
                <a:cxn ang="0">
                  <a:pos x="14" y="101"/>
                </a:cxn>
                <a:cxn ang="0">
                  <a:pos x="21" y="138"/>
                </a:cxn>
                <a:cxn ang="0">
                  <a:pos x="32" y="178"/>
                </a:cxn>
                <a:cxn ang="0">
                  <a:pos x="42" y="218"/>
                </a:cxn>
                <a:cxn ang="0">
                  <a:pos x="55" y="258"/>
                </a:cxn>
                <a:cxn ang="0">
                  <a:pos x="69" y="300"/>
                </a:cxn>
                <a:cxn ang="0">
                  <a:pos x="88" y="343"/>
                </a:cxn>
                <a:cxn ang="0">
                  <a:pos x="110" y="385"/>
                </a:cxn>
                <a:cxn ang="0">
                  <a:pos x="125" y="380"/>
                </a:cxn>
              </a:cxnLst>
              <a:rect l="0" t="0" r="r" b="b"/>
              <a:pathLst>
                <a:path w="126" h="386">
                  <a:moveTo>
                    <a:pt x="125" y="380"/>
                  </a:moveTo>
                  <a:lnTo>
                    <a:pt x="103" y="338"/>
                  </a:lnTo>
                  <a:lnTo>
                    <a:pt x="85" y="299"/>
                  </a:lnTo>
                  <a:lnTo>
                    <a:pt x="67" y="256"/>
                  </a:lnTo>
                  <a:lnTo>
                    <a:pt x="50" y="216"/>
                  </a:lnTo>
                  <a:lnTo>
                    <a:pt x="37" y="177"/>
                  </a:lnTo>
                  <a:lnTo>
                    <a:pt x="27" y="136"/>
                  </a:lnTo>
                  <a:lnTo>
                    <a:pt x="16" y="101"/>
                  </a:lnTo>
                  <a:lnTo>
                    <a:pt x="9" y="64"/>
                  </a:lnTo>
                  <a:lnTo>
                    <a:pt x="4" y="30"/>
                  </a:lnTo>
                  <a:lnTo>
                    <a:pt x="0" y="0"/>
                  </a:lnTo>
                  <a:lnTo>
                    <a:pt x="0" y="0"/>
                  </a:lnTo>
                  <a:lnTo>
                    <a:pt x="4" y="30"/>
                  </a:lnTo>
                  <a:lnTo>
                    <a:pt x="8" y="64"/>
                  </a:lnTo>
                  <a:lnTo>
                    <a:pt x="14" y="101"/>
                  </a:lnTo>
                  <a:lnTo>
                    <a:pt x="21" y="138"/>
                  </a:lnTo>
                  <a:lnTo>
                    <a:pt x="32" y="178"/>
                  </a:lnTo>
                  <a:lnTo>
                    <a:pt x="42" y="218"/>
                  </a:lnTo>
                  <a:lnTo>
                    <a:pt x="55" y="258"/>
                  </a:lnTo>
                  <a:lnTo>
                    <a:pt x="69" y="300"/>
                  </a:lnTo>
                  <a:lnTo>
                    <a:pt x="88" y="343"/>
                  </a:lnTo>
                  <a:lnTo>
                    <a:pt x="110" y="385"/>
                  </a:lnTo>
                  <a:lnTo>
                    <a:pt x="125" y="380"/>
                  </a:lnTo>
                </a:path>
              </a:pathLst>
            </a:custGeom>
            <a:solidFill>
              <a:srgbClr val="7C6000"/>
            </a:solidFill>
            <a:ln w="9525" cap="rnd">
              <a:noFill/>
              <a:round/>
              <a:headEnd/>
              <a:tailEnd/>
            </a:ln>
            <a:effectLst/>
          </p:spPr>
          <p:txBody>
            <a:bodyPr/>
            <a:lstStyle/>
            <a:p>
              <a:pPr>
                <a:defRPr/>
              </a:pPr>
              <a:endParaRPr lang="en-US"/>
            </a:p>
          </p:txBody>
        </p:sp>
        <p:sp>
          <p:nvSpPr>
            <p:cNvPr id="233" name="Freeform 1257"/>
            <p:cNvSpPr>
              <a:spLocks/>
            </p:cNvSpPr>
            <p:nvPr/>
          </p:nvSpPr>
          <p:spPr bwMode="auto">
            <a:xfrm>
              <a:off x="2233" y="2295"/>
              <a:ext cx="158" cy="412"/>
            </a:xfrm>
            <a:custGeom>
              <a:avLst/>
              <a:gdLst/>
              <a:ahLst/>
              <a:cxnLst>
                <a:cxn ang="0">
                  <a:pos x="115" y="408"/>
                </a:cxn>
                <a:cxn ang="0">
                  <a:pos x="98" y="391"/>
                </a:cxn>
                <a:cxn ang="0">
                  <a:pos x="81" y="375"/>
                </a:cxn>
                <a:cxn ang="0">
                  <a:pos x="64" y="353"/>
                </a:cxn>
                <a:cxn ang="0">
                  <a:pos x="50" y="332"/>
                </a:cxn>
                <a:cxn ang="0">
                  <a:pos x="35" y="309"/>
                </a:cxn>
                <a:cxn ang="0">
                  <a:pos x="23" y="288"/>
                </a:cxn>
                <a:cxn ang="0">
                  <a:pos x="12" y="262"/>
                </a:cxn>
                <a:cxn ang="0">
                  <a:pos x="5" y="239"/>
                </a:cxn>
                <a:cxn ang="0">
                  <a:pos x="0" y="214"/>
                </a:cxn>
                <a:cxn ang="0">
                  <a:pos x="0" y="193"/>
                </a:cxn>
                <a:cxn ang="0">
                  <a:pos x="0" y="193"/>
                </a:cxn>
                <a:cxn ang="0">
                  <a:pos x="0" y="168"/>
                </a:cxn>
                <a:cxn ang="0">
                  <a:pos x="0" y="145"/>
                </a:cxn>
                <a:cxn ang="0">
                  <a:pos x="3" y="124"/>
                </a:cxn>
                <a:cxn ang="0">
                  <a:pos x="5" y="103"/>
                </a:cxn>
                <a:cxn ang="0">
                  <a:pos x="9" y="82"/>
                </a:cxn>
                <a:cxn ang="0">
                  <a:pos x="16" y="60"/>
                </a:cxn>
                <a:cxn ang="0">
                  <a:pos x="20" y="43"/>
                </a:cxn>
                <a:cxn ang="0">
                  <a:pos x="28" y="27"/>
                </a:cxn>
                <a:cxn ang="0">
                  <a:pos x="37" y="12"/>
                </a:cxn>
                <a:cxn ang="0">
                  <a:pos x="46" y="0"/>
                </a:cxn>
                <a:cxn ang="0">
                  <a:pos x="46" y="0"/>
                </a:cxn>
                <a:cxn ang="0">
                  <a:pos x="50" y="4"/>
                </a:cxn>
                <a:cxn ang="0">
                  <a:pos x="58" y="16"/>
                </a:cxn>
                <a:cxn ang="0">
                  <a:pos x="69" y="35"/>
                </a:cxn>
                <a:cxn ang="0">
                  <a:pos x="83" y="60"/>
                </a:cxn>
                <a:cxn ang="0">
                  <a:pos x="98" y="90"/>
                </a:cxn>
                <a:cxn ang="0">
                  <a:pos x="113" y="119"/>
                </a:cxn>
                <a:cxn ang="0">
                  <a:pos x="127" y="153"/>
                </a:cxn>
                <a:cxn ang="0">
                  <a:pos x="140" y="184"/>
                </a:cxn>
                <a:cxn ang="0">
                  <a:pos x="149" y="216"/>
                </a:cxn>
                <a:cxn ang="0">
                  <a:pos x="155" y="244"/>
                </a:cxn>
                <a:cxn ang="0">
                  <a:pos x="115" y="408"/>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lnTo>
                    <a:pt x="115" y="408"/>
                  </a:lnTo>
                </a:path>
              </a:pathLst>
            </a:custGeom>
            <a:solidFill>
              <a:srgbClr val="FFD80F"/>
            </a:solidFill>
            <a:ln w="9525" cap="rnd">
              <a:noFill/>
              <a:round/>
              <a:headEnd/>
              <a:tailEnd/>
            </a:ln>
            <a:effectLst/>
          </p:spPr>
          <p:txBody>
            <a:bodyPr/>
            <a:lstStyle/>
            <a:p>
              <a:pPr>
                <a:defRPr/>
              </a:pPr>
              <a:endParaRPr lang="en-US"/>
            </a:p>
          </p:txBody>
        </p:sp>
        <p:sp>
          <p:nvSpPr>
            <p:cNvPr id="234" name="Freeform 1258"/>
            <p:cNvSpPr>
              <a:spLocks/>
            </p:cNvSpPr>
            <p:nvPr/>
          </p:nvSpPr>
          <p:spPr bwMode="auto">
            <a:xfrm>
              <a:off x="2233" y="2295"/>
              <a:ext cx="158" cy="412"/>
            </a:xfrm>
            <a:custGeom>
              <a:avLst/>
              <a:gdLst/>
              <a:ahLst/>
              <a:cxnLst>
                <a:cxn ang="0">
                  <a:pos x="115" y="408"/>
                </a:cxn>
                <a:cxn ang="0">
                  <a:pos x="98" y="391"/>
                </a:cxn>
                <a:cxn ang="0">
                  <a:pos x="81" y="375"/>
                </a:cxn>
                <a:cxn ang="0">
                  <a:pos x="64" y="353"/>
                </a:cxn>
                <a:cxn ang="0">
                  <a:pos x="50" y="332"/>
                </a:cxn>
                <a:cxn ang="0">
                  <a:pos x="35" y="309"/>
                </a:cxn>
                <a:cxn ang="0">
                  <a:pos x="23" y="288"/>
                </a:cxn>
                <a:cxn ang="0">
                  <a:pos x="12" y="262"/>
                </a:cxn>
                <a:cxn ang="0">
                  <a:pos x="5" y="239"/>
                </a:cxn>
                <a:cxn ang="0">
                  <a:pos x="0" y="214"/>
                </a:cxn>
                <a:cxn ang="0">
                  <a:pos x="0" y="193"/>
                </a:cxn>
                <a:cxn ang="0">
                  <a:pos x="0" y="193"/>
                </a:cxn>
                <a:cxn ang="0">
                  <a:pos x="0" y="168"/>
                </a:cxn>
                <a:cxn ang="0">
                  <a:pos x="0" y="145"/>
                </a:cxn>
                <a:cxn ang="0">
                  <a:pos x="3" y="124"/>
                </a:cxn>
                <a:cxn ang="0">
                  <a:pos x="5" y="103"/>
                </a:cxn>
                <a:cxn ang="0">
                  <a:pos x="9" y="82"/>
                </a:cxn>
                <a:cxn ang="0">
                  <a:pos x="16" y="60"/>
                </a:cxn>
                <a:cxn ang="0">
                  <a:pos x="20" y="43"/>
                </a:cxn>
                <a:cxn ang="0">
                  <a:pos x="28" y="27"/>
                </a:cxn>
                <a:cxn ang="0">
                  <a:pos x="37" y="12"/>
                </a:cxn>
                <a:cxn ang="0">
                  <a:pos x="46" y="0"/>
                </a:cxn>
                <a:cxn ang="0">
                  <a:pos x="46" y="0"/>
                </a:cxn>
                <a:cxn ang="0">
                  <a:pos x="50" y="4"/>
                </a:cxn>
                <a:cxn ang="0">
                  <a:pos x="58" y="16"/>
                </a:cxn>
                <a:cxn ang="0">
                  <a:pos x="69" y="35"/>
                </a:cxn>
                <a:cxn ang="0">
                  <a:pos x="83" y="60"/>
                </a:cxn>
                <a:cxn ang="0">
                  <a:pos x="98" y="90"/>
                </a:cxn>
                <a:cxn ang="0">
                  <a:pos x="113" y="119"/>
                </a:cxn>
                <a:cxn ang="0">
                  <a:pos x="127" y="153"/>
                </a:cxn>
                <a:cxn ang="0">
                  <a:pos x="140" y="184"/>
                </a:cxn>
                <a:cxn ang="0">
                  <a:pos x="149" y="216"/>
                </a:cxn>
                <a:cxn ang="0">
                  <a:pos x="155" y="244"/>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35" name="Freeform 1259"/>
            <p:cNvSpPr>
              <a:spLocks/>
            </p:cNvSpPr>
            <p:nvPr/>
          </p:nvSpPr>
          <p:spPr bwMode="auto">
            <a:xfrm>
              <a:off x="2258" y="2364"/>
              <a:ext cx="77" cy="316"/>
            </a:xfrm>
            <a:custGeom>
              <a:avLst/>
              <a:gdLst/>
              <a:ahLst/>
              <a:cxnLst>
                <a:cxn ang="0">
                  <a:pos x="74" y="304"/>
                </a:cxn>
                <a:cxn ang="0">
                  <a:pos x="53" y="268"/>
                </a:cxn>
                <a:cxn ang="0">
                  <a:pos x="38" y="231"/>
                </a:cxn>
                <a:cxn ang="0">
                  <a:pos x="25" y="195"/>
                </a:cxn>
                <a:cxn ang="0">
                  <a:pos x="16" y="161"/>
                </a:cxn>
                <a:cxn ang="0">
                  <a:pos x="8" y="128"/>
                </a:cxn>
                <a:cxn ang="0">
                  <a:pos x="4" y="98"/>
                </a:cxn>
                <a:cxn ang="0">
                  <a:pos x="4" y="69"/>
                </a:cxn>
                <a:cxn ang="0">
                  <a:pos x="4" y="41"/>
                </a:cxn>
                <a:cxn ang="0">
                  <a:pos x="6" y="18"/>
                </a:cxn>
                <a:cxn ang="0">
                  <a:pos x="8" y="0"/>
                </a:cxn>
                <a:cxn ang="0">
                  <a:pos x="8" y="0"/>
                </a:cxn>
                <a:cxn ang="0">
                  <a:pos x="4" y="20"/>
                </a:cxn>
                <a:cxn ang="0">
                  <a:pos x="2" y="43"/>
                </a:cxn>
                <a:cxn ang="0">
                  <a:pos x="0" y="71"/>
                </a:cxn>
                <a:cxn ang="0">
                  <a:pos x="0" y="103"/>
                </a:cxn>
                <a:cxn ang="0">
                  <a:pos x="2" y="134"/>
                </a:cxn>
                <a:cxn ang="0">
                  <a:pos x="6" y="167"/>
                </a:cxn>
                <a:cxn ang="0">
                  <a:pos x="13" y="204"/>
                </a:cxn>
                <a:cxn ang="0">
                  <a:pos x="25" y="241"/>
                </a:cxn>
                <a:cxn ang="0">
                  <a:pos x="39" y="279"/>
                </a:cxn>
                <a:cxn ang="0">
                  <a:pos x="59" y="317"/>
                </a:cxn>
                <a:cxn ang="0">
                  <a:pos x="74" y="304"/>
                </a:cxn>
              </a:cxnLst>
              <a:rect l="0" t="0" r="r" b="b"/>
              <a:pathLst>
                <a:path w="75" h="318">
                  <a:moveTo>
                    <a:pt x="74" y="304"/>
                  </a:moveTo>
                  <a:lnTo>
                    <a:pt x="53" y="268"/>
                  </a:lnTo>
                  <a:lnTo>
                    <a:pt x="38" y="231"/>
                  </a:lnTo>
                  <a:lnTo>
                    <a:pt x="25" y="195"/>
                  </a:lnTo>
                  <a:lnTo>
                    <a:pt x="16" y="161"/>
                  </a:lnTo>
                  <a:lnTo>
                    <a:pt x="8" y="128"/>
                  </a:lnTo>
                  <a:lnTo>
                    <a:pt x="4" y="98"/>
                  </a:lnTo>
                  <a:lnTo>
                    <a:pt x="4" y="69"/>
                  </a:lnTo>
                  <a:lnTo>
                    <a:pt x="4" y="41"/>
                  </a:lnTo>
                  <a:lnTo>
                    <a:pt x="6" y="18"/>
                  </a:lnTo>
                  <a:lnTo>
                    <a:pt x="8" y="0"/>
                  </a:lnTo>
                  <a:lnTo>
                    <a:pt x="8" y="0"/>
                  </a:lnTo>
                  <a:lnTo>
                    <a:pt x="4" y="20"/>
                  </a:lnTo>
                  <a:lnTo>
                    <a:pt x="2" y="43"/>
                  </a:lnTo>
                  <a:lnTo>
                    <a:pt x="0" y="71"/>
                  </a:lnTo>
                  <a:lnTo>
                    <a:pt x="0" y="103"/>
                  </a:lnTo>
                  <a:lnTo>
                    <a:pt x="2" y="134"/>
                  </a:lnTo>
                  <a:lnTo>
                    <a:pt x="6" y="167"/>
                  </a:lnTo>
                  <a:lnTo>
                    <a:pt x="13" y="204"/>
                  </a:lnTo>
                  <a:lnTo>
                    <a:pt x="25" y="241"/>
                  </a:lnTo>
                  <a:lnTo>
                    <a:pt x="39" y="279"/>
                  </a:lnTo>
                  <a:lnTo>
                    <a:pt x="59" y="317"/>
                  </a:lnTo>
                  <a:lnTo>
                    <a:pt x="74" y="304"/>
                  </a:lnTo>
                </a:path>
              </a:pathLst>
            </a:custGeom>
            <a:solidFill>
              <a:srgbClr val="7C6000"/>
            </a:solidFill>
            <a:ln w="9525" cap="rnd">
              <a:noFill/>
              <a:round/>
              <a:headEnd/>
              <a:tailEnd/>
            </a:ln>
            <a:effectLst/>
          </p:spPr>
          <p:txBody>
            <a:bodyPr/>
            <a:lstStyle/>
            <a:p>
              <a:pPr>
                <a:defRPr/>
              </a:pPr>
              <a:endParaRPr lang="en-US"/>
            </a:p>
          </p:txBody>
        </p:sp>
        <p:sp>
          <p:nvSpPr>
            <p:cNvPr id="236" name="Freeform 1260"/>
            <p:cNvSpPr>
              <a:spLocks/>
            </p:cNvSpPr>
            <p:nvPr/>
          </p:nvSpPr>
          <p:spPr bwMode="auto">
            <a:xfrm>
              <a:off x="2319" y="2404"/>
              <a:ext cx="187" cy="406"/>
            </a:xfrm>
            <a:custGeom>
              <a:avLst/>
              <a:gdLst/>
              <a:ahLst/>
              <a:cxnLst>
                <a:cxn ang="0">
                  <a:pos x="38" y="339"/>
                </a:cxn>
                <a:cxn ang="0">
                  <a:pos x="31" y="319"/>
                </a:cxn>
                <a:cxn ang="0">
                  <a:pos x="23" y="300"/>
                </a:cxn>
                <a:cxn ang="0">
                  <a:pos x="17" y="279"/>
                </a:cxn>
                <a:cxn ang="0">
                  <a:pos x="13" y="259"/>
                </a:cxn>
                <a:cxn ang="0">
                  <a:pos x="8" y="238"/>
                </a:cxn>
                <a:cxn ang="0">
                  <a:pos x="4" y="217"/>
                </a:cxn>
                <a:cxn ang="0">
                  <a:pos x="2" y="197"/>
                </a:cxn>
                <a:cxn ang="0">
                  <a:pos x="0" y="176"/>
                </a:cxn>
                <a:cxn ang="0">
                  <a:pos x="0" y="160"/>
                </a:cxn>
                <a:cxn ang="0">
                  <a:pos x="0" y="146"/>
                </a:cxn>
                <a:cxn ang="0">
                  <a:pos x="0" y="146"/>
                </a:cxn>
                <a:cxn ang="0">
                  <a:pos x="2" y="128"/>
                </a:cxn>
                <a:cxn ang="0">
                  <a:pos x="6" y="114"/>
                </a:cxn>
                <a:cxn ang="0">
                  <a:pos x="8" y="97"/>
                </a:cxn>
                <a:cxn ang="0">
                  <a:pos x="15" y="80"/>
                </a:cxn>
                <a:cxn ang="0">
                  <a:pos x="18" y="65"/>
                </a:cxn>
                <a:cxn ang="0">
                  <a:pos x="25" y="49"/>
                </a:cxn>
                <a:cxn ang="0">
                  <a:pos x="31" y="34"/>
                </a:cxn>
                <a:cxn ang="0">
                  <a:pos x="38" y="21"/>
                </a:cxn>
                <a:cxn ang="0">
                  <a:pos x="44" y="13"/>
                </a:cxn>
                <a:cxn ang="0">
                  <a:pos x="52" y="4"/>
                </a:cxn>
                <a:cxn ang="0">
                  <a:pos x="52" y="4"/>
                </a:cxn>
                <a:cxn ang="0">
                  <a:pos x="57" y="0"/>
                </a:cxn>
                <a:cxn ang="0">
                  <a:pos x="59" y="0"/>
                </a:cxn>
                <a:cxn ang="0">
                  <a:pos x="61" y="2"/>
                </a:cxn>
                <a:cxn ang="0">
                  <a:pos x="63" y="2"/>
                </a:cxn>
                <a:cxn ang="0">
                  <a:pos x="63" y="4"/>
                </a:cxn>
                <a:cxn ang="0">
                  <a:pos x="63" y="4"/>
                </a:cxn>
                <a:cxn ang="0">
                  <a:pos x="66" y="4"/>
                </a:cxn>
                <a:cxn ang="0">
                  <a:pos x="69" y="10"/>
                </a:cxn>
                <a:cxn ang="0">
                  <a:pos x="73" y="19"/>
                </a:cxn>
                <a:cxn ang="0">
                  <a:pos x="80" y="29"/>
                </a:cxn>
                <a:cxn ang="0">
                  <a:pos x="86" y="42"/>
                </a:cxn>
                <a:cxn ang="0">
                  <a:pos x="94" y="54"/>
                </a:cxn>
                <a:cxn ang="0">
                  <a:pos x="101" y="72"/>
                </a:cxn>
                <a:cxn ang="0">
                  <a:pos x="107" y="86"/>
                </a:cxn>
                <a:cxn ang="0">
                  <a:pos x="112" y="101"/>
                </a:cxn>
                <a:cxn ang="0">
                  <a:pos x="116" y="116"/>
                </a:cxn>
                <a:cxn ang="0">
                  <a:pos x="116" y="116"/>
                </a:cxn>
                <a:cxn ang="0">
                  <a:pos x="119" y="132"/>
                </a:cxn>
                <a:cxn ang="0">
                  <a:pos x="124" y="155"/>
                </a:cxn>
                <a:cxn ang="0">
                  <a:pos x="133" y="185"/>
                </a:cxn>
                <a:cxn ang="0">
                  <a:pos x="143" y="217"/>
                </a:cxn>
                <a:cxn ang="0">
                  <a:pos x="151" y="252"/>
                </a:cxn>
                <a:cxn ang="0">
                  <a:pos x="160" y="286"/>
                </a:cxn>
                <a:cxn ang="0">
                  <a:pos x="168" y="321"/>
                </a:cxn>
                <a:cxn ang="0">
                  <a:pos x="177" y="353"/>
                </a:cxn>
                <a:cxn ang="0">
                  <a:pos x="183" y="383"/>
                </a:cxn>
                <a:cxn ang="0">
                  <a:pos x="186" y="404"/>
                </a:cxn>
                <a:cxn ang="0">
                  <a:pos x="38" y="339"/>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2" y="4"/>
                  </a:lnTo>
                  <a:lnTo>
                    <a:pt x="57" y="0"/>
                  </a:lnTo>
                  <a:lnTo>
                    <a:pt x="59" y="0"/>
                  </a:lnTo>
                  <a:lnTo>
                    <a:pt x="61" y="2"/>
                  </a:lnTo>
                  <a:lnTo>
                    <a:pt x="63" y="2"/>
                  </a:lnTo>
                  <a:lnTo>
                    <a:pt x="63" y="4"/>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lnTo>
                    <a:pt x="38" y="339"/>
                  </a:lnTo>
                </a:path>
              </a:pathLst>
            </a:custGeom>
            <a:solidFill>
              <a:srgbClr val="FFD80F"/>
            </a:solidFill>
            <a:ln w="9525" cap="rnd">
              <a:noFill/>
              <a:round/>
              <a:headEnd/>
              <a:tailEnd/>
            </a:ln>
            <a:effectLst/>
          </p:spPr>
          <p:txBody>
            <a:bodyPr/>
            <a:lstStyle/>
            <a:p>
              <a:pPr>
                <a:defRPr/>
              </a:pPr>
              <a:endParaRPr lang="en-US"/>
            </a:p>
          </p:txBody>
        </p:sp>
        <p:sp>
          <p:nvSpPr>
            <p:cNvPr id="237" name="Freeform 1261"/>
            <p:cNvSpPr>
              <a:spLocks/>
            </p:cNvSpPr>
            <p:nvPr/>
          </p:nvSpPr>
          <p:spPr bwMode="auto">
            <a:xfrm>
              <a:off x="2319" y="2404"/>
              <a:ext cx="187" cy="406"/>
            </a:xfrm>
            <a:custGeom>
              <a:avLst/>
              <a:gdLst/>
              <a:ahLst/>
              <a:cxnLst>
                <a:cxn ang="0">
                  <a:pos x="38" y="339"/>
                </a:cxn>
                <a:cxn ang="0">
                  <a:pos x="31" y="319"/>
                </a:cxn>
                <a:cxn ang="0">
                  <a:pos x="23" y="300"/>
                </a:cxn>
                <a:cxn ang="0">
                  <a:pos x="17" y="279"/>
                </a:cxn>
                <a:cxn ang="0">
                  <a:pos x="13" y="259"/>
                </a:cxn>
                <a:cxn ang="0">
                  <a:pos x="8" y="238"/>
                </a:cxn>
                <a:cxn ang="0">
                  <a:pos x="4" y="217"/>
                </a:cxn>
                <a:cxn ang="0">
                  <a:pos x="2" y="197"/>
                </a:cxn>
                <a:cxn ang="0">
                  <a:pos x="0" y="176"/>
                </a:cxn>
                <a:cxn ang="0">
                  <a:pos x="0" y="160"/>
                </a:cxn>
                <a:cxn ang="0">
                  <a:pos x="0" y="146"/>
                </a:cxn>
                <a:cxn ang="0">
                  <a:pos x="0" y="146"/>
                </a:cxn>
                <a:cxn ang="0">
                  <a:pos x="2" y="128"/>
                </a:cxn>
                <a:cxn ang="0">
                  <a:pos x="6" y="114"/>
                </a:cxn>
                <a:cxn ang="0">
                  <a:pos x="8" y="97"/>
                </a:cxn>
                <a:cxn ang="0">
                  <a:pos x="15" y="80"/>
                </a:cxn>
                <a:cxn ang="0">
                  <a:pos x="18" y="65"/>
                </a:cxn>
                <a:cxn ang="0">
                  <a:pos x="25" y="49"/>
                </a:cxn>
                <a:cxn ang="0">
                  <a:pos x="31" y="34"/>
                </a:cxn>
                <a:cxn ang="0">
                  <a:pos x="38" y="21"/>
                </a:cxn>
                <a:cxn ang="0">
                  <a:pos x="44" y="13"/>
                </a:cxn>
                <a:cxn ang="0">
                  <a:pos x="52" y="4"/>
                </a:cxn>
                <a:cxn ang="0">
                  <a:pos x="52" y="4"/>
                </a:cxn>
                <a:cxn ang="0">
                  <a:pos x="57" y="0"/>
                </a:cxn>
                <a:cxn ang="0">
                  <a:pos x="59" y="0"/>
                </a:cxn>
                <a:cxn ang="0">
                  <a:pos x="61" y="2"/>
                </a:cxn>
                <a:cxn ang="0">
                  <a:pos x="63" y="2"/>
                </a:cxn>
                <a:cxn ang="0">
                  <a:pos x="63" y="4"/>
                </a:cxn>
                <a:cxn ang="0">
                  <a:pos x="63" y="4"/>
                </a:cxn>
                <a:cxn ang="0">
                  <a:pos x="66" y="4"/>
                </a:cxn>
                <a:cxn ang="0">
                  <a:pos x="69" y="10"/>
                </a:cxn>
                <a:cxn ang="0">
                  <a:pos x="73" y="19"/>
                </a:cxn>
                <a:cxn ang="0">
                  <a:pos x="80" y="29"/>
                </a:cxn>
                <a:cxn ang="0">
                  <a:pos x="86" y="42"/>
                </a:cxn>
                <a:cxn ang="0">
                  <a:pos x="94" y="54"/>
                </a:cxn>
                <a:cxn ang="0">
                  <a:pos x="101" y="72"/>
                </a:cxn>
                <a:cxn ang="0">
                  <a:pos x="107" y="86"/>
                </a:cxn>
                <a:cxn ang="0">
                  <a:pos x="112" y="101"/>
                </a:cxn>
                <a:cxn ang="0">
                  <a:pos x="116" y="116"/>
                </a:cxn>
                <a:cxn ang="0">
                  <a:pos x="116" y="116"/>
                </a:cxn>
                <a:cxn ang="0">
                  <a:pos x="119" y="132"/>
                </a:cxn>
                <a:cxn ang="0">
                  <a:pos x="124" y="155"/>
                </a:cxn>
                <a:cxn ang="0">
                  <a:pos x="133" y="185"/>
                </a:cxn>
                <a:cxn ang="0">
                  <a:pos x="143" y="217"/>
                </a:cxn>
                <a:cxn ang="0">
                  <a:pos x="151" y="252"/>
                </a:cxn>
                <a:cxn ang="0">
                  <a:pos x="160" y="286"/>
                </a:cxn>
                <a:cxn ang="0">
                  <a:pos x="168" y="321"/>
                </a:cxn>
                <a:cxn ang="0">
                  <a:pos x="177" y="353"/>
                </a:cxn>
                <a:cxn ang="0">
                  <a:pos x="183" y="383"/>
                </a:cxn>
                <a:cxn ang="0">
                  <a:pos x="186" y="404"/>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2" y="4"/>
                  </a:lnTo>
                  <a:lnTo>
                    <a:pt x="57" y="0"/>
                  </a:lnTo>
                  <a:lnTo>
                    <a:pt x="59" y="0"/>
                  </a:lnTo>
                  <a:lnTo>
                    <a:pt x="61" y="2"/>
                  </a:lnTo>
                  <a:lnTo>
                    <a:pt x="63" y="2"/>
                  </a:lnTo>
                  <a:lnTo>
                    <a:pt x="63" y="4"/>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38" name="Freeform 1262"/>
            <p:cNvSpPr>
              <a:spLocks/>
            </p:cNvSpPr>
            <p:nvPr/>
          </p:nvSpPr>
          <p:spPr bwMode="auto">
            <a:xfrm>
              <a:off x="2366" y="2520"/>
              <a:ext cx="59" cy="270"/>
            </a:xfrm>
            <a:custGeom>
              <a:avLst/>
              <a:gdLst/>
              <a:ahLst/>
              <a:cxnLst>
                <a:cxn ang="0">
                  <a:pos x="59" y="269"/>
                </a:cxn>
                <a:cxn ang="0">
                  <a:pos x="43" y="237"/>
                </a:cxn>
                <a:cxn ang="0">
                  <a:pos x="31" y="207"/>
                </a:cxn>
                <a:cxn ang="0">
                  <a:pos x="22" y="176"/>
                </a:cxn>
                <a:cxn ang="0">
                  <a:pos x="15" y="144"/>
                </a:cxn>
                <a:cxn ang="0">
                  <a:pos x="10" y="115"/>
                </a:cxn>
                <a:cxn ang="0">
                  <a:pos x="6" y="87"/>
                </a:cxn>
                <a:cxn ang="0">
                  <a:pos x="4" y="62"/>
                </a:cxn>
                <a:cxn ang="0">
                  <a:pos x="4" y="37"/>
                </a:cxn>
                <a:cxn ang="0">
                  <a:pos x="4" y="16"/>
                </a:cxn>
                <a:cxn ang="0">
                  <a:pos x="4" y="0"/>
                </a:cxn>
                <a:cxn ang="0">
                  <a:pos x="4" y="0"/>
                </a:cxn>
                <a:cxn ang="0">
                  <a:pos x="2" y="16"/>
                </a:cxn>
                <a:cxn ang="0">
                  <a:pos x="2" y="37"/>
                </a:cxn>
                <a:cxn ang="0">
                  <a:pos x="0" y="61"/>
                </a:cxn>
                <a:cxn ang="0">
                  <a:pos x="0" y="85"/>
                </a:cxn>
                <a:cxn ang="0">
                  <a:pos x="2" y="113"/>
                </a:cxn>
                <a:cxn ang="0">
                  <a:pos x="6" y="142"/>
                </a:cxn>
                <a:cxn ang="0">
                  <a:pos x="10" y="174"/>
                </a:cxn>
                <a:cxn ang="0">
                  <a:pos x="18" y="204"/>
                </a:cxn>
                <a:cxn ang="0">
                  <a:pos x="29" y="234"/>
                </a:cxn>
                <a:cxn ang="0">
                  <a:pos x="43" y="264"/>
                </a:cxn>
                <a:cxn ang="0">
                  <a:pos x="59" y="269"/>
                </a:cxn>
              </a:cxnLst>
              <a:rect l="0" t="0" r="r" b="b"/>
              <a:pathLst>
                <a:path w="60" h="270">
                  <a:moveTo>
                    <a:pt x="59" y="269"/>
                  </a:moveTo>
                  <a:lnTo>
                    <a:pt x="43" y="237"/>
                  </a:lnTo>
                  <a:lnTo>
                    <a:pt x="31" y="207"/>
                  </a:lnTo>
                  <a:lnTo>
                    <a:pt x="22" y="176"/>
                  </a:lnTo>
                  <a:lnTo>
                    <a:pt x="15" y="144"/>
                  </a:lnTo>
                  <a:lnTo>
                    <a:pt x="10" y="115"/>
                  </a:lnTo>
                  <a:lnTo>
                    <a:pt x="6" y="87"/>
                  </a:lnTo>
                  <a:lnTo>
                    <a:pt x="4" y="62"/>
                  </a:lnTo>
                  <a:lnTo>
                    <a:pt x="4" y="37"/>
                  </a:lnTo>
                  <a:lnTo>
                    <a:pt x="4" y="16"/>
                  </a:lnTo>
                  <a:lnTo>
                    <a:pt x="4" y="0"/>
                  </a:lnTo>
                  <a:lnTo>
                    <a:pt x="4" y="0"/>
                  </a:lnTo>
                  <a:lnTo>
                    <a:pt x="2" y="16"/>
                  </a:lnTo>
                  <a:lnTo>
                    <a:pt x="2" y="37"/>
                  </a:lnTo>
                  <a:lnTo>
                    <a:pt x="0" y="61"/>
                  </a:lnTo>
                  <a:lnTo>
                    <a:pt x="0" y="85"/>
                  </a:lnTo>
                  <a:lnTo>
                    <a:pt x="2" y="113"/>
                  </a:lnTo>
                  <a:lnTo>
                    <a:pt x="6" y="142"/>
                  </a:lnTo>
                  <a:lnTo>
                    <a:pt x="10" y="174"/>
                  </a:lnTo>
                  <a:lnTo>
                    <a:pt x="18" y="204"/>
                  </a:lnTo>
                  <a:lnTo>
                    <a:pt x="29" y="234"/>
                  </a:lnTo>
                  <a:lnTo>
                    <a:pt x="43" y="264"/>
                  </a:lnTo>
                  <a:lnTo>
                    <a:pt x="59" y="269"/>
                  </a:lnTo>
                </a:path>
              </a:pathLst>
            </a:custGeom>
            <a:solidFill>
              <a:srgbClr val="7C6000"/>
            </a:solidFill>
            <a:ln w="9525" cap="rnd">
              <a:noFill/>
              <a:round/>
              <a:headEnd/>
              <a:tailEnd/>
            </a:ln>
            <a:effectLst/>
          </p:spPr>
          <p:txBody>
            <a:bodyPr/>
            <a:lstStyle/>
            <a:p>
              <a:pPr>
                <a:defRPr/>
              </a:pPr>
              <a:endParaRPr lang="en-US"/>
            </a:p>
          </p:txBody>
        </p:sp>
        <p:sp>
          <p:nvSpPr>
            <p:cNvPr id="239" name="Freeform 1263"/>
            <p:cNvSpPr>
              <a:spLocks/>
            </p:cNvSpPr>
            <p:nvPr/>
          </p:nvSpPr>
          <p:spPr bwMode="auto">
            <a:xfrm>
              <a:off x="1930" y="2391"/>
              <a:ext cx="375" cy="403"/>
            </a:xfrm>
            <a:custGeom>
              <a:avLst/>
              <a:gdLst/>
              <a:ahLst/>
              <a:cxnLst>
                <a:cxn ang="0">
                  <a:pos x="227" y="309"/>
                </a:cxn>
                <a:cxn ang="0">
                  <a:pos x="212" y="298"/>
                </a:cxn>
                <a:cxn ang="0">
                  <a:pos x="198" y="287"/>
                </a:cxn>
                <a:cxn ang="0">
                  <a:pos x="180" y="275"/>
                </a:cxn>
                <a:cxn ang="0">
                  <a:pos x="163" y="264"/>
                </a:cxn>
                <a:cxn ang="0">
                  <a:pos x="147" y="250"/>
                </a:cxn>
                <a:cxn ang="0">
                  <a:pos x="128" y="238"/>
                </a:cxn>
                <a:cxn ang="0">
                  <a:pos x="111" y="222"/>
                </a:cxn>
                <a:cxn ang="0">
                  <a:pos x="96" y="208"/>
                </a:cxn>
                <a:cxn ang="0">
                  <a:pos x="79" y="191"/>
                </a:cxn>
                <a:cxn ang="0">
                  <a:pos x="67" y="174"/>
                </a:cxn>
                <a:cxn ang="0">
                  <a:pos x="67" y="174"/>
                </a:cxn>
                <a:cxn ang="0">
                  <a:pos x="56" y="158"/>
                </a:cxn>
                <a:cxn ang="0">
                  <a:pos x="46" y="139"/>
                </a:cxn>
                <a:cxn ang="0">
                  <a:pos x="35" y="121"/>
                </a:cxn>
                <a:cxn ang="0">
                  <a:pos x="27" y="103"/>
                </a:cxn>
                <a:cxn ang="0">
                  <a:pos x="18" y="84"/>
                </a:cxn>
                <a:cxn ang="0">
                  <a:pos x="12" y="65"/>
                </a:cxn>
                <a:cxn ang="0">
                  <a:pos x="7" y="48"/>
                </a:cxn>
                <a:cxn ang="0">
                  <a:pos x="3" y="31"/>
                </a:cxn>
                <a:cxn ang="0">
                  <a:pos x="2" y="15"/>
                </a:cxn>
                <a:cxn ang="0">
                  <a:pos x="0" y="0"/>
                </a:cxn>
                <a:cxn ang="0">
                  <a:pos x="0" y="0"/>
                </a:cxn>
                <a:cxn ang="0">
                  <a:pos x="3" y="2"/>
                </a:cxn>
                <a:cxn ang="0">
                  <a:pos x="14" y="6"/>
                </a:cxn>
                <a:cxn ang="0">
                  <a:pos x="28" y="13"/>
                </a:cxn>
                <a:cxn ang="0">
                  <a:pos x="50" y="20"/>
                </a:cxn>
                <a:cxn ang="0">
                  <a:pos x="71" y="34"/>
                </a:cxn>
                <a:cxn ang="0">
                  <a:pos x="96" y="46"/>
                </a:cxn>
                <a:cxn ang="0">
                  <a:pos x="119" y="61"/>
                </a:cxn>
                <a:cxn ang="0">
                  <a:pos x="143" y="77"/>
                </a:cxn>
                <a:cxn ang="0">
                  <a:pos x="161" y="94"/>
                </a:cxn>
                <a:cxn ang="0">
                  <a:pos x="179" y="112"/>
                </a:cxn>
                <a:cxn ang="0">
                  <a:pos x="179" y="112"/>
                </a:cxn>
                <a:cxn ang="0">
                  <a:pos x="195" y="132"/>
                </a:cxn>
                <a:cxn ang="0">
                  <a:pos x="214" y="158"/>
                </a:cxn>
                <a:cxn ang="0">
                  <a:pos x="235" y="190"/>
                </a:cxn>
                <a:cxn ang="0">
                  <a:pos x="258" y="220"/>
                </a:cxn>
                <a:cxn ang="0">
                  <a:pos x="281" y="257"/>
                </a:cxn>
                <a:cxn ang="0">
                  <a:pos x="304" y="289"/>
                </a:cxn>
                <a:cxn ang="0">
                  <a:pos x="326" y="324"/>
                </a:cxn>
                <a:cxn ang="0">
                  <a:pos x="345" y="353"/>
                </a:cxn>
                <a:cxn ang="0">
                  <a:pos x="359" y="381"/>
                </a:cxn>
                <a:cxn ang="0">
                  <a:pos x="373" y="402"/>
                </a:cxn>
                <a:cxn ang="0">
                  <a:pos x="227" y="309"/>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lnTo>
                    <a:pt x="227" y="309"/>
                  </a:lnTo>
                </a:path>
              </a:pathLst>
            </a:custGeom>
            <a:solidFill>
              <a:srgbClr val="FFD80F"/>
            </a:solidFill>
            <a:ln w="9525" cap="rnd">
              <a:noFill/>
              <a:round/>
              <a:headEnd/>
              <a:tailEnd/>
            </a:ln>
            <a:effectLst/>
          </p:spPr>
          <p:txBody>
            <a:bodyPr/>
            <a:lstStyle/>
            <a:p>
              <a:pPr>
                <a:defRPr/>
              </a:pPr>
              <a:endParaRPr lang="en-US"/>
            </a:p>
          </p:txBody>
        </p:sp>
        <p:sp>
          <p:nvSpPr>
            <p:cNvPr id="240" name="Freeform 1264"/>
            <p:cNvSpPr>
              <a:spLocks/>
            </p:cNvSpPr>
            <p:nvPr/>
          </p:nvSpPr>
          <p:spPr bwMode="auto">
            <a:xfrm>
              <a:off x="1930" y="2391"/>
              <a:ext cx="375" cy="403"/>
            </a:xfrm>
            <a:custGeom>
              <a:avLst/>
              <a:gdLst/>
              <a:ahLst/>
              <a:cxnLst>
                <a:cxn ang="0">
                  <a:pos x="227" y="309"/>
                </a:cxn>
                <a:cxn ang="0">
                  <a:pos x="212" y="298"/>
                </a:cxn>
                <a:cxn ang="0">
                  <a:pos x="198" y="287"/>
                </a:cxn>
                <a:cxn ang="0">
                  <a:pos x="180" y="275"/>
                </a:cxn>
                <a:cxn ang="0">
                  <a:pos x="163" y="264"/>
                </a:cxn>
                <a:cxn ang="0">
                  <a:pos x="147" y="250"/>
                </a:cxn>
                <a:cxn ang="0">
                  <a:pos x="128" y="238"/>
                </a:cxn>
                <a:cxn ang="0">
                  <a:pos x="111" y="222"/>
                </a:cxn>
                <a:cxn ang="0">
                  <a:pos x="96" y="208"/>
                </a:cxn>
                <a:cxn ang="0">
                  <a:pos x="79" y="191"/>
                </a:cxn>
                <a:cxn ang="0">
                  <a:pos x="67" y="174"/>
                </a:cxn>
                <a:cxn ang="0">
                  <a:pos x="67" y="174"/>
                </a:cxn>
                <a:cxn ang="0">
                  <a:pos x="56" y="158"/>
                </a:cxn>
                <a:cxn ang="0">
                  <a:pos x="46" y="139"/>
                </a:cxn>
                <a:cxn ang="0">
                  <a:pos x="35" y="121"/>
                </a:cxn>
                <a:cxn ang="0">
                  <a:pos x="27" y="103"/>
                </a:cxn>
                <a:cxn ang="0">
                  <a:pos x="18" y="84"/>
                </a:cxn>
                <a:cxn ang="0">
                  <a:pos x="12" y="65"/>
                </a:cxn>
                <a:cxn ang="0">
                  <a:pos x="7" y="48"/>
                </a:cxn>
                <a:cxn ang="0">
                  <a:pos x="3" y="31"/>
                </a:cxn>
                <a:cxn ang="0">
                  <a:pos x="2" y="15"/>
                </a:cxn>
                <a:cxn ang="0">
                  <a:pos x="0" y="0"/>
                </a:cxn>
                <a:cxn ang="0">
                  <a:pos x="0" y="0"/>
                </a:cxn>
                <a:cxn ang="0">
                  <a:pos x="3" y="2"/>
                </a:cxn>
                <a:cxn ang="0">
                  <a:pos x="14" y="6"/>
                </a:cxn>
                <a:cxn ang="0">
                  <a:pos x="28" y="13"/>
                </a:cxn>
                <a:cxn ang="0">
                  <a:pos x="50" y="20"/>
                </a:cxn>
                <a:cxn ang="0">
                  <a:pos x="71" y="34"/>
                </a:cxn>
                <a:cxn ang="0">
                  <a:pos x="96" y="46"/>
                </a:cxn>
                <a:cxn ang="0">
                  <a:pos x="119" y="61"/>
                </a:cxn>
                <a:cxn ang="0">
                  <a:pos x="143" y="77"/>
                </a:cxn>
                <a:cxn ang="0">
                  <a:pos x="161" y="94"/>
                </a:cxn>
                <a:cxn ang="0">
                  <a:pos x="179" y="112"/>
                </a:cxn>
                <a:cxn ang="0">
                  <a:pos x="179" y="112"/>
                </a:cxn>
                <a:cxn ang="0">
                  <a:pos x="195" y="132"/>
                </a:cxn>
                <a:cxn ang="0">
                  <a:pos x="214" y="158"/>
                </a:cxn>
                <a:cxn ang="0">
                  <a:pos x="235" y="190"/>
                </a:cxn>
                <a:cxn ang="0">
                  <a:pos x="258" y="220"/>
                </a:cxn>
                <a:cxn ang="0">
                  <a:pos x="281" y="257"/>
                </a:cxn>
                <a:cxn ang="0">
                  <a:pos x="304" y="289"/>
                </a:cxn>
                <a:cxn ang="0">
                  <a:pos x="326" y="324"/>
                </a:cxn>
                <a:cxn ang="0">
                  <a:pos x="345" y="353"/>
                </a:cxn>
                <a:cxn ang="0">
                  <a:pos x="359" y="381"/>
                </a:cxn>
                <a:cxn ang="0">
                  <a:pos x="373" y="402"/>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41" name="Freeform 1265"/>
            <p:cNvSpPr>
              <a:spLocks/>
            </p:cNvSpPr>
            <p:nvPr/>
          </p:nvSpPr>
          <p:spPr bwMode="auto">
            <a:xfrm>
              <a:off x="2022" y="2469"/>
              <a:ext cx="206" cy="225"/>
            </a:xfrm>
            <a:custGeom>
              <a:avLst/>
              <a:gdLst/>
              <a:ahLst/>
              <a:cxnLst>
                <a:cxn ang="0">
                  <a:pos x="204" y="219"/>
                </a:cxn>
                <a:cxn ang="0">
                  <a:pos x="191" y="203"/>
                </a:cxn>
                <a:cxn ang="0">
                  <a:pos x="168" y="177"/>
                </a:cxn>
                <a:cxn ang="0">
                  <a:pos x="143" y="147"/>
                </a:cxn>
                <a:cxn ang="0">
                  <a:pos x="111" y="115"/>
                </a:cxn>
                <a:cxn ang="0">
                  <a:pos x="82" y="84"/>
                </a:cxn>
                <a:cxn ang="0">
                  <a:pos x="52" y="52"/>
                </a:cxn>
                <a:cxn ang="0">
                  <a:pos x="29" y="27"/>
                </a:cxn>
                <a:cxn ang="0">
                  <a:pos x="10" y="11"/>
                </a:cxn>
                <a:cxn ang="0">
                  <a:pos x="0" y="0"/>
                </a:cxn>
                <a:cxn ang="0">
                  <a:pos x="2" y="4"/>
                </a:cxn>
                <a:cxn ang="0">
                  <a:pos x="2" y="4"/>
                </a:cxn>
                <a:cxn ang="0">
                  <a:pos x="13" y="16"/>
                </a:cxn>
                <a:cxn ang="0">
                  <a:pos x="29" y="36"/>
                </a:cxn>
                <a:cxn ang="0">
                  <a:pos x="49" y="59"/>
                </a:cxn>
                <a:cxn ang="0">
                  <a:pos x="72" y="84"/>
                </a:cxn>
                <a:cxn ang="0">
                  <a:pos x="97" y="111"/>
                </a:cxn>
                <a:cxn ang="0">
                  <a:pos x="120" y="136"/>
                </a:cxn>
                <a:cxn ang="0">
                  <a:pos x="143" y="162"/>
                </a:cxn>
                <a:cxn ang="0">
                  <a:pos x="164" y="187"/>
                </a:cxn>
                <a:cxn ang="0">
                  <a:pos x="180" y="207"/>
                </a:cxn>
                <a:cxn ang="0">
                  <a:pos x="194" y="224"/>
                </a:cxn>
                <a:cxn ang="0">
                  <a:pos x="204" y="219"/>
                </a:cxn>
              </a:cxnLst>
              <a:rect l="0" t="0" r="r" b="b"/>
              <a:pathLst>
                <a:path w="205" h="225">
                  <a:moveTo>
                    <a:pt x="204" y="219"/>
                  </a:moveTo>
                  <a:lnTo>
                    <a:pt x="191" y="203"/>
                  </a:lnTo>
                  <a:lnTo>
                    <a:pt x="168" y="177"/>
                  </a:lnTo>
                  <a:lnTo>
                    <a:pt x="143" y="147"/>
                  </a:lnTo>
                  <a:lnTo>
                    <a:pt x="111" y="115"/>
                  </a:lnTo>
                  <a:lnTo>
                    <a:pt x="82" y="84"/>
                  </a:lnTo>
                  <a:lnTo>
                    <a:pt x="52" y="52"/>
                  </a:lnTo>
                  <a:lnTo>
                    <a:pt x="29" y="27"/>
                  </a:lnTo>
                  <a:lnTo>
                    <a:pt x="10" y="11"/>
                  </a:lnTo>
                  <a:lnTo>
                    <a:pt x="0" y="0"/>
                  </a:lnTo>
                  <a:lnTo>
                    <a:pt x="2" y="4"/>
                  </a:lnTo>
                  <a:lnTo>
                    <a:pt x="2" y="4"/>
                  </a:lnTo>
                  <a:lnTo>
                    <a:pt x="13" y="16"/>
                  </a:lnTo>
                  <a:lnTo>
                    <a:pt x="29" y="36"/>
                  </a:lnTo>
                  <a:lnTo>
                    <a:pt x="49" y="59"/>
                  </a:lnTo>
                  <a:lnTo>
                    <a:pt x="72" y="84"/>
                  </a:lnTo>
                  <a:lnTo>
                    <a:pt x="97" y="111"/>
                  </a:lnTo>
                  <a:lnTo>
                    <a:pt x="120" y="136"/>
                  </a:lnTo>
                  <a:lnTo>
                    <a:pt x="143" y="162"/>
                  </a:lnTo>
                  <a:lnTo>
                    <a:pt x="164" y="187"/>
                  </a:lnTo>
                  <a:lnTo>
                    <a:pt x="180" y="207"/>
                  </a:lnTo>
                  <a:lnTo>
                    <a:pt x="194" y="224"/>
                  </a:lnTo>
                  <a:lnTo>
                    <a:pt x="204" y="219"/>
                  </a:lnTo>
                </a:path>
              </a:pathLst>
            </a:custGeom>
            <a:solidFill>
              <a:srgbClr val="7C6000"/>
            </a:solidFill>
            <a:ln w="9525" cap="rnd">
              <a:noFill/>
              <a:round/>
              <a:headEnd/>
              <a:tailEnd/>
            </a:ln>
            <a:effectLst/>
          </p:spPr>
          <p:txBody>
            <a:bodyPr/>
            <a:lstStyle/>
            <a:p>
              <a:pPr>
                <a:defRPr/>
              </a:pPr>
              <a:endParaRPr lang="en-US"/>
            </a:p>
          </p:txBody>
        </p:sp>
        <p:sp>
          <p:nvSpPr>
            <p:cNvPr id="242" name="Freeform 1266"/>
            <p:cNvSpPr>
              <a:spLocks/>
            </p:cNvSpPr>
            <p:nvPr/>
          </p:nvSpPr>
          <p:spPr bwMode="auto">
            <a:xfrm>
              <a:off x="1988" y="2622"/>
              <a:ext cx="413" cy="277"/>
            </a:xfrm>
            <a:custGeom>
              <a:avLst/>
              <a:gdLst/>
              <a:ahLst/>
              <a:cxnLst>
                <a:cxn ang="0">
                  <a:pos x="413" y="227"/>
                </a:cxn>
                <a:cxn ang="0">
                  <a:pos x="395" y="210"/>
                </a:cxn>
                <a:cxn ang="0">
                  <a:pos x="374" y="191"/>
                </a:cxn>
                <a:cxn ang="0">
                  <a:pos x="353" y="172"/>
                </a:cxn>
                <a:cxn ang="0">
                  <a:pos x="328" y="153"/>
                </a:cxn>
                <a:cxn ang="0">
                  <a:pos x="305" y="134"/>
                </a:cxn>
                <a:cxn ang="0">
                  <a:pos x="282" y="115"/>
                </a:cxn>
                <a:cxn ang="0">
                  <a:pos x="259" y="98"/>
                </a:cxn>
                <a:cxn ang="0">
                  <a:pos x="238" y="82"/>
                </a:cxn>
                <a:cxn ang="0">
                  <a:pos x="218" y="69"/>
                </a:cxn>
                <a:cxn ang="0">
                  <a:pos x="204" y="57"/>
                </a:cxn>
                <a:cxn ang="0">
                  <a:pos x="204" y="57"/>
                </a:cxn>
                <a:cxn ang="0">
                  <a:pos x="190" y="46"/>
                </a:cxn>
                <a:cxn ang="0">
                  <a:pos x="170" y="37"/>
                </a:cxn>
                <a:cxn ang="0">
                  <a:pos x="147" y="29"/>
                </a:cxn>
                <a:cxn ang="0">
                  <a:pos x="126" y="23"/>
                </a:cxn>
                <a:cxn ang="0">
                  <a:pos x="101" y="16"/>
                </a:cxn>
                <a:cxn ang="0">
                  <a:pos x="77" y="9"/>
                </a:cxn>
                <a:cxn ang="0">
                  <a:pos x="54" y="6"/>
                </a:cxn>
                <a:cxn ang="0">
                  <a:pos x="34" y="4"/>
                </a:cxn>
                <a:cxn ang="0">
                  <a:pos x="15" y="2"/>
                </a:cxn>
                <a:cxn ang="0">
                  <a:pos x="0" y="0"/>
                </a:cxn>
                <a:cxn ang="0">
                  <a:pos x="0" y="0"/>
                </a:cxn>
                <a:cxn ang="0">
                  <a:pos x="2" y="4"/>
                </a:cxn>
                <a:cxn ang="0">
                  <a:pos x="4" y="8"/>
                </a:cxn>
                <a:cxn ang="0">
                  <a:pos x="10" y="16"/>
                </a:cxn>
                <a:cxn ang="0">
                  <a:pos x="18" y="29"/>
                </a:cxn>
                <a:cxn ang="0">
                  <a:pos x="29" y="41"/>
                </a:cxn>
                <a:cxn ang="0">
                  <a:pos x="40" y="58"/>
                </a:cxn>
                <a:cxn ang="0">
                  <a:pos x="50" y="73"/>
                </a:cxn>
                <a:cxn ang="0">
                  <a:pos x="63" y="90"/>
                </a:cxn>
                <a:cxn ang="0">
                  <a:pos x="75" y="106"/>
                </a:cxn>
                <a:cxn ang="0">
                  <a:pos x="88" y="124"/>
                </a:cxn>
                <a:cxn ang="0">
                  <a:pos x="88" y="124"/>
                </a:cxn>
                <a:cxn ang="0">
                  <a:pos x="101" y="140"/>
                </a:cxn>
                <a:cxn ang="0">
                  <a:pos x="116" y="157"/>
                </a:cxn>
                <a:cxn ang="0">
                  <a:pos x="132" y="174"/>
                </a:cxn>
                <a:cxn ang="0">
                  <a:pos x="149" y="191"/>
                </a:cxn>
                <a:cxn ang="0">
                  <a:pos x="168" y="207"/>
                </a:cxn>
                <a:cxn ang="0">
                  <a:pos x="187" y="225"/>
                </a:cxn>
                <a:cxn ang="0">
                  <a:pos x="206" y="239"/>
                </a:cxn>
                <a:cxn ang="0">
                  <a:pos x="227" y="254"/>
                </a:cxn>
                <a:cxn ang="0">
                  <a:pos x="248" y="267"/>
                </a:cxn>
                <a:cxn ang="0">
                  <a:pos x="271" y="276"/>
                </a:cxn>
                <a:cxn ang="0">
                  <a:pos x="413" y="227"/>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0" y="0"/>
                  </a:lnTo>
                  <a:lnTo>
                    <a:pt x="2" y="4"/>
                  </a:lnTo>
                  <a:lnTo>
                    <a:pt x="4" y="8"/>
                  </a:lnTo>
                  <a:lnTo>
                    <a:pt x="10" y="16"/>
                  </a:lnTo>
                  <a:lnTo>
                    <a:pt x="18" y="29"/>
                  </a:lnTo>
                  <a:lnTo>
                    <a:pt x="29" y="41"/>
                  </a:lnTo>
                  <a:lnTo>
                    <a:pt x="40" y="58"/>
                  </a:lnTo>
                  <a:lnTo>
                    <a:pt x="50" y="73"/>
                  </a:lnTo>
                  <a:lnTo>
                    <a:pt x="63" y="90"/>
                  </a:lnTo>
                  <a:lnTo>
                    <a:pt x="75" y="106"/>
                  </a:lnTo>
                  <a:lnTo>
                    <a:pt x="88" y="124"/>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lnTo>
                    <a:pt x="413" y="227"/>
                  </a:lnTo>
                </a:path>
              </a:pathLst>
            </a:custGeom>
            <a:solidFill>
              <a:srgbClr val="FFD80F"/>
            </a:solidFill>
            <a:ln w="9525" cap="rnd">
              <a:noFill/>
              <a:round/>
              <a:headEnd/>
              <a:tailEnd/>
            </a:ln>
            <a:effectLst/>
          </p:spPr>
          <p:txBody>
            <a:bodyPr/>
            <a:lstStyle/>
            <a:p>
              <a:pPr>
                <a:defRPr/>
              </a:pPr>
              <a:endParaRPr lang="en-US"/>
            </a:p>
          </p:txBody>
        </p:sp>
        <p:sp>
          <p:nvSpPr>
            <p:cNvPr id="243" name="Freeform 1267"/>
            <p:cNvSpPr>
              <a:spLocks/>
            </p:cNvSpPr>
            <p:nvPr/>
          </p:nvSpPr>
          <p:spPr bwMode="auto">
            <a:xfrm>
              <a:off x="1988" y="2622"/>
              <a:ext cx="413" cy="277"/>
            </a:xfrm>
            <a:custGeom>
              <a:avLst/>
              <a:gdLst/>
              <a:ahLst/>
              <a:cxnLst>
                <a:cxn ang="0">
                  <a:pos x="413" y="227"/>
                </a:cxn>
                <a:cxn ang="0">
                  <a:pos x="395" y="210"/>
                </a:cxn>
                <a:cxn ang="0">
                  <a:pos x="374" y="191"/>
                </a:cxn>
                <a:cxn ang="0">
                  <a:pos x="353" y="172"/>
                </a:cxn>
                <a:cxn ang="0">
                  <a:pos x="328" y="153"/>
                </a:cxn>
                <a:cxn ang="0">
                  <a:pos x="305" y="134"/>
                </a:cxn>
                <a:cxn ang="0">
                  <a:pos x="282" y="115"/>
                </a:cxn>
                <a:cxn ang="0">
                  <a:pos x="259" y="98"/>
                </a:cxn>
                <a:cxn ang="0">
                  <a:pos x="238" y="82"/>
                </a:cxn>
                <a:cxn ang="0">
                  <a:pos x="218" y="69"/>
                </a:cxn>
                <a:cxn ang="0">
                  <a:pos x="204" y="57"/>
                </a:cxn>
                <a:cxn ang="0">
                  <a:pos x="204" y="57"/>
                </a:cxn>
                <a:cxn ang="0">
                  <a:pos x="190" y="46"/>
                </a:cxn>
                <a:cxn ang="0">
                  <a:pos x="170" y="37"/>
                </a:cxn>
                <a:cxn ang="0">
                  <a:pos x="147" y="29"/>
                </a:cxn>
                <a:cxn ang="0">
                  <a:pos x="126" y="23"/>
                </a:cxn>
                <a:cxn ang="0">
                  <a:pos x="101" y="16"/>
                </a:cxn>
                <a:cxn ang="0">
                  <a:pos x="77" y="9"/>
                </a:cxn>
                <a:cxn ang="0">
                  <a:pos x="54" y="6"/>
                </a:cxn>
                <a:cxn ang="0">
                  <a:pos x="34" y="4"/>
                </a:cxn>
                <a:cxn ang="0">
                  <a:pos x="15" y="2"/>
                </a:cxn>
                <a:cxn ang="0">
                  <a:pos x="0" y="0"/>
                </a:cxn>
                <a:cxn ang="0">
                  <a:pos x="0" y="0"/>
                </a:cxn>
                <a:cxn ang="0">
                  <a:pos x="2" y="4"/>
                </a:cxn>
                <a:cxn ang="0">
                  <a:pos x="4" y="8"/>
                </a:cxn>
                <a:cxn ang="0">
                  <a:pos x="10" y="16"/>
                </a:cxn>
                <a:cxn ang="0">
                  <a:pos x="18" y="29"/>
                </a:cxn>
                <a:cxn ang="0">
                  <a:pos x="29" y="41"/>
                </a:cxn>
                <a:cxn ang="0">
                  <a:pos x="40" y="58"/>
                </a:cxn>
                <a:cxn ang="0">
                  <a:pos x="50" y="73"/>
                </a:cxn>
                <a:cxn ang="0">
                  <a:pos x="63" y="90"/>
                </a:cxn>
                <a:cxn ang="0">
                  <a:pos x="75" y="106"/>
                </a:cxn>
                <a:cxn ang="0">
                  <a:pos x="88" y="124"/>
                </a:cxn>
                <a:cxn ang="0">
                  <a:pos x="88" y="124"/>
                </a:cxn>
                <a:cxn ang="0">
                  <a:pos x="101" y="140"/>
                </a:cxn>
                <a:cxn ang="0">
                  <a:pos x="116" y="157"/>
                </a:cxn>
                <a:cxn ang="0">
                  <a:pos x="132" y="174"/>
                </a:cxn>
                <a:cxn ang="0">
                  <a:pos x="149" y="191"/>
                </a:cxn>
                <a:cxn ang="0">
                  <a:pos x="168" y="207"/>
                </a:cxn>
                <a:cxn ang="0">
                  <a:pos x="187" y="225"/>
                </a:cxn>
                <a:cxn ang="0">
                  <a:pos x="206" y="239"/>
                </a:cxn>
                <a:cxn ang="0">
                  <a:pos x="227" y="254"/>
                </a:cxn>
                <a:cxn ang="0">
                  <a:pos x="248" y="267"/>
                </a:cxn>
                <a:cxn ang="0">
                  <a:pos x="271" y="276"/>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0" y="0"/>
                  </a:lnTo>
                  <a:lnTo>
                    <a:pt x="2" y="4"/>
                  </a:lnTo>
                  <a:lnTo>
                    <a:pt x="4" y="8"/>
                  </a:lnTo>
                  <a:lnTo>
                    <a:pt x="10" y="16"/>
                  </a:lnTo>
                  <a:lnTo>
                    <a:pt x="18" y="29"/>
                  </a:lnTo>
                  <a:lnTo>
                    <a:pt x="29" y="41"/>
                  </a:lnTo>
                  <a:lnTo>
                    <a:pt x="40" y="58"/>
                  </a:lnTo>
                  <a:lnTo>
                    <a:pt x="50" y="73"/>
                  </a:lnTo>
                  <a:lnTo>
                    <a:pt x="63" y="90"/>
                  </a:lnTo>
                  <a:lnTo>
                    <a:pt x="75" y="106"/>
                  </a:lnTo>
                  <a:lnTo>
                    <a:pt x="88" y="124"/>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44" name="Freeform 1268"/>
            <p:cNvSpPr>
              <a:spLocks/>
            </p:cNvSpPr>
            <p:nvPr/>
          </p:nvSpPr>
          <p:spPr bwMode="auto">
            <a:xfrm>
              <a:off x="2060" y="2667"/>
              <a:ext cx="260" cy="181"/>
            </a:xfrm>
            <a:custGeom>
              <a:avLst/>
              <a:gdLst/>
              <a:ahLst/>
              <a:cxnLst>
                <a:cxn ang="0">
                  <a:pos x="255" y="181"/>
                </a:cxn>
                <a:cxn ang="0">
                  <a:pos x="243" y="176"/>
                </a:cxn>
                <a:cxn ang="0">
                  <a:pos x="230" y="172"/>
                </a:cxn>
                <a:cxn ang="0">
                  <a:pos x="218" y="163"/>
                </a:cxn>
                <a:cxn ang="0">
                  <a:pos x="203" y="159"/>
                </a:cxn>
                <a:cxn ang="0">
                  <a:pos x="188" y="151"/>
                </a:cxn>
                <a:cxn ang="0">
                  <a:pos x="174" y="142"/>
                </a:cxn>
                <a:cxn ang="0">
                  <a:pos x="161" y="133"/>
                </a:cxn>
                <a:cxn ang="0">
                  <a:pos x="147" y="126"/>
                </a:cxn>
                <a:cxn ang="0">
                  <a:pos x="133" y="117"/>
                </a:cxn>
                <a:cxn ang="0">
                  <a:pos x="121" y="107"/>
                </a:cxn>
                <a:cxn ang="0">
                  <a:pos x="121" y="107"/>
                </a:cxn>
                <a:cxn ang="0">
                  <a:pos x="110" y="96"/>
                </a:cxn>
                <a:cxn ang="0">
                  <a:pos x="98" y="85"/>
                </a:cxn>
                <a:cxn ang="0">
                  <a:pos x="85" y="73"/>
                </a:cxn>
                <a:cxn ang="0">
                  <a:pos x="73" y="60"/>
                </a:cxn>
                <a:cxn ang="0">
                  <a:pos x="60" y="50"/>
                </a:cxn>
                <a:cxn ang="0">
                  <a:pos x="48" y="37"/>
                </a:cxn>
                <a:cxn ang="0">
                  <a:pos x="35" y="27"/>
                </a:cxn>
                <a:cxn ang="0">
                  <a:pos x="25" y="18"/>
                </a:cxn>
                <a:cxn ang="0">
                  <a:pos x="12" y="8"/>
                </a:cxn>
                <a:cxn ang="0">
                  <a:pos x="0" y="0"/>
                </a:cxn>
                <a:cxn ang="0">
                  <a:pos x="0" y="0"/>
                </a:cxn>
                <a:cxn ang="0">
                  <a:pos x="12" y="8"/>
                </a:cxn>
                <a:cxn ang="0">
                  <a:pos x="25" y="16"/>
                </a:cxn>
                <a:cxn ang="0">
                  <a:pos x="37" y="25"/>
                </a:cxn>
                <a:cxn ang="0">
                  <a:pos x="50" y="36"/>
                </a:cxn>
                <a:cxn ang="0">
                  <a:pos x="62" y="43"/>
                </a:cxn>
                <a:cxn ang="0">
                  <a:pos x="74" y="54"/>
                </a:cxn>
                <a:cxn ang="0">
                  <a:pos x="87" y="64"/>
                </a:cxn>
                <a:cxn ang="0">
                  <a:pos x="99" y="75"/>
                </a:cxn>
                <a:cxn ang="0">
                  <a:pos x="113" y="85"/>
                </a:cxn>
                <a:cxn ang="0">
                  <a:pos x="125" y="96"/>
                </a:cxn>
                <a:cxn ang="0">
                  <a:pos x="125" y="96"/>
                </a:cxn>
                <a:cxn ang="0">
                  <a:pos x="136" y="105"/>
                </a:cxn>
                <a:cxn ang="0">
                  <a:pos x="149" y="115"/>
                </a:cxn>
                <a:cxn ang="0">
                  <a:pos x="163" y="123"/>
                </a:cxn>
                <a:cxn ang="0">
                  <a:pos x="177" y="132"/>
                </a:cxn>
                <a:cxn ang="0">
                  <a:pos x="193" y="140"/>
                </a:cxn>
                <a:cxn ang="0">
                  <a:pos x="207" y="146"/>
                </a:cxn>
                <a:cxn ang="0">
                  <a:pos x="222" y="153"/>
                </a:cxn>
                <a:cxn ang="0">
                  <a:pos x="234" y="159"/>
                </a:cxn>
                <a:cxn ang="0">
                  <a:pos x="248" y="165"/>
                </a:cxn>
                <a:cxn ang="0">
                  <a:pos x="258" y="170"/>
                </a:cxn>
                <a:cxn ang="0">
                  <a:pos x="255" y="181"/>
                </a:cxn>
              </a:cxnLst>
              <a:rect l="0" t="0" r="r" b="b"/>
              <a:pathLst>
                <a:path w="259" h="182">
                  <a:moveTo>
                    <a:pt x="255" y="181"/>
                  </a:moveTo>
                  <a:lnTo>
                    <a:pt x="243" y="176"/>
                  </a:lnTo>
                  <a:lnTo>
                    <a:pt x="230" y="172"/>
                  </a:lnTo>
                  <a:lnTo>
                    <a:pt x="218" y="163"/>
                  </a:lnTo>
                  <a:lnTo>
                    <a:pt x="203" y="159"/>
                  </a:lnTo>
                  <a:lnTo>
                    <a:pt x="188" y="151"/>
                  </a:lnTo>
                  <a:lnTo>
                    <a:pt x="174" y="142"/>
                  </a:lnTo>
                  <a:lnTo>
                    <a:pt x="161" y="133"/>
                  </a:lnTo>
                  <a:lnTo>
                    <a:pt x="147" y="126"/>
                  </a:lnTo>
                  <a:lnTo>
                    <a:pt x="133" y="117"/>
                  </a:lnTo>
                  <a:lnTo>
                    <a:pt x="121" y="107"/>
                  </a:lnTo>
                  <a:lnTo>
                    <a:pt x="121" y="107"/>
                  </a:lnTo>
                  <a:lnTo>
                    <a:pt x="110" y="96"/>
                  </a:lnTo>
                  <a:lnTo>
                    <a:pt x="98" y="85"/>
                  </a:lnTo>
                  <a:lnTo>
                    <a:pt x="85" y="73"/>
                  </a:lnTo>
                  <a:lnTo>
                    <a:pt x="73" y="60"/>
                  </a:lnTo>
                  <a:lnTo>
                    <a:pt x="60" y="50"/>
                  </a:lnTo>
                  <a:lnTo>
                    <a:pt x="48" y="37"/>
                  </a:lnTo>
                  <a:lnTo>
                    <a:pt x="35" y="27"/>
                  </a:lnTo>
                  <a:lnTo>
                    <a:pt x="25" y="18"/>
                  </a:lnTo>
                  <a:lnTo>
                    <a:pt x="12" y="8"/>
                  </a:lnTo>
                  <a:lnTo>
                    <a:pt x="0" y="0"/>
                  </a:lnTo>
                  <a:lnTo>
                    <a:pt x="0" y="0"/>
                  </a:lnTo>
                  <a:lnTo>
                    <a:pt x="12" y="8"/>
                  </a:lnTo>
                  <a:lnTo>
                    <a:pt x="25" y="16"/>
                  </a:lnTo>
                  <a:lnTo>
                    <a:pt x="37" y="25"/>
                  </a:lnTo>
                  <a:lnTo>
                    <a:pt x="50" y="36"/>
                  </a:lnTo>
                  <a:lnTo>
                    <a:pt x="62" y="43"/>
                  </a:lnTo>
                  <a:lnTo>
                    <a:pt x="74" y="54"/>
                  </a:lnTo>
                  <a:lnTo>
                    <a:pt x="87" y="64"/>
                  </a:lnTo>
                  <a:lnTo>
                    <a:pt x="99" y="75"/>
                  </a:lnTo>
                  <a:lnTo>
                    <a:pt x="113" y="85"/>
                  </a:lnTo>
                  <a:lnTo>
                    <a:pt x="125" y="96"/>
                  </a:lnTo>
                  <a:lnTo>
                    <a:pt x="125" y="96"/>
                  </a:lnTo>
                  <a:lnTo>
                    <a:pt x="136" y="105"/>
                  </a:lnTo>
                  <a:lnTo>
                    <a:pt x="149" y="115"/>
                  </a:lnTo>
                  <a:lnTo>
                    <a:pt x="163" y="123"/>
                  </a:lnTo>
                  <a:lnTo>
                    <a:pt x="177" y="132"/>
                  </a:lnTo>
                  <a:lnTo>
                    <a:pt x="193" y="140"/>
                  </a:lnTo>
                  <a:lnTo>
                    <a:pt x="207" y="146"/>
                  </a:lnTo>
                  <a:lnTo>
                    <a:pt x="222" y="153"/>
                  </a:lnTo>
                  <a:lnTo>
                    <a:pt x="234" y="159"/>
                  </a:lnTo>
                  <a:lnTo>
                    <a:pt x="248" y="165"/>
                  </a:lnTo>
                  <a:lnTo>
                    <a:pt x="258" y="170"/>
                  </a:lnTo>
                  <a:lnTo>
                    <a:pt x="255" y="181"/>
                  </a:lnTo>
                </a:path>
              </a:pathLst>
            </a:custGeom>
            <a:solidFill>
              <a:srgbClr val="7C6000"/>
            </a:solidFill>
            <a:ln w="9525" cap="rnd">
              <a:noFill/>
              <a:round/>
              <a:headEnd/>
              <a:tailEnd/>
            </a:ln>
            <a:effectLst/>
          </p:spPr>
          <p:txBody>
            <a:bodyPr/>
            <a:lstStyle/>
            <a:p>
              <a:pPr>
                <a:defRPr/>
              </a:pPr>
              <a:endParaRPr lang="en-US"/>
            </a:p>
          </p:txBody>
        </p:sp>
        <p:sp>
          <p:nvSpPr>
            <p:cNvPr id="245" name="Freeform 1269"/>
            <p:cNvSpPr>
              <a:spLocks/>
            </p:cNvSpPr>
            <p:nvPr/>
          </p:nvSpPr>
          <p:spPr bwMode="auto">
            <a:xfrm>
              <a:off x="2148" y="2803"/>
              <a:ext cx="318" cy="193"/>
            </a:xfrm>
            <a:custGeom>
              <a:avLst/>
              <a:gdLst/>
              <a:ahLst/>
              <a:cxnLst>
                <a:cxn ang="0">
                  <a:pos x="267" y="71"/>
                </a:cxn>
                <a:cxn ang="0">
                  <a:pos x="251" y="58"/>
                </a:cxn>
                <a:cxn ang="0">
                  <a:pos x="230" y="46"/>
                </a:cxn>
                <a:cxn ang="0">
                  <a:pos x="209" y="33"/>
                </a:cxn>
                <a:cxn ang="0">
                  <a:pos x="183" y="23"/>
                </a:cxn>
                <a:cxn ang="0">
                  <a:pos x="156" y="14"/>
                </a:cxn>
                <a:cxn ang="0">
                  <a:pos x="126" y="5"/>
                </a:cxn>
                <a:cxn ang="0">
                  <a:pos x="96" y="1"/>
                </a:cxn>
                <a:cxn ang="0">
                  <a:pos x="64" y="0"/>
                </a:cxn>
                <a:cxn ang="0">
                  <a:pos x="34" y="0"/>
                </a:cxn>
                <a:cxn ang="0">
                  <a:pos x="0" y="5"/>
                </a:cxn>
                <a:cxn ang="0">
                  <a:pos x="0" y="5"/>
                </a:cxn>
                <a:cxn ang="0">
                  <a:pos x="0" y="7"/>
                </a:cxn>
                <a:cxn ang="0">
                  <a:pos x="6" y="16"/>
                </a:cxn>
                <a:cxn ang="0">
                  <a:pos x="14" y="28"/>
                </a:cxn>
                <a:cxn ang="0">
                  <a:pos x="25" y="46"/>
                </a:cxn>
                <a:cxn ang="0">
                  <a:pos x="38" y="65"/>
                </a:cxn>
                <a:cxn ang="0">
                  <a:pos x="52" y="83"/>
                </a:cxn>
                <a:cxn ang="0">
                  <a:pos x="67" y="100"/>
                </a:cxn>
                <a:cxn ang="0">
                  <a:pos x="84" y="118"/>
                </a:cxn>
                <a:cxn ang="0">
                  <a:pos x="101" y="132"/>
                </a:cxn>
                <a:cxn ang="0">
                  <a:pos x="117" y="143"/>
                </a:cxn>
                <a:cxn ang="0">
                  <a:pos x="117" y="143"/>
                </a:cxn>
                <a:cxn ang="0">
                  <a:pos x="135" y="151"/>
                </a:cxn>
                <a:cxn ang="0">
                  <a:pos x="154" y="157"/>
                </a:cxn>
                <a:cxn ang="0">
                  <a:pos x="175" y="166"/>
                </a:cxn>
                <a:cxn ang="0">
                  <a:pos x="193" y="172"/>
                </a:cxn>
                <a:cxn ang="0">
                  <a:pos x="214" y="178"/>
                </a:cxn>
                <a:cxn ang="0">
                  <a:pos x="236" y="183"/>
                </a:cxn>
                <a:cxn ang="0">
                  <a:pos x="257" y="187"/>
                </a:cxn>
                <a:cxn ang="0">
                  <a:pos x="276" y="192"/>
                </a:cxn>
                <a:cxn ang="0">
                  <a:pos x="297" y="192"/>
                </a:cxn>
                <a:cxn ang="0">
                  <a:pos x="316" y="192"/>
                </a:cxn>
                <a:cxn ang="0">
                  <a:pos x="267" y="71"/>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lnTo>
                    <a:pt x="267" y="71"/>
                  </a:lnTo>
                </a:path>
              </a:pathLst>
            </a:custGeom>
            <a:solidFill>
              <a:srgbClr val="FFD80F"/>
            </a:solidFill>
            <a:ln w="9525" cap="rnd">
              <a:noFill/>
              <a:round/>
              <a:headEnd/>
              <a:tailEnd/>
            </a:ln>
            <a:effectLst/>
          </p:spPr>
          <p:txBody>
            <a:bodyPr/>
            <a:lstStyle/>
            <a:p>
              <a:pPr>
                <a:defRPr/>
              </a:pPr>
              <a:endParaRPr lang="en-US"/>
            </a:p>
          </p:txBody>
        </p:sp>
        <p:sp>
          <p:nvSpPr>
            <p:cNvPr id="246" name="Freeform 1270"/>
            <p:cNvSpPr>
              <a:spLocks/>
            </p:cNvSpPr>
            <p:nvPr/>
          </p:nvSpPr>
          <p:spPr bwMode="auto">
            <a:xfrm>
              <a:off x="2148" y="2803"/>
              <a:ext cx="318" cy="193"/>
            </a:xfrm>
            <a:custGeom>
              <a:avLst/>
              <a:gdLst/>
              <a:ahLst/>
              <a:cxnLst>
                <a:cxn ang="0">
                  <a:pos x="267" y="71"/>
                </a:cxn>
                <a:cxn ang="0">
                  <a:pos x="251" y="58"/>
                </a:cxn>
                <a:cxn ang="0">
                  <a:pos x="230" y="46"/>
                </a:cxn>
                <a:cxn ang="0">
                  <a:pos x="209" y="33"/>
                </a:cxn>
                <a:cxn ang="0">
                  <a:pos x="183" y="23"/>
                </a:cxn>
                <a:cxn ang="0">
                  <a:pos x="156" y="14"/>
                </a:cxn>
                <a:cxn ang="0">
                  <a:pos x="126" y="5"/>
                </a:cxn>
                <a:cxn ang="0">
                  <a:pos x="96" y="1"/>
                </a:cxn>
                <a:cxn ang="0">
                  <a:pos x="64" y="0"/>
                </a:cxn>
                <a:cxn ang="0">
                  <a:pos x="34" y="0"/>
                </a:cxn>
                <a:cxn ang="0">
                  <a:pos x="0" y="5"/>
                </a:cxn>
                <a:cxn ang="0">
                  <a:pos x="0" y="5"/>
                </a:cxn>
                <a:cxn ang="0">
                  <a:pos x="0" y="7"/>
                </a:cxn>
                <a:cxn ang="0">
                  <a:pos x="6" y="16"/>
                </a:cxn>
                <a:cxn ang="0">
                  <a:pos x="14" y="28"/>
                </a:cxn>
                <a:cxn ang="0">
                  <a:pos x="25" y="46"/>
                </a:cxn>
                <a:cxn ang="0">
                  <a:pos x="38" y="65"/>
                </a:cxn>
                <a:cxn ang="0">
                  <a:pos x="52" y="83"/>
                </a:cxn>
                <a:cxn ang="0">
                  <a:pos x="67" y="100"/>
                </a:cxn>
                <a:cxn ang="0">
                  <a:pos x="84" y="118"/>
                </a:cxn>
                <a:cxn ang="0">
                  <a:pos x="101" y="132"/>
                </a:cxn>
                <a:cxn ang="0">
                  <a:pos x="117" y="143"/>
                </a:cxn>
                <a:cxn ang="0">
                  <a:pos x="117" y="143"/>
                </a:cxn>
                <a:cxn ang="0">
                  <a:pos x="135" y="151"/>
                </a:cxn>
                <a:cxn ang="0">
                  <a:pos x="154" y="157"/>
                </a:cxn>
                <a:cxn ang="0">
                  <a:pos x="175" y="166"/>
                </a:cxn>
                <a:cxn ang="0">
                  <a:pos x="193" y="172"/>
                </a:cxn>
                <a:cxn ang="0">
                  <a:pos x="214" y="178"/>
                </a:cxn>
                <a:cxn ang="0">
                  <a:pos x="236" y="183"/>
                </a:cxn>
                <a:cxn ang="0">
                  <a:pos x="257" y="187"/>
                </a:cxn>
                <a:cxn ang="0">
                  <a:pos x="276" y="192"/>
                </a:cxn>
                <a:cxn ang="0">
                  <a:pos x="297" y="192"/>
                </a:cxn>
                <a:cxn ang="0">
                  <a:pos x="316" y="192"/>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47" name="Freeform 1271"/>
            <p:cNvSpPr>
              <a:spLocks/>
            </p:cNvSpPr>
            <p:nvPr/>
          </p:nvSpPr>
          <p:spPr bwMode="auto">
            <a:xfrm>
              <a:off x="2243" y="2858"/>
              <a:ext cx="220" cy="96"/>
            </a:xfrm>
            <a:custGeom>
              <a:avLst/>
              <a:gdLst/>
              <a:ahLst/>
              <a:cxnLst>
                <a:cxn ang="0">
                  <a:pos x="218" y="85"/>
                </a:cxn>
                <a:cxn ang="0">
                  <a:pos x="187" y="76"/>
                </a:cxn>
                <a:cxn ang="0">
                  <a:pos x="159" y="67"/>
                </a:cxn>
                <a:cxn ang="0">
                  <a:pos x="132" y="59"/>
                </a:cxn>
                <a:cxn ang="0">
                  <a:pos x="107" y="48"/>
                </a:cxn>
                <a:cxn ang="0">
                  <a:pos x="86" y="40"/>
                </a:cxn>
                <a:cxn ang="0">
                  <a:pos x="63" y="32"/>
                </a:cxn>
                <a:cxn ang="0">
                  <a:pos x="43" y="23"/>
                </a:cxn>
                <a:cxn ang="0">
                  <a:pos x="27" y="15"/>
                </a:cxn>
                <a:cxn ang="0">
                  <a:pos x="13" y="6"/>
                </a:cxn>
                <a:cxn ang="0">
                  <a:pos x="0" y="0"/>
                </a:cxn>
                <a:cxn ang="0">
                  <a:pos x="0" y="0"/>
                </a:cxn>
                <a:cxn ang="0">
                  <a:pos x="13" y="6"/>
                </a:cxn>
                <a:cxn ang="0">
                  <a:pos x="27" y="15"/>
                </a:cxn>
                <a:cxn ang="0">
                  <a:pos x="43" y="25"/>
                </a:cxn>
                <a:cxn ang="0">
                  <a:pos x="63" y="36"/>
                </a:cxn>
                <a:cxn ang="0">
                  <a:pos x="84" y="46"/>
                </a:cxn>
                <a:cxn ang="0">
                  <a:pos x="105" y="57"/>
                </a:cxn>
                <a:cxn ang="0">
                  <a:pos x="130" y="67"/>
                </a:cxn>
                <a:cxn ang="0">
                  <a:pos x="155" y="76"/>
                </a:cxn>
                <a:cxn ang="0">
                  <a:pos x="182" y="87"/>
                </a:cxn>
                <a:cxn ang="0">
                  <a:pos x="214" y="95"/>
                </a:cxn>
                <a:cxn ang="0">
                  <a:pos x="218" y="85"/>
                </a:cxn>
              </a:cxnLst>
              <a:rect l="0" t="0" r="r" b="b"/>
              <a:pathLst>
                <a:path w="219" h="96">
                  <a:moveTo>
                    <a:pt x="218" y="85"/>
                  </a:moveTo>
                  <a:lnTo>
                    <a:pt x="187" y="76"/>
                  </a:lnTo>
                  <a:lnTo>
                    <a:pt x="159" y="67"/>
                  </a:lnTo>
                  <a:lnTo>
                    <a:pt x="132" y="59"/>
                  </a:lnTo>
                  <a:lnTo>
                    <a:pt x="107" y="48"/>
                  </a:lnTo>
                  <a:lnTo>
                    <a:pt x="86" y="40"/>
                  </a:lnTo>
                  <a:lnTo>
                    <a:pt x="63" y="32"/>
                  </a:lnTo>
                  <a:lnTo>
                    <a:pt x="43" y="23"/>
                  </a:lnTo>
                  <a:lnTo>
                    <a:pt x="27" y="15"/>
                  </a:lnTo>
                  <a:lnTo>
                    <a:pt x="13" y="6"/>
                  </a:lnTo>
                  <a:lnTo>
                    <a:pt x="0" y="0"/>
                  </a:lnTo>
                  <a:lnTo>
                    <a:pt x="0" y="0"/>
                  </a:lnTo>
                  <a:lnTo>
                    <a:pt x="13" y="6"/>
                  </a:lnTo>
                  <a:lnTo>
                    <a:pt x="27" y="15"/>
                  </a:lnTo>
                  <a:lnTo>
                    <a:pt x="43" y="25"/>
                  </a:lnTo>
                  <a:lnTo>
                    <a:pt x="63" y="36"/>
                  </a:lnTo>
                  <a:lnTo>
                    <a:pt x="84" y="46"/>
                  </a:lnTo>
                  <a:lnTo>
                    <a:pt x="105" y="57"/>
                  </a:lnTo>
                  <a:lnTo>
                    <a:pt x="130" y="67"/>
                  </a:lnTo>
                  <a:lnTo>
                    <a:pt x="155" y="76"/>
                  </a:lnTo>
                  <a:lnTo>
                    <a:pt x="182" y="87"/>
                  </a:lnTo>
                  <a:lnTo>
                    <a:pt x="214" y="95"/>
                  </a:lnTo>
                  <a:lnTo>
                    <a:pt x="218" y="85"/>
                  </a:lnTo>
                </a:path>
              </a:pathLst>
            </a:custGeom>
            <a:solidFill>
              <a:srgbClr val="7C6000"/>
            </a:solidFill>
            <a:ln w="9525" cap="rnd">
              <a:noFill/>
              <a:round/>
              <a:headEnd/>
              <a:tailEnd/>
            </a:ln>
            <a:effectLst/>
          </p:spPr>
          <p:txBody>
            <a:bodyPr/>
            <a:lstStyle/>
            <a:p>
              <a:pPr>
                <a:defRPr/>
              </a:pPr>
              <a:endParaRPr lang="en-US"/>
            </a:p>
          </p:txBody>
        </p:sp>
        <p:sp>
          <p:nvSpPr>
            <p:cNvPr id="248" name="Freeform 1272"/>
            <p:cNvSpPr>
              <a:spLocks/>
            </p:cNvSpPr>
            <p:nvPr/>
          </p:nvSpPr>
          <p:spPr bwMode="auto">
            <a:xfrm>
              <a:off x="2260" y="2675"/>
              <a:ext cx="326" cy="276"/>
            </a:xfrm>
            <a:custGeom>
              <a:avLst/>
              <a:gdLst/>
              <a:ahLst/>
              <a:cxnLst>
                <a:cxn ang="0">
                  <a:pos x="295" y="277"/>
                </a:cxn>
                <a:cxn ang="0">
                  <a:pos x="277" y="274"/>
                </a:cxn>
                <a:cxn ang="0">
                  <a:pos x="258" y="271"/>
                </a:cxn>
                <a:cxn ang="0">
                  <a:pos x="235" y="264"/>
                </a:cxn>
                <a:cxn ang="0">
                  <a:pos x="214" y="256"/>
                </a:cxn>
                <a:cxn ang="0">
                  <a:pos x="189" y="247"/>
                </a:cxn>
                <a:cxn ang="0">
                  <a:pos x="164" y="237"/>
                </a:cxn>
                <a:cxn ang="0">
                  <a:pos x="141" y="223"/>
                </a:cxn>
                <a:cxn ang="0">
                  <a:pos x="115" y="205"/>
                </a:cxn>
                <a:cxn ang="0">
                  <a:pos x="94" y="186"/>
                </a:cxn>
                <a:cxn ang="0">
                  <a:pos x="73" y="165"/>
                </a:cxn>
                <a:cxn ang="0">
                  <a:pos x="73" y="165"/>
                </a:cxn>
                <a:cxn ang="0">
                  <a:pos x="56" y="142"/>
                </a:cxn>
                <a:cxn ang="0">
                  <a:pos x="41" y="122"/>
                </a:cxn>
                <a:cxn ang="0">
                  <a:pos x="30" y="104"/>
                </a:cxn>
                <a:cxn ang="0">
                  <a:pos x="23" y="85"/>
                </a:cxn>
                <a:cxn ang="0">
                  <a:pos x="16" y="69"/>
                </a:cxn>
                <a:cxn ang="0">
                  <a:pos x="9" y="53"/>
                </a:cxn>
                <a:cxn ang="0">
                  <a:pos x="7" y="39"/>
                </a:cxn>
                <a:cxn ang="0">
                  <a:pos x="3" y="27"/>
                </a:cxn>
                <a:cxn ang="0">
                  <a:pos x="1" y="14"/>
                </a:cxn>
                <a:cxn ang="0">
                  <a:pos x="0" y="2"/>
                </a:cxn>
                <a:cxn ang="0">
                  <a:pos x="0" y="2"/>
                </a:cxn>
                <a:cxn ang="0">
                  <a:pos x="1" y="2"/>
                </a:cxn>
                <a:cxn ang="0">
                  <a:pos x="7" y="2"/>
                </a:cxn>
                <a:cxn ang="0">
                  <a:pos x="18" y="2"/>
                </a:cxn>
                <a:cxn ang="0">
                  <a:pos x="33" y="0"/>
                </a:cxn>
                <a:cxn ang="0">
                  <a:pos x="48" y="2"/>
                </a:cxn>
                <a:cxn ang="0">
                  <a:pos x="67" y="2"/>
                </a:cxn>
                <a:cxn ang="0">
                  <a:pos x="83" y="5"/>
                </a:cxn>
                <a:cxn ang="0">
                  <a:pos x="102" y="9"/>
                </a:cxn>
                <a:cxn ang="0">
                  <a:pos x="120" y="18"/>
                </a:cxn>
                <a:cxn ang="0">
                  <a:pos x="136" y="27"/>
                </a:cxn>
                <a:cxn ang="0">
                  <a:pos x="136" y="27"/>
                </a:cxn>
                <a:cxn ang="0">
                  <a:pos x="153" y="39"/>
                </a:cxn>
                <a:cxn ang="0">
                  <a:pos x="170" y="51"/>
                </a:cxn>
                <a:cxn ang="0">
                  <a:pos x="189" y="69"/>
                </a:cxn>
                <a:cxn ang="0">
                  <a:pos x="208" y="85"/>
                </a:cxn>
                <a:cxn ang="0">
                  <a:pos x="226" y="106"/>
                </a:cxn>
                <a:cxn ang="0">
                  <a:pos x="248" y="127"/>
                </a:cxn>
                <a:cxn ang="0">
                  <a:pos x="267" y="152"/>
                </a:cxn>
                <a:cxn ang="0">
                  <a:pos x="286" y="182"/>
                </a:cxn>
                <a:cxn ang="0">
                  <a:pos x="305" y="216"/>
                </a:cxn>
                <a:cxn ang="0">
                  <a:pos x="325" y="249"/>
                </a:cxn>
                <a:cxn ang="0">
                  <a:pos x="295" y="277"/>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0" y="2"/>
                  </a:lnTo>
                  <a:lnTo>
                    <a:pt x="1" y="2"/>
                  </a:lnTo>
                  <a:lnTo>
                    <a:pt x="7" y="2"/>
                  </a:lnTo>
                  <a:lnTo>
                    <a:pt x="18" y="2"/>
                  </a:lnTo>
                  <a:lnTo>
                    <a:pt x="33" y="0"/>
                  </a:lnTo>
                  <a:lnTo>
                    <a:pt x="48" y="2"/>
                  </a:lnTo>
                  <a:lnTo>
                    <a:pt x="67" y="2"/>
                  </a:lnTo>
                  <a:lnTo>
                    <a:pt x="83" y="5"/>
                  </a:lnTo>
                  <a:lnTo>
                    <a:pt x="102" y="9"/>
                  </a:lnTo>
                  <a:lnTo>
                    <a:pt x="120" y="18"/>
                  </a:lnTo>
                  <a:lnTo>
                    <a:pt x="136" y="27"/>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lnTo>
                    <a:pt x="295" y="277"/>
                  </a:lnTo>
                </a:path>
              </a:pathLst>
            </a:custGeom>
            <a:solidFill>
              <a:srgbClr val="FFD80F"/>
            </a:solidFill>
            <a:ln w="9525" cap="rnd">
              <a:noFill/>
              <a:round/>
              <a:headEnd/>
              <a:tailEnd/>
            </a:ln>
            <a:effectLst/>
          </p:spPr>
          <p:txBody>
            <a:bodyPr/>
            <a:lstStyle/>
            <a:p>
              <a:pPr>
                <a:defRPr/>
              </a:pPr>
              <a:endParaRPr lang="en-US"/>
            </a:p>
          </p:txBody>
        </p:sp>
        <p:sp>
          <p:nvSpPr>
            <p:cNvPr id="249" name="Freeform 1273"/>
            <p:cNvSpPr>
              <a:spLocks/>
            </p:cNvSpPr>
            <p:nvPr/>
          </p:nvSpPr>
          <p:spPr bwMode="auto">
            <a:xfrm>
              <a:off x="2260" y="2675"/>
              <a:ext cx="326" cy="276"/>
            </a:xfrm>
            <a:custGeom>
              <a:avLst/>
              <a:gdLst/>
              <a:ahLst/>
              <a:cxnLst>
                <a:cxn ang="0">
                  <a:pos x="295" y="277"/>
                </a:cxn>
                <a:cxn ang="0">
                  <a:pos x="277" y="274"/>
                </a:cxn>
                <a:cxn ang="0">
                  <a:pos x="258" y="271"/>
                </a:cxn>
                <a:cxn ang="0">
                  <a:pos x="235" y="264"/>
                </a:cxn>
                <a:cxn ang="0">
                  <a:pos x="214" y="256"/>
                </a:cxn>
                <a:cxn ang="0">
                  <a:pos x="189" y="247"/>
                </a:cxn>
                <a:cxn ang="0">
                  <a:pos x="164" y="237"/>
                </a:cxn>
                <a:cxn ang="0">
                  <a:pos x="141" y="223"/>
                </a:cxn>
                <a:cxn ang="0">
                  <a:pos x="115" y="205"/>
                </a:cxn>
                <a:cxn ang="0">
                  <a:pos x="94" y="186"/>
                </a:cxn>
                <a:cxn ang="0">
                  <a:pos x="73" y="165"/>
                </a:cxn>
                <a:cxn ang="0">
                  <a:pos x="73" y="165"/>
                </a:cxn>
                <a:cxn ang="0">
                  <a:pos x="56" y="142"/>
                </a:cxn>
                <a:cxn ang="0">
                  <a:pos x="41" y="122"/>
                </a:cxn>
                <a:cxn ang="0">
                  <a:pos x="30" y="104"/>
                </a:cxn>
                <a:cxn ang="0">
                  <a:pos x="23" y="85"/>
                </a:cxn>
                <a:cxn ang="0">
                  <a:pos x="16" y="69"/>
                </a:cxn>
                <a:cxn ang="0">
                  <a:pos x="9" y="53"/>
                </a:cxn>
                <a:cxn ang="0">
                  <a:pos x="7" y="39"/>
                </a:cxn>
                <a:cxn ang="0">
                  <a:pos x="3" y="27"/>
                </a:cxn>
                <a:cxn ang="0">
                  <a:pos x="1" y="14"/>
                </a:cxn>
                <a:cxn ang="0">
                  <a:pos x="0" y="2"/>
                </a:cxn>
                <a:cxn ang="0">
                  <a:pos x="0" y="2"/>
                </a:cxn>
                <a:cxn ang="0">
                  <a:pos x="1" y="2"/>
                </a:cxn>
                <a:cxn ang="0">
                  <a:pos x="7" y="2"/>
                </a:cxn>
                <a:cxn ang="0">
                  <a:pos x="18" y="2"/>
                </a:cxn>
                <a:cxn ang="0">
                  <a:pos x="33" y="0"/>
                </a:cxn>
                <a:cxn ang="0">
                  <a:pos x="48" y="2"/>
                </a:cxn>
                <a:cxn ang="0">
                  <a:pos x="67" y="2"/>
                </a:cxn>
                <a:cxn ang="0">
                  <a:pos x="83" y="5"/>
                </a:cxn>
                <a:cxn ang="0">
                  <a:pos x="102" y="9"/>
                </a:cxn>
                <a:cxn ang="0">
                  <a:pos x="120" y="18"/>
                </a:cxn>
                <a:cxn ang="0">
                  <a:pos x="136" y="27"/>
                </a:cxn>
                <a:cxn ang="0">
                  <a:pos x="136" y="27"/>
                </a:cxn>
                <a:cxn ang="0">
                  <a:pos x="153" y="39"/>
                </a:cxn>
                <a:cxn ang="0">
                  <a:pos x="170" y="51"/>
                </a:cxn>
                <a:cxn ang="0">
                  <a:pos x="189" y="69"/>
                </a:cxn>
                <a:cxn ang="0">
                  <a:pos x="208" y="85"/>
                </a:cxn>
                <a:cxn ang="0">
                  <a:pos x="226" y="106"/>
                </a:cxn>
                <a:cxn ang="0">
                  <a:pos x="248" y="127"/>
                </a:cxn>
                <a:cxn ang="0">
                  <a:pos x="267" y="152"/>
                </a:cxn>
                <a:cxn ang="0">
                  <a:pos x="286" y="182"/>
                </a:cxn>
                <a:cxn ang="0">
                  <a:pos x="305" y="216"/>
                </a:cxn>
                <a:cxn ang="0">
                  <a:pos x="325" y="249"/>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0" y="2"/>
                  </a:lnTo>
                  <a:lnTo>
                    <a:pt x="1" y="2"/>
                  </a:lnTo>
                  <a:lnTo>
                    <a:pt x="7" y="2"/>
                  </a:lnTo>
                  <a:lnTo>
                    <a:pt x="18" y="2"/>
                  </a:lnTo>
                  <a:lnTo>
                    <a:pt x="33" y="0"/>
                  </a:lnTo>
                  <a:lnTo>
                    <a:pt x="48" y="2"/>
                  </a:lnTo>
                  <a:lnTo>
                    <a:pt x="67" y="2"/>
                  </a:lnTo>
                  <a:lnTo>
                    <a:pt x="83" y="5"/>
                  </a:lnTo>
                  <a:lnTo>
                    <a:pt x="102" y="9"/>
                  </a:lnTo>
                  <a:lnTo>
                    <a:pt x="120" y="18"/>
                  </a:lnTo>
                  <a:lnTo>
                    <a:pt x="136" y="27"/>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50" name="Freeform 1274"/>
            <p:cNvSpPr>
              <a:spLocks/>
            </p:cNvSpPr>
            <p:nvPr/>
          </p:nvSpPr>
          <p:spPr bwMode="auto">
            <a:xfrm>
              <a:off x="2320" y="2718"/>
              <a:ext cx="193" cy="174"/>
            </a:xfrm>
            <a:custGeom>
              <a:avLst/>
              <a:gdLst/>
              <a:ahLst/>
              <a:cxnLst>
                <a:cxn ang="0">
                  <a:pos x="190" y="168"/>
                </a:cxn>
                <a:cxn ang="0">
                  <a:pos x="169" y="154"/>
                </a:cxn>
                <a:cxn ang="0">
                  <a:pos x="144" y="138"/>
                </a:cxn>
                <a:cxn ang="0">
                  <a:pos x="124" y="119"/>
                </a:cxn>
                <a:cxn ang="0">
                  <a:pos x="101" y="103"/>
                </a:cxn>
                <a:cxn ang="0">
                  <a:pos x="80" y="83"/>
                </a:cxn>
                <a:cxn ang="0">
                  <a:pos x="59" y="64"/>
                </a:cxn>
                <a:cxn ang="0">
                  <a:pos x="40" y="46"/>
                </a:cxn>
                <a:cxn ang="0">
                  <a:pos x="25" y="29"/>
                </a:cxn>
                <a:cxn ang="0">
                  <a:pos x="10" y="12"/>
                </a:cxn>
                <a:cxn ang="0">
                  <a:pos x="0" y="0"/>
                </a:cxn>
                <a:cxn ang="0">
                  <a:pos x="0" y="0"/>
                </a:cxn>
                <a:cxn ang="0">
                  <a:pos x="10" y="12"/>
                </a:cxn>
                <a:cxn ang="0">
                  <a:pos x="23" y="29"/>
                </a:cxn>
                <a:cxn ang="0">
                  <a:pos x="38" y="48"/>
                </a:cxn>
                <a:cxn ang="0">
                  <a:pos x="57" y="67"/>
                </a:cxn>
                <a:cxn ang="0">
                  <a:pos x="75" y="85"/>
                </a:cxn>
                <a:cxn ang="0">
                  <a:pos x="96" y="106"/>
                </a:cxn>
                <a:cxn ang="0">
                  <a:pos x="118" y="126"/>
                </a:cxn>
                <a:cxn ang="0">
                  <a:pos x="139" y="145"/>
                </a:cxn>
                <a:cxn ang="0">
                  <a:pos x="160" y="159"/>
                </a:cxn>
                <a:cxn ang="0">
                  <a:pos x="181" y="175"/>
                </a:cxn>
                <a:cxn ang="0">
                  <a:pos x="190" y="168"/>
                </a:cxn>
              </a:cxnLst>
              <a:rect l="0" t="0" r="r" b="b"/>
              <a:pathLst>
                <a:path w="191" h="176">
                  <a:moveTo>
                    <a:pt x="190" y="168"/>
                  </a:moveTo>
                  <a:lnTo>
                    <a:pt x="169" y="154"/>
                  </a:lnTo>
                  <a:lnTo>
                    <a:pt x="144" y="138"/>
                  </a:lnTo>
                  <a:lnTo>
                    <a:pt x="124" y="119"/>
                  </a:lnTo>
                  <a:lnTo>
                    <a:pt x="101" y="103"/>
                  </a:lnTo>
                  <a:lnTo>
                    <a:pt x="80" y="83"/>
                  </a:lnTo>
                  <a:lnTo>
                    <a:pt x="59" y="64"/>
                  </a:lnTo>
                  <a:lnTo>
                    <a:pt x="40" y="46"/>
                  </a:lnTo>
                  <a:lnTo>
                    <a:pt x="25" y="29"/>
                  </a:lnTo>
                  <a:lnTo>
                    <a:pt x="10" y="12"/>
                  </a:lnTo>
                  <a:lnTo>
                    <a:pt x="0" y="0"/>
                  </a:lnTo>
                  <a:lnTo>
                    <a:pt x="0" y="0"/>
                  </a:lnTo>
                  <a:lnTo>
                    <a:pt x="10" y="12"/>
                  </a:lnTo>
                  <a:lnTo>
                    <a:pt x="23" y="29"/>
                  </a:lnTo>
                  <a:lnTo>
                    <a:pt x="38" y="48"/>
                  </a:lnTo>
                  <a:lnTo>
                    <a:pt x="57" y="67"/>
                  </a:lnTo>
                  <a:lnTo>
                    <a:pt x="75" y="85"/>
                  </a:lnTo>
                  <a:lnTo>
                    <a:pt x="96" y="106"/>
                  </a:lnTo>
                  <a:lnTo>
                    <a:pt x="118" y="126"/>
                  </a:lnTo>
                  <a:lnTo>
                    <a:pt x="139" y="145"/>
                  </a:lnTo>
                  <a:lnTo>
                    <a:pt x="160" y="159"/>
                  </a:lnTo>
                  <a:lnTo>
                    <a:pt x="181" y="175"/>
                  </a:lnTo>
                  <a:lnTo>
                    <a:pt x="190" y="168"/>
                  </a:lnTo>
                </a:path>
              </a:pathLst>
            </a:custGeom>
            <a:solidFill>
              <a:srgbClr val="7C6000"/>
            </a:solidFill>
            <a:ln w="9525" cap="rnd">
              <a:noFill/>
              <a:round/>
              <a:headEnd/>
              <a:tailEnd/>
            </a:ln>
            <a:effectLst/>
          </p:spPr>
          <p:txBody>
            <a:bodyPr/>
            <a:lstStyle/>
            <a:p>
              <a:pPr>
                <a:defRPr/>
              </a:pPr>
              <a:endParaRPr lang="en-US"/>
            </a:p>
          </p:txBody>
        </p:sp>
        <p:sp>
          <p:nvSpPr>
            <p:cNvPr id="251" name="Freeform 1275"/>
            <p:cNvSpPr>
              <a:spLocks/>
            </p:cNvSpPr>
            <p:nvPr/>
          </p:nvSpPr>
          <p:spPr bwMode="auto">
            <a:xfrm>
              <a:off x="2425" y="2552"/>
              <a:ext cx="236" cy="412"/>
            </a:xfrm>
            <a:custGeom>
              <a:avLst/>
              <a:gdLst/>
              <a:ahLst/>
              <a:cxnLst>
                <a:cxn ang="0">
                  <a:pos x="210" y="412"/>
                </a:cxn>
                <a:cxn ang="0">
                  <a:pos x="194" y="401"/>
                </a:cxn>
                <a:cxn ang="0">
                  <a:pos x="175" y="391"/>
                </a:cxn>
                <a:cxn ang="0">
                  <a:pos x="152" y="375"/>
                </a:cxn>
                <a:cxn ang="0">
                  <a:pos x="131" y="361"/>
                </a:cxn>
                <a:cxn ang="0">
                  <a:pos x="108" y="343"/>
                </a:cxn>
                <a:cxn ang="0">
                  <a:pos x="86" y="327"/>
                </a:cxn>
                <a:cxn ang="0">
                  <a:pos x="67" y="308"/>
                </a:cxn>
                <a:cxn ang="0">
                  <a:pos x="50" y="290"/>
                </a:cxn>
                <a:cxn ang="0">
                  <a:pos x="35" y="269"/>
                </a:cxn>
                <a:cxn ang="0">
                  <a:pos x="25" y="247"/>
                </a:cxn>
                <a:cxn ang="0">
                  <a:pos x="25" y="247"/>
                </a:cxn>
                <a:cxn ang="0">
                  <a:pos x="16" y="224"/>
                </a:cxn>
                <a:cxn ang="0">
                  <a:pos x="9" y="201"/>
                </a:cxn>
                <a:cxn ang="0">
                  <a:pos x="6" y="173"/>
                </a:cxn>
                <a:cxn ang="0">
                  <a:pos x="4" y="148"/>
                </a:cxn>
                <a:cxn ang="0">
                  <a:pos x="2" y="121"/>
                </a:cxn>
                <a:cxn ang="0">
                  <a:pos x="0" y="94"/>
                </a:cxn>
                <a:cxn ang="0">
                  <a:pos x="0" y="67"/>
                </a:cxn>
                <a:cxn ang="0">
                  <a:pos x="2" y="41"/>
                </a:cxn>
                <a:cxn ang="0">
                  <a:pos x="2" y="18"/>
                </a:cxn>
                <a:cxn ang="0">
                  <a:pos x="6" y="0"/>
                </a:cxn>
                <a:cxn ang="0">
                  <a:pos x="6" y="0"/>
                </a:cxn>
                <a:cxn ang="0">
                  <a:pos x="9" y="1"/>
                </a:cxn>
                <a:cxn ang="0">
                  <a:pos x="18" y="12"/>
                </a:cxn>
                <a:cxn ang="0">
                  <a:pos x="33" y="28"/>
                </a:cxn>
                <a:cxn ang="0">
                  <a:pos x="50" y="48"/>
                </a:cxn>
                <a:cxn ang="0">
                  <a:pos x="67" y="71"/>
                </a:cxn>
                <a:cxn ang="0">
                  <a:pos x="88" y="94"/>
                </a:cxn>
                <a:cxn ang="0">
                  <a:pos x="105" y="119"/>
                </a:cxn>
                <a:cxn ang="0">
                  <a:pos x="122" y="142"/>
                </a:cxn>
                <a:cxn ang="0">
                  <a:pos x="134" y="163"/>
                </a:cxn>
                <a:cxn ang="0">
                  <a:pos x="143" y="180"/>
                </a:cxn>
                <a:cxn ang="0">
                  <a:pos x="143" y="180"/>
                </a:cxn>
                <a:cxn ang="0">
                  <a:pos x="150" y="196"/>
                </a:cxn>
                <a:cxn ang="0">
                  <a:pos x="158" y="216"/>
                </a:cxn>
                <a:cxn ang="0">
                  <a:pos x="166" y="237"/>
                </a:cxn>
                <a:cxn ang="0">
                  <a:pos x="177" y="258"/>
                </a:cxn>
                <a:cxn ang="0">
                  <a:pos x="187" y="279"/>
                </a:cxn>
                <a:cxn ang="0">
                  <a:pos x="198" y="297"/>
                </a:cxn>
                <a:cxn ang="0">
                  <a:pos x="208" y="318"/>
                </a:cxn>
                <a:cxn ang="0">
                  <a:pos x="217" y="336"/>
                </a:cxn>
                <a:cxn ang="0">
                  <a:pos x="226" y="352"/>
                </a:cxn>
                <a:cxn ang="0">
                  <a:pos x="234" y="366"/>
                </a:cxn>
                <a:cxn ang="0">
                  <a:pos x="210" y="412"/>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25" y="247"/>
                  </a:lnTo>
                  <a:lnTo>
                    <a:pt x="16" y="224"/>
                  </a:lnTo>
                  <a:lnTo>
                    <a:pt x="9" y="201"/>
                  </a:lnTo>
                  <a:lnTo>
                    <a:pt x="6" y="173"/>
                  </a:lnTo>
                  <a:lnTo>
                    <a:pt x="4" y="148"/>
                  </a:lnTo>
                  <a:lnTo>
                    <a:pt x="2" y="121"/>
                  </a:lnTo>
                  <a:lnTo>
                    <a:pt x="0" y="94"/>
                  </a:lnTo>
                  <a:lnTo>
                    <a:pt x="0" y="67"/>
                  </a:lnTo>
                  <a:lnTo>
                    <a:pt x="2" y="41"/>
                  </a:lnTo>
                  <a:lnTo>
                    <a:pt x="2" y="18"/>
                  </a:lnTo>
                  <a:lnTo>
                    <a:pt x="6" y="0"/>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lnTo>
                    <a:pt x="210" y="412"/>
                  </a:lnTo>
                </a:path>
              </a:pathLst>
            </a:custGeom>
            <a:solidFill>
              <a:srgbClr val="FFD80F"/>
            </a:solidFill>
            <a:ln w="9525" cap="rnd">
              <a:noFill/>
              <a:round/>
              <a:headEnd/>
              <a:tailEnd/>
            </a:ln>
            <a:effectLst/>
          </p:spPr>
          <p:txBody>
            <a:bodyPr/>
            <a:lstStyle/>
            <a:p>
              <a:pPr>
                <a:defRPr/>
              </a:pPr>
              <a:endParaRPr lang="en-US"/>
            </a:p>
          </p:txBody>
        </p:sp>
        <p:sp>
          <p:nvSpPr>
            <p:cNvPr id="252" name="Freeform 1276"/>
            <p:cNvSpPr>
              <a:spLocks/>
            </p:cNvSpPr>
            <p:nvPr/>
          </p:nvSpPr>
          <p:spPr bwMode="auto">
            <a:xfrm>
              <a:off x="2425" y="2552"/>
              <a:ext cx="236" cy="412"/>
            </a:xfrm>
            <a:custGeom>
              <a:avLst/>
              <a:gdLst/>
              <a:ahLst/>
              <a:cxnLst>
                <a:cxn ang="0">
                  <a:pos x="210" y="412"/>
                </a:cxn>
                <a:cxn ang="0">
                  <a:pos x="194" y="401"/>
                </a:cxn>
                <a:cxn ang="0">
                  <a:pos x="175" y="391"/>
                </a:cxn>
                <a:cxn ang="0">
                  <a:pos x="152" y="375"/>
                </a:cxn>
                <a:cxn ang="0">
                  <a:pos x="131" y="361"/>
                </a:cxn>
                <a:cxn ang="0">
                  <a:pos x="108" y="343"/>
                </a:cxn>
                <a:cxn ang="0">
                  <a:pos x="86" y="327"/>
                </a:cxn>
                <a:cxn ang="0">
                  <a:pos x="67" y="308"/>
                </a:cxn>
                <a:cxn ang="0">
                  <a:pos x="50" y="290"/>
                </a:cxn>
                <a:cxn ang="0">
                  <a:pos x="35" y="269"/>
                </a:cxn>
                <a:cxn ang="0">
                  <a:pos x="25" y="247"/>
                </a:cxn>
                <a:cxn ang="0">
                  <a:pos x="25" y="247"/>
                </a:cxn>
                <a:cxn ang="0">
                  <a:pos x="16" y="224"/>
                </a:cxn>
                <a:cxn ang="0">
                  <a:pos x="9" y="201"/>
                </a:cxn>
                <a:cxn ang="0">
                  <a:pos x="6" y="173"/>
                </a:cxn>
                <a:cxn ang="0">
                  <a:pos x="4" y="148"/>
                </a:cxn>
                <a:cxn ang="0">
                  <a:pos x="2" y="121"/>
                </a:cxn>
                <a:cxn ang="0">
                  <a:pos x="0" y="94"/>
                </a:cxn>
                <a:cxn ang="0">
                  <a:pos x="0" y="67"/>
                </a:cxn>
                <a:cxn ang="0">
                  <a:pos x="2" y="41"/>
                </a:cxn>
                <a:cxn ang="0">
                  <a:pos x="2" y="18"/>
                </a:cxn>
                <a:cxn ang="0">
                  <a:pos x="6" y="0"/>
                </a:cxn>
                <a:cxn ang="0">
                  <a:pos x="6" y="0"/>
                </a:cxn>
                <a:cxn ang="0">
                  <a:pos x="9" y="1"/>
                </a:cxn>
                <a:cxn ang="0">
                  <a:pos x="18" y="12"/>
                </a:cxn>
                <a:cxn ang="0">
                  <a:pos x="33" y="28"/>
                </a:cxn>
                <a:cxn ang="0">
                  <a:pos x="50" y="48"/>
                </a:cxn>
                <a:cxn ang="0">
                  <a:pos x="67" y="71"/>
                </a:cxn>
                <a:cxn ang="0">
                  <a:pos x="88" y="94"/>
                </a:cxn>
                <a:cxn ang="0">
                  <a:pos x="105" y="119"/>
                </a:cxn>
                <a:cxn ang="0">
                  <a:pos x="122" y="142"/>
                </a:cxn>
                <a:cxn ang="0">
                  <a:pos x="134" y="163"/>
                </a:cxn>
                <a:cxn ang="0">
                  <a:pos x="143" y="180"/>
                </a:cxn>
                <a:cxn ang="0">
                  <a:pos x="143" y="180"/>
                </a:cxn>
                <a:cxn ang="0">
                  <a:pos x="150" y="196"/>
                </a:cxn>
                <a:cxn ang="0">
                  <a:pos x="158" y="216"/>
                </a:cxn>
                <a:cxn ang="0">
                  <a:pos x="166" y="237"/>
                </a:cxn>
                <a:cxn ang="0">
                  <a:pos x="177" y="258"/>
                </a:cxn>
                <a:cxn ang="0">
                  <a:pos x="187" y="279"/>
                </a:cxn>
                <a:cxn ang="0">
                  <a:pos x="198" y="297"/>
                </a:cxn>
                <a:cxn ang="0">
                  <a:pos x="208" y="318"/>
                </a:cxn>
                <a:cxn ang="0">
                  <a:pos x="217" y="336"/>
                </a:cxn>
                <a:cxn ang="0">
                  <a:pos x="226" y="352"/>
                </a:cxn>
                <a:cxn ang="0">
                  <a:pos x="234" y="366"/>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25" y="247"/>
                  </a:lnTo>
                  <a:lnTo>
                    <a:pt x="16" y="224"/>
                  </a:lnTo>
                  <a:lnTo>
                    <a:pt x="9" y="201"/>
                  </a:lnTo>
                  <a:lnTo>
                    <a:pt x="6" y="173"/>
                  </a:lnTo>
                  <a:lnTo>
                    <a:pt x="4" y="148"/>
                  </a:lnTo>
                  <a:lnTo>
                    <a:pt x="2" y="121"/>
                  </a:lnTo>
                  <a:lnTo>
                    <a:pt x="0" y="94"/>
                  </a:lnTo>
                  <a:lnTo>
                    <a:pt x="0" y="67"/>
                  </a:lnTo>
                  <a:lnTo>
                    <a:pt x="2" y="41"/>
                  </a:lnTo>
                  <a:lnTo>
                    <a:pt x="2" y="18"/>
                  </a:lnTo>
                  <a:lnTo>
                    <a:pt x="6" y="0"/>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53" name="Freeform 1277"/>
            <p:cNvSpPr>
              <a:spLocks/>
            </p:cNvSpPr>
            <p:nvPr/>
          </p:nvSpPr>
          <p:spPr bwMode="auto">
            <a:xfrm>
              <a:off x="2459" y="2668"/>
              <a:ext cx="163" cy="270"/>
            </a:xfrm>
            <a:custGeom>
              <a:avLst/>
              <a:gdLst/>
              <a:ahLst/>
              <a:cxnLst>
                <a:cxn ang="0">
                  <a:pos x="162" y="261"/>
                </a:cxn>
                <a:cxn ang="0">
                  <a:pos x="145" y="249"/>
                </a:cxn>
                <a:cxn ang="0">
                  <a:pos x="130" y="238"/>
                </a:cxn>
                <a:cxn ang="0">
                  <a:pos x="115" y="225"/>
                </a:cxn>
                <a:cxn ang="0">
                  <a:pos x="103" y="214"/>
                </a:cxn>
                <a:cxn ang="0">
                  <a:pos x="90" y="200"/>
                </a:cxn>
                <a:cxn ang="0">
                  <a:pos x="79" y="187"/>
                </a:cxn>
                <a:cxn ang="0">
                  <a:pos x="69" y="175"/>
                </a:cxn>
                <a:cxn ang="0">
                  <a:pos x="60" y="162"/>
                </a:cxn>
                <a:cxn ang="0">
                  <a:pos x="52" y="149"/>
                </a:cxn>
                <a:cxn ang="0">
                  <a:pos x="44" y="134"/>
                </a:cxn>
                <a:cxn ang="0">
                  <a:pos x="44" y="134"/>
                </a:cxn>
                <a:cxn ang="0">
                  <a:pos x="37" y="124"/>
                </a:cxn>
                <a:cxn ang="0">
                  <a:pos x="33" y="113"/>
                </a:cxn>
                <a:cxn ang="0">
                  <a:pos x="27" y="101"/>
                </a:cxn>
                <a:cxn ang="0">
                  <a:pos x="20" y="88"/>
                </a:cxn>
                <a:cxn ang="0">
                  <a:pos x="16" y="73"/>
                </a:cxn>
                <a:cxn ang="0">
                  <a:pos x="12" y="58"/>
                </a:cxn>
                <a:cxn ang="0">
                  <a:pos x="7" y="46"/>
                </a:cxn>
                <a:cxn ang="0">
                  <a:pos x="3" y="29"/>
                </a:cxn>
                <a:cxn ang="0">
                  <a:pos x="2" y="16"/>
                </a:cxn>
                <a:cxn ang="0">
                  <a:pos x="0" y="0"/>
                </a:cxn>
                <a:cxn ang="0">
                  <a:pos x="0" y="0"/>
                </a:cxn>
                <a:cxn ang="0">
                  <a:pos x="2" y="16"/>
                </a:cxn>
                <a:cxn ang="0">
                  <a:pos x="3" y="31"/>
                </a:cxn>
                <a:cxn ang="0">
                  <a:pos x="5" y="46"/>
                </a:cxn>
                <a:cxn ang="0">
                  <a:pos x="7" y="62"/>
                </a:cxn>
                <a:cxn ang="0">
                  <a:pos x="12" y="78"/>
                </a:cxn>
                <a:cxn ang="0">
                  <a:pos x="14" y="92"/>
                </a:cxn>
                <a:cxn ang="0">
                  <a:pos x="18" y="105"/>
                </a:cxn>
                <a:cxn ang="0">
                  <a:pos x="23" y="120"/>
                </a:cxn>
                <a:cxn ang="0">
                  <a:pos x="27" y="132"/>
                </a:cxn>
                <a:cxn ang="0">
                  <a:pos x="33" y="143"/>
                </a:cxn>
                <a:cxn ang="0">
                  <a:pos x="33" y="143"/>
                </a:cxn>
                <a:cxn ang="0">
                  <a:pos x="39" y="157"/>
                </a:cxn>
                <a:cxn ang="0">
                  <a:pos x="50" y="170"/>
                </a:cxn>
                <a:cxn ang="0">
                  <a:pos x="58" y="182"/>
                </a:cxn>
                <a:cxn ang="0">
                  <a:pos x="67" y="196"/>
                </a:cxn>
                <a:cxn ang="0">
                  <a:pos x="79" y="208"/>
                </a:cxn>
                <a:cxn ang="0">
                  <a:pos x="92" y="221"/>
                </a:cxn>
                <a:cxn ang="0">
                  <a:pos x="104" y="233"/>
                </a:cxn>
                <a:cxn ang="0">
                  <a:pos x="117" y="244"/>
                </a:cxn>
                <a:cxn ang="0">
                  <a:pos x="134" y="256"/>
                </a:cxn>
                <a:cxn ang="0">
                  <a:pos x="152" y="270"/>
                </a:cxn>
                <a:cxn ang="0">
                  <a:pos x="162" y="261"/>
                </a:cxn>
              </a:cxnLst>
              <a:rect l="0" t="0" r="r" b="b"/>
              <a:pathLst>
                <a:path w="163" h="271">
                  <a:moveTo>
                    <a:pt x="162" y="261"/>
                  </a:moveTo>
                  <a:lnTo>
                    <a:pt x="145" y="249"/>
                  </a:lnTo>
                  <a:lnTo>
                    <a:pt x="130" y="238"/>
                  </a:lnTo>
                  <a:lnTo>
                    <a:pt x="115" y="225"/>
                  </a:lnTo>
                  <a:lnTo>
                    <a:pt x="103" y="214"/>
                  </a:lnTo>
                  <a:lnTo>
                    <a:pt x="90" y="200"/>
                  </a:lnTo>
                  <a:lnTo>
                    <a:pt x="79" y="187"/>
                  </a:lnTo>
                  <a:lnTo>
                    <a:pt x="69" y="175"/>
                  </a:lnTo>
                  <a:lnTo>
                    <a:pt x="60" y="162"/>
                  </a:lnTo>
                  <a:lnTo>
                    <a:pt x="52" y="149"/>
                  </a:lnTo>
                  <a:lnTo>
                    <a:pt x="44" y="134"/>
                  </a:lnTo>
                  <a:lnTo>
                    <a:pt x="44" y="134"/>
                  </a:lnTo>
                  <a:lnTo>
                    <a:pt x="37" y="124"/>
                  </a:lnTo>
                  <a:lnTo>
                    <a:pt x="33" y="113"/>
                  </a:lnTo>
                  <a:lnTo>
                    <a:pt x="27" y="101"/>
                  </a:lnTo>
                  <a:lnTo>
                    <a:pt x="20" y="88"/>
                  </a:lnTo>
                  <a:lnTo>
                    <a:pt x="16" y="73"/>
                  </a:lnTo>
                  <a:lnTo>
                    <a:pt x="12" y="58"/>
                  </a:lnTo>
                  <a:lnTo>
                    <a:pt x="7" y="46"/>
                  </a:lnTo>
                  <a:lnTo>
                    <a:pt x="3" y="29"/>
                  </a:lnTo>
                  <a:lnTo>
                    <a:pt x="2" y="16"/>
                  </a:lnTo>
                  <a:lnTo>
                    <a:pt x="0" y="0"/>
                  </a:lnTo>
                  <a:lnTo>
                    <a:pt x="0" y="0"/>
                  </a:lnTo>
                  <a:lnTo>
                    <a:pt x="2" y="16"/>
                  </a:lnTo>
                  <a:lnTo>
                    <a:pt x="3" y="31"/>
                  </a:lnTo>
                  <a:lnTo>
                    <a:pt x="5" y="46"/>
                  </a:lnTo>
                  <a:lnTo>
                    <a:pt x="7" y="62"/>
                  </a:lnTo>
                  <a:lnTo>
                    <a:pt x="12" y="78"/>
                  </a:lnTo>
                  <a:lnTo>
                    <a:pt x="14" y="92"/>
                  </a:lnTo>
                  <a:lnTo>
                    <a:pt x="18" y="105"/>
                  </a:lnTo>
                  <a:lnTo>
                    <a:pt x="23" y="120"/>
                  </a:lnTo>
                  <a:lnTo>
                    <a:pt x="27" y="132"/>
                  </a:lnTo>
                  <a:lnTo>
                    <a:pt x="33" y="143"/>
                  </a:lnTo>
                  <a:lnTo>
                    <a:pt x="33" y="143"/>
                  </a:lnTo>
                  <a:lnTo>
                    <a:pt x="39" y="157"/>
                  </a:lnTo>
                  <a:lnTo>
                    <a:pt x="50" y="170"/>
                  </a:lnTo>
                  <a:lnTo>
                    <a:pt x="58" y="182"/>
                  </a:lnTo>
                  <a:lnTo>
                    <a:pt x="67" y="196"/>
                  </a:lnTo>
                  <a:lnTo>
                    <a:pt x="79" y="208"/>
                  </a:lnTo>
                  <a:lnTo>
                    <a:pt x="92" y="221"/>
                  </a:lnTo>
                  <a:lnTo>
                    <a:pt x="104" y="233"/>
                  </a:lnTo>
                  <a:lnTo>
                    <a:pt x="117" y="244"/>
                  </a:lnTo>
                  <a:lnTo>
                    <a:pt x="134" y="256"/>
                  </a:lnTo>
                  <a:lnTo>
                    <a:pt x="152" y="270"/>
                  </a:lnTo>
                  <a:lnTo>
                    <a:pt x="162" y="261"/>
                  </a:lnTo>
                </a:path>
              </a:pathLst>
            </a:custGeom>
            <a:solidFill>
              <a:srgbClr val="7C6000"/>
            </a:solidFill>
            <a:ln w="9525" cap="rnd">
              <a:noFill/>
              <a:round/>
              <a:headEnd/>
              <a:tailEnd/>
            </a:ln>
            <a:effectLst/>
          </p:spPr>
          <p:txBody>
            <a:bodyPr/>
            <a:lstStyle/>
            <a:p>
              <a:pPr>
                <a:defRPr/>
              </a:pPr>
              <a:endParaRPr lang="en-US"/>
            </a:p>
          </p:txBody>
        </p:sp>
        <p:sp>
          <p:nvSpPr>
            <p:cNvPr id="254" name="Freeform 1278"/>
            <p:cNvSpPr>
              <a:spLocks/>
            </p:cNvSpPr>
            <p:nvPr/>
          </p:nvSpPr>
          <p:spPr bwMode="auto">
            <a:xfrm>
              <a:off x="2320" y="2925"/>
              <a:ext cx="389" cy="142"/>
            </a:xfrm>
            <a:custGeom>
              <a:avLst/>
              <a:gdLst/>
              <a:ahLst/>
              <a:cxnLst>
                <a:cxn ang="0">
                  <a:pos x="389" y="42"/>
                </a:cxn>
                <a:cxn ang="0">
                  <a:pos x="374" y="34"/>
                </a:cxn>
                <a:cxn ang="0">
                  <a:pos x="357" y="27"/>
                </a:cxn>
                <a:cxn ang="0">
                  <a:pos x="342" y="22"/>
                </a:cxn>
                <a:cxn ang="0">
                  <a:pos x="324" y="17"/>
                </a:cxn>
                <a:cxn ang="0">
                  <a:pos x="306" y="13"/>
                </a:cxn>
                <a:cxn ang="0">
                  <a:pos x="290" y="8"/>
                </a:cxn>
                <a:cxn ang="0">
                  <a:pos x="273" y="6"/>
                </a:cxn>
                <a:cxn ang="0">
                  <a:pos x="256" y="4"/>
                </a:cxn>
                <a:cxn ang="0">
                  <a:pos x="239" y="2"/>
                </a:cxn>
                <a:cxn ang="0">
                  <a:pos x="225" y="0"/>
                </a:cxn>
                <a:cxn ang="0">
                  <a:pos x="225" y="0"/>
                </a:cxn>
                <a:cxn ang="0">
                  <a:pos x="209" y="0"/>
                </a:cxn>
                <a:cxn ang="0">
                  <a:pos x="197" y="0"/>
                </a:cxn>
                <a:cxn ang="0">
                  <a:pos x="182" y="2"/>
                </a:cxn>
                <a:cxn ang="0">
                  <a:pos x="170" y="4"/>
                </a:cxn>
                <a:cxn ang="0">
                  <a:pos x="157" y="4"/>
                </a:cxn>
                <a:cxn ang="0">
                  <a:pos x="145" y="8"/>
                </a:cxn>
                <a:cxn ang="0">
                  <a:pos x="131" y="11"/>
                </a:cxn>
                <a:cxn ang="0">
                  <a:pos x="121" y="15"/>
                </a:cxn>
                <a:cxn ang="0">
                  <a:pos x="108" y="19"/>
                </a:cxn>
                <a:cxn ang="0">
                  <a:pos x="98" y="23"/>
                </a:cxn>
                <a:cxn ang="0">
                  <a:pos x="98" y="23"/>
                </a:cxn>
                <a:cxn ang="0">
                  <a:pos x="87" y="27"/>
                </a:cxn>
                <a:cxn ang="0">
                  <a:pos x="78" y="34"/>
                </a:cxn>
                <a:cxn ang="0">
                  <a:pos x="67" y="40"/>
                </a:cxn>
                <a:cxn ang="0">
                  <a:pos x="56" y="47"/>
                </a:cxn>
                <a:cxn ang="0">
                  <a:pos x="46" y="52"/>
                </a:cxn>
                <a:cxn ang="0">
                  <a:pos x="35" y="59"/>
                </a:cxn>
                <a:cxn ang="0">
                  <a:pos x="25" y="63"/>
                </a:cxn>
                <a:cxn ang="0">
                  <a:pos x="16" y="70"/>
                </a:cxn>
                <a:cxn ang="0">
                  <a:pos x="5" y="73"/>
                </a:cxn>
                <a:cxn ang="0">
                  <a:pos x="0" y="75"/>
                </a:cxn>
                <a:cxn ang="0">
                  <a:pos x="0" y="75"/>
                </a:cxn>
                <a:cxn ang="0">
                  <a:pos x="0" y="78"/>
                </a:cxn>
                <a:cxn ang="0">
                  <a:pos x="4" y="80"/>
                </a:cxn>
                <a:cxn ang="0">
                  <a:pos x="9" y="84"/>
                </a:cxn>
                <a:cxn ang="0">
                  <a:pos x="20" y="91"/>
                </a:cxn>
                <a:cxn ang="0">
                  <a:pos x="30" y="99"/>
                </a:cxn>
                <a:cxn ang="0">
                  <a:pos x="43" y="105"/>
                </a:cxn>
                <a:cxn ang="0">
                  <a:pos x="56" y="112"/>
                </a:cxn>
                <a:cxn ang="0">
                  <a:pos x="69" y="119"/>
                </a:cxn>
                <a:cxn ang="0">
                  <a:pos x="83" y="126"/>
                </a:cxn>
                <a:cxn ang="0">
                  <a:pos x="98" y="130"/>
                </a:cxn>
                <a:cxn ang="0">
                  <a:pos x="98" y="130"/>
                </a:cxn>
                <a:cxn ang="0">
                  <a:pos x="115" y="135"/>
                </a:cxn>
                <a:cxn ang="0">
                  <a:pos x="136" y="139"/>
                </a:cxn>
                <a:cxn ang="0">
                  <a:pos x="159" y="142"/>
                </a:cxn>
                <a:cxn ang="0">
                  <a:pos x="186" y="142"/>
                </a:cxn>
                <a:cxn ang="0">
                  <a:pos x="216" y="142"/>
                </a:cxn>
                <a:cxn ang="0">
                  <a:pos x="246" y="139"/>
                </a:cxn>
                <a:cxn ang="0">
                  <a:pos x="275" y="137"/>
                </a:cxn>
                <a:cxn ang="0">
                  <a:pos x="304" y="130"/>
                </a:cxn>
                <a:cxn ang="0">
                  <a:pos x="334" y="122"/>
                </a:cxn>
                <a:cxn ang="0">
                  <a:pos x="363" y="112"/>
                </a:cxn>
                <a:cxn ang="0">
                  <a:pos x="389" y="42"/>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lnTo>
                    <a:pt x="389" y="42"/>
                  </a:lnTo>
                </a:path>
              </a:pathLst>
            </a:custGeom>
            <a:solidFill>
              <a:srgbClr val="FFD80F"/>
            </a:solidFill>
            <a:ln w="9525" cap="rnd">
              <a:noFill/>
              <a:round/>
              <a:headEnd/>
              <a:tailEnd/>
            </a:ln>
            <a:effectLst/>
          </p:spPr>
          <p:txBody>
            <a:bodyPr/>
            <a:lstStyle/>
            <a:p>
              <a:pPr>
                <a:defRPr/>
              </a:pPr>
              <a:endParaRPr lang="en-US"/>
            </a:p>
          </p:txBody>
        </p:sp>
        <p:sp>
          <p:nvSpPr>
            <p:cNvPr id="255" name="Freeform 1279"/>
            <p:cNvSpPr>
              <a:spLocks/>
            </p:cNvSpPr>
            <p:nvPr/>
          </p:nvSpPr>
          <p:spPr bwMode="auto">
            <a:xfrm>
              <a:off x="2320" y="2925"/>
              <a:ext cx="389" cy="142"/>
            </a:xfrm>
            <a:custGeom>
              <a:avLst/>
              <a:gdLst/>
              <a:ahLst/>
              <a:cxnLst>
                <a:cxn ang="0">
                  <a:pos x="389" y="42"/>
                </a:cxn>
                <a:cxn ang="0">
                  <a:pos x="374" y="34"/>
                </a:cxn>
                <a:cxn ang="0">
                  <a:pos x="357" y="27"/>
                </a:cxn>
                <a:cxn ang="0">
                  <a:pos x="342" y="22"/>
                </a:cxn>
                <a:cxn ang="0">
                  <a:pos x="324" y="17"/>
                </a:cxn>
                <a:cxn ang="0">
                  <a:pos x="306" y="13"/>
                </a:cxn>
                <a:cxn ang="0">
                  <a:pos x="290" y="8"/>
                </a:cxn>
                <a:cxn ang="0">
                  <a:pos x="273" y="6"/>
                </a:cxn>
                <a:cxn ang="0">
                  <a:pos x="256" y="4"/>
                </a:cxn>
                <a:cxn ang="0">
                  <a:pos x="239" y="2"/>
                </a:cxn>
                <a:cxn ang="0">
                  <a:pos x="225" y="0"/>
                </a:cxn>
                <a:cxn ang="0">
                  <a:pos x="225" y="0"/>
                </a:cxn>
                <a:cxn ang="0">
                  <a:pos x="209" y="0"/>
                </a:cxn>
                <a:cxn ang="0">
                  <a:pos x="197" y="0"/>
                </a:cxn>
                <a:cxn ang="0">
                  <a:pos x="182" y="2"/>
                </a:cxn>
                <a:cxn ang="0">
                  <a:pos x="170" y="4"/>
                </a:cxn>
                <a:cxn ang="0">
                  <a:pos x="157" y="4"/>
                </a:cxn>
                <a:cxn ang="0">
                  <a:pos x="145" y="8"/>
                </a:cxn>
                <a:cxn ang="0">
                  <a:pos x="131" y="11"/>
                </a:cxn>
                <a:cxn ang="0">
                  <a:pos x="121" y="15"/>
                </a:cxn>
                <a:cxn ang="0">
                  <a:pos x="108" y="19"/>
                </a:cxn>
                <a:cxn ang="0">
                  <a:pos x="98" y="23"/>
                </a:cxn>
                <a:cxn ang="0">
                  <a:pos x="98" y="23"/>
                </a:cxn>
                <a:cxn ang="0">
                  <a:pos x="87" y="27"/>
                </a:cxn>
                <a:cxn ang="0">
                  <a:pos x="78" y="34"/>
                </a:cxn>
                <a:cxn ang="0">
                  <a:pos x="67" y="40"/>
                </a:cxn>
                <a:cxn ang="0">
                  <a:pos x="56" y="47"/>
                </a:cxn>
                <a:cxn ang="0">
                  <a:pos x="46" y="52"/>
                </a:cxn>
                <a:cxn ang="0">
                  <a:pos x="35" y="59"/>
                </a:cxn>
                <a:cxn ang="0">
                  <a:pos x="25" y="63"/>
                </a:cxn>
                <a:cxn ang="0">
                  <a:pos x="16" y="70"/>
                </a:cxn>
                <a:cxn ang="0">
                  <a:pos x="5" y="73"/>
                </a:cxn>
                <a:cxn ang="0">
                  <a:pos x="0" y="75"/>
                </a:cxn>
                <a:cxn ang="0">
                  <a:pos x="0" y="75"/>
                </a:cxn>
                <a:cxn ang="0">
                  <a:pos x="0" y="78"/>
                </a:cxn>
                <a:cxn ang="0">
                  <a:pos x="4" y="80"/>
                </a:cxn>
                <a:cxn ang="0">
                  <a:pos x="9" y="84"/>
                </a:cxn>
                <a:cxn ang="0">
                  <a:pos x="20" y="91"/>
                </a:cxn>
                <a:cxn ang="0">
                  <a:pos x="30" y="99"/>
                </a:cxn>
                <a:cxn ang="0">
                  <a:pos x="43" y="105"/>
                </a:cxn>
                <a:cxn ang="0">
                  <a:pos x="56" y="112"/>
                </a:cxn>
                <a:cxn ang="0">
                  <a:pos x="69" y="119"/>
                </a:cxn>
                <a:cxn ang="0">
                  <a:pos x="83" y="126"/>
                </a:cxn>
                <a:cxn ang="0">
                  <a:pos x="98" y="130"/>
                </a:cxn>
                <a:cxn ang="0">
                  <a:pos x="98" y="130"/>
                </a:cxn>
                <a:cxn ang="0">
                  <a:pos x="115" y="135"/>
                </a:cxn>
                <a:cxn ang="0">
                  <a:pos x="136" y="139"/>
                </a:cxn>
                <a:cxn ang="0">
                  <a:pos x="159" y="142"/>
                </a:cxn>
                <a:cxn ang="0">
                  <a:pos x="186" y="142"/>
                </a:cxn>
                <a:cxn ang="0">
                  <a:pos x="216" y="142"/>
                </a:cxn>
                <a:cxn ang="0">
                  <a:pos x="246" y="139"/>
                </a:cxn>
                <a:cxn ang="0">
                  <a:pos x="275" y="137"/>
                </a:cxn>
                <a:cxn ang="0">
                  <a:pos x="304" y="130"/>
                </a:cxn>
                <a:cxn ang="0">
                  <a:pos x="334" y="122"/>
                </a:cxn>
                <a:cxn ang="0">
                  <a:pos x="363" y="112"/>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56" name="Freeform 1280"/>
            <p:cNvSpPr>
              <a:spLocks/>
            </p:cNvSpPr>
            <p:nvPr/>
          </p:nvSpPr>
          <p:spPr bwMode="auto">
            <a:xfrm>
              <a:off x="2387" y="2990"/>
              <a:ext cx="303" cy="25"/>
            </a:xfrm>
            <a:custGeom>
              <a:avLst/>
              <a:gdLst/>
              <a:ahLst/>
              <a:cxnLst>
                <a:cxn ang="0">
                  <a:pos x="298" y="0"/>
                </a:cxn>
                <a:cxn ang="0">
                  <a:pos x="263" y="7"/>
                </a:cxn>
                <a:cxn ang="0">
                  <a:pos x="227" y="11"/>
                </a:cxn>
                <a:cxn ang="0">
                  <a:pos x="192" y="16"/>
                </a:cxn>
                <a:cxn ang="0">
                  <a:pos x="155" y="18"/>
                </a:cxn>
                <a:cxn ang="0">
                  <a:pos x="124" y="20"/>
                </a:cxn>
                <a:cxn ang="0">
                  <a:pos x="93" y="20"/>
                </a:cxn>
                <a:cxn ang="0">
                  <a:pos x="63" y="20"/>
                </a:cxn>
                <a:cxn ang="0">
                  <a:pos x="38" y="18"/>
                </a:cxn>
                <a:cxn ang="0">
                  <a:pos x="17" y="16"/>
                </a:cxn>
                <a:cxn ang="0">
                  <a:pos x="0" y="14"/>
                </a:cxn>
                <a:cxn ang="0">
                  <a:pos x="0" y="14"/>
                </a:cxn>
                <a:cxn ang="0">
                  <a:pos x="17" y="16"/>
                </a:cxn>
                <a:cxn ang="0">
                  <a:pos x="38" y="20"/>
                </a:cxn>
                <a:cxn ang="0">
                  <a:pos x="65" y="22"/>
                </a:cxn>
                <a:cxn ang="0">
                  <a:pos x="93" y="24"/>
                </a:cxn>
                <a:cxn ang="0">
                  <a:pos x="124" y="27"/>
                </a:cxn>
                <a:cxn ang="0">
                  <a:pos x="158" y="27"/>
                </a:cxn>
                <a:cxn ang="0">
                  <a:pos x="194" y="24"/>
                </a:cxn>
                <a:cxn ang="0">
                  <a:pos x="231" y="22"/>
                </a:cxn>
                <a:cxn ang="0">
                  <a:pos x="267" y="18"/>
                </a:cxn>
                <a:cxn ang="0">
                  <a:pos x="303" y="11"/>
                </a:cxn>
                <a:cxn ang="0">
                  <a:pos x="298" y="0"/>
                </a:cxn>
              </a:cxnLst>
              <a:rect l="0" t="0" r="r" b="b"/>
              <a:pathLst>
                <a:path w="304" h="28">
                  <a:moveTo>
                    <a:pt x="298" y="0"/>
                  </a:moveTo>
                  <a:lnTo>
                    <a:pt x="263" y="7"/>
                  </a:lnTo>
                  <a:lnTo>
                    <a:pt x="227" y="11"/>
                  </a:lnTo>
                  <a:lnTo>
                    <a:pt x="192" y="16"/>
                  </a:lnTo>
                  <a:lnTo>
                    <a:pt x="155" y="18"/>
                  </a:lnTo>
                  <a:lnTo>
                    <a:pt x="124" y="20"/>
                  </a:lnTo>
                  <a:lnTo>
                    <a:pt x="93" y="20"/>
                  </a:lnTo>
                  <a:lnTo>
                    <a:pt x="63" y="20"/>
                  </a:lnTo>
                  <a:lnTo>
                    <a:pt x="38" y="18"/>
                  </a:lnTo>
                  <a:lnTo>
                    <a:pt x="17" y="16"/>
                  </a:lnTo>
                  <a:lnTo>
                    <a:pt x="0" y="14"/>
                  </a:lnTo>
                  <a:lnTo>
                    <a:pt x="0" y="14"/>
                  </a:lnTo>
                  <a:lnTo>
                    <a:pt x="17" y="16"/>
                  </a:lnTo>
                  <a:lnTo>
                    <a:pt x="38" y="20"/>
                  </a:lnTo>
                  <a:lnTo>
                    <a:pt x="65" y="22"/>
                  </a:lnTo>
                  <a:lnTo>
                    <a:pt x="93" y="24"/>
                  </a:lnTo>
                  <a:lnTo>
                    <a:pt x="124" y="27"/>
                  </a:lnTo>
                  <a:lnTo>
                    <a:pt x="158" y="27"/>
                  </a:lnTo>
                  <a:lnTo>
                    <a:pt x="194" y="24"/>
                  </a:lnTo>
                  <a:lnTo>
                    <a:pt x="231" y="22"/>
                  </a:lnTo>
                  <a:lnTo>
                    <a:pt x="267" y="18"/>
                  </a:lnTo>
                  <a:lnTo>
                    <a:pt x="303" y="11"/>
                  </a:lnTo>
                  <a:lnTo>
                    <a:pt x="298" y="0"/>
                  </a:lnTo>
                </a:path>
              </a:pathLst>
            </a:custGeom>
            <a:solidFill>
              <a:srgbClr val="7C6000"/>
            </a:solidFill>
            <a:ln w="9525" cap="rnd">
              <a:noFill/>
              <a:round/>
              <a:headEnd/>
              <a:tailEnd/>
            </a:ln>
            <a:effectLst/>
          </p:spPr>
          <p:txBody>
            <a:bodyPr/>
            <a:lstStyle/>
            <a:p>
              <a:pPr>
                <a:defRPr/>
              </a:pPr>
              <a:endParaRPr lang="en-US"/>
            </a:p>
          </p:txBody>
        </p:sp>
        <p:sp>
          <p:nvSpPr>
            <p:cNvPr id="257" name="Freeform 1281"/>
            <p:cNvSpPr>
              <a:spLocks/>
            </p:cNvSpPr>
            <p:nvPr/>
          </p:nvSpPr>
          <p:spPr bwMode="auto">
            <a:xfrm>
              <a:off x="2526" y="2668"/>
              <a:ext cx="177" cy="315"/>
            </a:xfrm>
            <a:custGeom>
              <a:avLst/>
              <a:gdLst/>
              <a:ahLst/>
              <a:cxnLst>
                <a:cxn ang="0">
                  <a:pos x="175" y="265"/>
                </a:cxn>
                <a:cxn ang="0">
                  <a:pos x="172" y="253"/>
                </a:cxn>
                <a:cxn ang="0">
                  <a:pos x="168" y="237"/>
                </a:cxn>
                <a:cxn ang="0">
                  <a:pos x="166" y="223"/>
                </a:cxn>
                <a:cxn ang="0">
                  <a:pos x="163" y="206"/>
                </a:cxn>
                <a:cxn ang="0">
                  <a:pos x="159" y="191"/>
                </a:cxn>
                <a:cxn ang="0">
                  <a:pos x="158" y="175"/>
                </a:cxn>
                <a:cxn ang="0">
                  <a:pos x="156" y="161"/>
                </a:cxn>
                <a:cxn ang="0">
                  <a:pos x="151" y="147"/>
                </a:cxn>
                <a:cxn ang="0">
                  <a:pos x="147" y="132"/>
                </a:cxn>
                <a:cxn ang="0">
                  <a:pos x="140" y="120"/>
                </a:cxn>
                <a:cxn ang="0">
                  <a:pos x="140" y="120"/>
                </a:cxn>
                <a:cxn ang="0">
                  <a:pos x="134" y="107"/>
                </a:cxn>
                <a:cxn ang="0">
                  <a:pos x="126" y="92"/>
                </a:cxn>
                <a:cxn ang="0">
                  <a:pos x="113" y="80"/>
                </a:cxn>
                <a:cxn ang="0">
                  <a:pos x="101" y="65"/>
                </a:cxn>
                <a:cxn ang="0">
                  <a:pos x="85" y="52"/>
                </a:cxn>
                <a:cxn ang="0">
                  <a:pos x="71" y="39"/>
                </a:cxn>
                <a:cxn ang="0">
                  <a:pos x="52" y="27"/>
                </a:cxn>
                <a:cxn ang="0">
                  <a:pos x="35" y="16"/>
                </a:cxn>
                <a:cxn ang="0">
                  <a:pos x="18" y="8"/>
                </a:cxn>
                <a:cxn ang="0">
                  <a:pos x="0" y="0"/>
                </a:cxn>
                <a:cxn ang="0">
                  <a:pos x="0" y="0"/>
                </a:cxn>
                <a:cxn ang="0">
                  <a:pos x="0" y="2"/>
                </a:cxn>
                <a:cxn ang="0">
                  <a:pos x="0" y="8"/>
                </a:cxn>
                <a:cxn ang="0">
                  <a:pos x="2" y="16"/>
                </a:cxn>
                <a:cxn ang="0">
                  <a:pos x="2" y="25"/>
                </a:cxn>
                <a:cxn ang="0">
                  <a:pos x="2" y="37"/>
                </a:cxn>
                <a:cxn ang="0">
                  <a:pos x="4" y="50"/>
                </a:cxn>
                <a:cxn ang="0">
                  <a:pos x="4" y="62"/>
                </a:cxn>
                <a:cxn ang="0">
                  <a:pos x="6" y="76"/>
                </a:cxn>
                <a:cxn ang="0">
                  <a:pos x="6" y="85"/>
                </a:cxn>
                <a:cxn ang="0">
                  <a:pos x="8" y="96"/>
                </a:cxn>
                <a:cxn ang="0">
                  <a:pos x="8" y="96"/>
                </a:cxn>
                <a:cxn ang="0">
                  <a:pos x="8" y="109"/>
                </a:cxn>
                <a:cxn ang="0">
                  <a:pos x="9" y="120"/>
                </a:cxn>
                <a:cxn ang="0">
                  <a:pos x="14" y="132"/>
                </a:cxn>
                <a:cxn ang="0">
                  <a:pos x="16" y="147"/>
                </a:cxn>
                <a:cxn ang="0">
                  <a:pos x="20" y="159"/>
                </a:cxn>
                <a:cxn ang="0">
                  <a:pos x="25" y="172"/>
                </a:cxn>
                <a:cxn ang="0">
                  <a:pos x="31" y="185"/>
                </a:cxn>
                <a:cxn ang="0">
                  <a:pos x="35" y="198"/>
                </a:cxn>
                <a:cxn ang="0">
                  <a:pos x="41" y="208"/>
                </a:cxn>
                <a:cxn ang="0">
                  <a:pos x="48" y="217"/>
                </a:cxn>
                <a:cxn ang="0">
                  <a:pos x="48" y="217"/>
                </a:cxn>
                <a:cxn ang="0">
                  <a:pos x="57" y="225"/>
                </a:cxn>
                <a:cxn ang="0">
                  <a:pos x="64" y="235"/>
                </a:cxn>
                <a:cxn ang="0">
                  <a:pos x="75" y="246"/>
                </a:cxn>
                <a:cxn ang="0">
                  <a:pos x="88" y="256"/>
                </a:cxn>
                <a:cxn ang="0">
                  <a:pos x="101" y="267"/>
                </a:cxn>
                <a:cxn ang="0">
                  <a:pos x="113" y="278"/>
                </a:cxn>
                <a:cxn ang="0">
                  <a:pos x="128" y="290"/>
                </a:cxn>
                <a:cxn ang="0">
                  <a:pos x="140" y="299"/>
                </a:cxn>
                <a:cxn ang="0">
                  <a:pos x="156" y="307"/>
                </a:cxn>
                <a:cxn ang="0">
                  <a:pos x="168" y="314"/>
                </a:cxn>
                <a:cxn ang="0">
                  <a:pos x="175" y="265"/>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0"/>
                  </a:lnTo>
                  <a:lnTo>
                    <a:pt x="0" y="2"/>
                  </a:lnTo>
                  <a:lnTo>
                    <a:pt x="0" y="8"/>
                  </a:lnTo>
                  <a:lnTo>
                    <a:pt x="2" y="16"/>
                  </a:lnTo>
                  <a:lnTo>
                    <a:pt x="2" y="25"/>
                  </a:lnTo>
                  <a:lnTo>
                    <a:pt x="2" y="37"/>
                  </a:lnTo>
                  <a:lnTo>
                    <a:pt x="4" y="50"/>
                  </a:lnTo>
                  <a:lnTo>
                    <a:pt x="4" y="62"/>
                  </a:lnTo>
                  <a:lnTo>
                    <a:pt x="6" y="76"/>
                  </a:lnTo>
                  <a:lnTo>
                    <a:pt x="6" y="85"/>
                  </a:lnTo>
                  <a:lnTo>
                    <a:pt x="8" y="96"/>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lnTo>
                    <a:pt x="175" y="265"/>
                  </a:lnTo>
                </a:path>
              </a:pathLst>
            </a:custGeom>
            <a:solidFill>
              <a:srgbClr val="FFD80F"/>
            </a:solidFill>
            <a:ln w="9525" cap="rnd">
              <a:noFill/>
              <a:round/>
              <a:headEnd/>
              <a:tailEnd/>
            </a:ln>
            <a:effectLst/>
          </p:spPr>
          <p:txBody>
            <a:bodyPr/>
            <a:lstStyle/>
            <a:p>
              <a:pPr>
                <a:defRPr/>
              </a:pPr>
              <a:endParaRPr lang="en-US"/>
            </a:p>
          </p:txBody>
        </p:sp>
        <p:sp>
          <p:nvSpPr>
            <p:cNvPr id="258" name="Freeform 1282"/>
            <p:cNvSpPr>
              <a:spLocks/>
            </p:cNvSpPr>
            <p:nvPr/>
          </p:nvSpPr>
          <p:spPr bwMode="auto">
            <a:xfrm>
              <a:off x="2526" y="2668"/>
              <a:ext cx="177" cy="315"/>
            </a:xfrm>
            <a:custGeom>
              <a:avLst/>
              <a:gdLst/>
              <a:ahLst/>
              <a:cxnLst>
                <a:cxn ang="0">
                  <a:pos x="175" y="265"/>
                </a:cxn>
                <a:cxn ang="0">
                  <a:pos x="172" y="253"/>
                </a:cxn>
                <a:cxn ang="0">
                  <a:pos x="168" y="237"/>
                </a:cxn>
                <a:cxn ang="0">
                  <a:pos x="166" y="223"/>
                </a:cxn>
                <a:cxn ang="0">
                  <a:pos x="163" y="206"/>
                </a:cxn>
                <a:cxn ang="0">
                  <a:pos x="159" y="191"/>
                </a:cxn>
                <a:cxn ang="0">
                  <a:pos x="158" y="175"/>
                </a:cxn>
                <a:cxn ang="0">
                  <a:pos x="156" y="161"/>
                </a:cxn>
                <a:cxn ang="0">
                  <a:pos x="151" y="147"/>
                </a:cxn>
                <a:cxn ang="0">
                  <a:pos x="147" y="132"/>
                </a:cxn>
                <a:cxn ang="0">
                  <a:pos x="140" y="120"/>
                </a:cxn>
                <a:cxn ang="0">
                  <a:pos x="140" y="120"/>
                </a:cxn>
                <a:cxn ang="0">
                  <a:pos x="134" y="107"/>
                </a:cxn>
                <a:cxn ang="0">
                  <a:pos x="126" y="92"/>
                </a:cxn>
                <a:cxn ang="0">
                  <a:pos x="113" y="80"/>
                </a:cxn>
                <a:cxn ang="0">
                  <a:pos x="101" y="65"/>
                </a:cxn>
                <a:cxn ang="0">
                  <a:pos x="85" y="52"/>
                </a:cxn>
                <a:cxn ang="0">
                  <a:pos x="71" y="39"/>
                </a:cxn>
                <a:cxn ang="0">
                  <a:pos x="52" y="27"/>
                </a:cxn>
                <a:cxn ang="0">
                  <a:pos x="35" y="16"/>
                </a:cxn>
                <a:cxn ang="0">
                  <a:pos x="18" y="8"/>
                </a:cxn>
                <a:cxn ang="0">
                  <a:pos x="0" y="0"/>
                </a:cxn>
                <a:cxn ang="0">
                  <a:pos x="0" y="0"/>
                </a:cxn>
                <a:cxn ang="0">
                  <a:pos x="0" y="2"/>
                </a:cxn>
                <a:cxn ang="0">
                  <a:pos x="0" y="8"/>
                </a:cxn>
                <a:cxn ang="0">
                  <a:pos x="2" y="16"/>
                </a:cxn>
                <a:cxn ang="0">
                  <a:pos x="2" y="25"/>
                </a:cxn>
                <a:cxn ang="0">
                  <a:pos x="2" y="37"/>
                </a:cxn>
                <a:cxn ang="0">
                  <a:pos x="4" y="50"/>
                </a:cxn>
                <a:cxn ang="0">
                  <a:pos x="4" y="62"/>
                </a:cxn>
                <a:cxn ang="0">
                  <a:pos x="6" y="76"/>
                </a:cxn>
                <a:cxn ang="0">
                  <a:pos x="6" y="85"/>
                </a:cxn>
                <a:cxn ang="0">
                  <a:pos x="8" y="96"/>
                </a:cxn>
                <a:cxn ang="0">
                  <a:pos x="8" y="96"/>
                </a:cxn>
                <a:cxn ang="0">
                  <a:pos x="8" y="109"/>
                </a:cxn>
                <a:cxn ang="0">
                  <a:pos x="9" y="120"/>
                </a:cxn>
                <a:cxn ang="0">
                  <a:pos x="14" y="132"/>
                </a:cxn>
                <a:cxn ang="0">
                  <a:pos x="16" y="147"/>
                </a:cxn>
                <a:cxn ang="0">
                  <a:pos x="20" y="159"/>
                </a:cxn>
                <a:cxn ang="0">
                  <a:pos x="25" y="172"/>
                </a:cxn>
                <a:cxn ang="0">
                  <a:pos x="31" y="185"/>
                </a:cxn>
                <a:cxn ang="0">
                  <a:pos x="35" y="198"/>
                </a:cxn>
                <a:cxn ang="0">
                  <a:pos x="41" y="208"/>
                </a:cxn>
                <a:cxn ang="0">
                  <a:pos x="48" y="217"/>
                </a:cxn>
                <a:cxn ang="0">
                  <a:pos x="48" y="217"/>
                </a:cxn>
                <a:cxn ang="0">
                  <a:pos x="57" y="225"/>
                </a:cxn>
                <a:cxn ang="0">
                  <a:pos x="64" y="235"/>
                </a:cxn>
                <a:cxn ang="0">
                  <a:pos x="75" y="246"/>
                </a:cxn>
                <a:cxn ang="0">
                  <a:pos x="88" y="256"/>
                </a:cxn>
                <a:cxn ang="0">
                  <a:pos x="101" y="267"/>
                </a:cxn>
                <a:cxn ang="0">
                  <a:pos x="113" y="278"/>
                </a:cxn>
                <a:cxn ang="0">
                  <a:pos x="128" y="290"/>
                </a:cxn>
                <a:cxn ang="0">
                  <a:pos x="140" y="299"/>
                </a:cxn>
                <a:cxn ang="0">
                  <a:pos x="156" y="307"/>
                </a:cxn>
                <a:cxn ang="0">
                  <a:pos x="168" y="314"/>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0"/>
                  </a:lnTo>
                  <a:lnTo>
                    <a:pt x="0" y="2"/>
                  </a:lnTo>
                  <a:lnTo>
                    <a:pt x="0" y="8"/>
                  </a:lnTo>
                  <a:lnTo>
                    <a:pt x="2" y="16"/>
                  </a:lnTo>
                  <a:lnTo>
                    <a:pt x="2" y="25"/>
                  </a:lnTo>
                  <a:lnTo>
                    <a:pt x="2" y="37"/>
                  </a:lnTo>
                  <a:lnTo>
                    <a:pt x="4" y="50"/>
                  </a:lnTo>
                  <a:lnTo>
                    <a:pt x="4" y="62"/>
                  </a:lnTo>
                  <a:lnTo>
                    <a:pt x="6" y="76"/>
                  </a:lnTo>
                  <a:lnTo>
                    <a:pt x="6" y="85"/>
                  </a:lnTo>
                  <a:lnTo>
                    <a:pt x="8" y="96"/>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59" name="Freeform 1283"/>
            <p:cNvSpPr>
              <a:spLocks/>
            </p:cNvSpPr>
            <p:nvPr/>
          </p:nvSpPr>
          <p:spPr bwMode="auto">
            <a:xfrm>
              <a:off x="2579" y="2745"/>
              <a:ext cx="120" cy="204"/>
            </a:xfrm>
            <a:custGeom>
              <a:avLst/>
              <a:gdLst/>
              <a:ahLst/>
              <a:cxnLst>
                <a:cxn ang="0">
                  <a:pos x="108" y="203"/>
                </a:cxn>
                <a:cxn ang="0">
                  <a:pos x="101" y="195"/>
                </a:cxn>
                <a:cxn ang="0">
                  <a:pos x="92" y="186"/>
                </a:cxn>
                <a:cxn ang="0">
                  <a:pos x="83" y="176"/>
                </a:cxn>
                <a:cxn ang="0">
                  <a:pos x="75" y="165"/>
                </a:cxn>
                <a:cxn ang="0">
                  <a:pos x="67" y="154"/>
                </a:cxn>
                <a:cxn ang="0">
                  <a:pos x="60" y="147"/>
                </a:cxn>
                <a:cxn ang="0">
                  <a:pos x="52" y="136"/>
                </a:cxn>
                <a:cxn ang="0">
                  <a:pos x="46" y="126"/>
                </a:cxn>
                <a:cxn ang="0">
                  <a:pos x="39" y="117"/>
                </a:cxn>
                <a:cxn ang="0">
                  <a:pos x="35" y="110"/>
                </a:cxn>
                <a:cxn ang="0">
                  <a:pos x="35" y="110"/>
                </a:cxn>
                <a:cxn ang="0">
                  <a:pos x="31" y="103"/>
                </a:cxn>
                <a:cxn ang="0">
                  <a:pos x="27" y="94"/>
                </a:cxn>
                <a:cxn ang="0">
                  <a:pos x="23" y="85"/>
                </a:cxn>
                <a:cxn ang="0">
                  <a:pos x="20" y="73"/>
                </a:cxn>
                <a:cxn ang="0">
                  <a:pos x="16" y="62"/>
                </a:cxn>
                <a:cxn ang="0">
                  <a:pos x="12" y="50"/>
                </a:cxn>
                <a:cxn ang="0">
                  <a:pos x="9" y="37"/>
                </a:cxn>
                <a:cxn ang="0">
                  <a:pos x="6" y="25"/>
                </a:cxn>
                <a:cxn ang="0">
                  <a:pos x="2" y="12"/>
                </a:cxn>
                <a:cxn ang="0">
                  <a:pos x="0" y="0"/>
                </a:cxn>
                <a:cxn ang="0">
                  <a:pos x="0" y="0"/>
                </a:cxn>
                <a:cxn ang="0">
                  <a:pos x="4" y="12"/>
                </a:cxn>
                <a:cxn ang="0">
                  <a:pos x="6" y="25"/>
                </a:cxn>
                <a:cxn ang="0">
                  <a:pos x="12" y="37"/>
                </a:cxn>
                <a:cxn ang="0">
                  <a:pos x="16" y="50"/>
                </a:cxn>
                <a:cxn ang="0">
                  <a:pos x="20" y="62"/>
                </a:cxn>
                <a:cxn ang="0">
                  <a:pos x="27" y="73"/>
                </a:cxn>
                <a:cxn ang="0">
                  <a:pos x="31" y="85"/>
                </a:cxn>
                <a:cxn ang="0">
                  <a:pos x="37" y="94"/>
                </a:cxn>
                <a:cxn ang="0">
                  <a:pos x="41" y="103"/>
                </a:cxn>
                <a:cxn ang="0">
                  <a:pos x="46" y="110"/>
                </a:cxn>
                <a:cxn ang="0">
                  <a:pos x="46" y="110"/>
                </a:cxn>
                <a:cxn ang="0">
                  <a:pos x="50" y="117"/>
                </a:cxn>
                <a:cxn ang="0">
                  <a:pos x="57" y="126"/>
                </a:cxn>
                <a:cxn ang="0">
                  <a:pos x="62" y="136"/>
                </a:cxn>
                <a:cxn ang="0">
                  <a:pos x="71" y="147"/>
                </a:cxn>
                <a:cxn ang="0">
                  <a:pos x="80" y="154"/>
                </a:cxn>
                <a:cxn ang="0">
                  <a:pos x="88" y="165"/>
                </a:cxn>
                <a:cxn ang="0">
                  <a:pos x="96" y="176"/>
                </a:cxn>
                <a:cxn ang="0">
                  <a:pos x="105" y="186"/>
                </a:cxn>
                <a:cxn ang="0">
                  <a:pos x="113" y="195"/>
                </a:cxn>
                <a:cxn ang="0">
                  <a:pos x="120" y="203"/>
                </a:cxn>
                <a:cxn ang="0">
                  <a:pos x="108" y="203"/>
                </a:cxn>
              </a:cxnLst>
              <a:rect l="0" t="0" r="r" b="b"/>
              <a:pathLst>
                <a:path w="121" h="204">
                  <a:moveTo>
                    <a:pt x="108" y="203"/>
                  </a:moveTo>
                  <a:lnTo>
                    <a:pt x="101" y="195"/>
                  </a:lnTo>
                  <a:lnTo>
                    <a:pt x="92" y="186"/>
                  </a:lnTo>
                  <a:lnTo>
                    <a:pt x="83" y="176"/>
                  </a:lnTo>
                  <a:lnTo>
                    <a:pt x="75" y="165"/>
                  </a:lnTo>
                  <a:lnTo>
                    <a:pt x="67" y="154"/>
                  </a:lnTo>
                  <a:lnTo>
                    <a:pt x="60" y="147"/>
                  </a:lnTo>
                  <a:lnTo>
                    <a:pt x="52" y="136"/>
                  </a:lnTo>
                  <a:lnTo>
                    <a:pt x="46" y="126"/>
                  </a:lnTo>
                  <a:lnTo>
                    <a:pt x="39" y="117"/>
                  </a:lnTo>
                  <a:lnTo>
                    <a:pt x="35" y="110"/>
                  </a:lnTo>
                  <a:lnTo>
                    <a:pt x="35" y="110"/>
                  </a:lnTo>
                  <a:lnTo>
                    <a:pt x="31" y="103"/>
                  </a:lnTo>
                  <a:lnTo>
                    <a:pt x="27" y="94"/>
                  </a:lnTo>
                  <a:lnTo>
                    <a:pt x="23" y="85"/>
                  </a:lnTo>
                  <a:lnTo>
                    <a:pt x="20" y="73"/>
                  </a:lnTo>
                  <a:lnTo>
                    <a:pt x="16" y="62"/>
                  </a:lnTo>
                  <a:lnTo>
                    <a:pt x="12" y="50"/>
                  </a:lnTo>
                  <a:lnTo>
                    <a:pt x="9" y="37"/>
                  </a:lnTo>
                  <a:lnTo>
                    <a:pt x="6" y="25"/>
                  </a:lnTo>
                  <a:lnTo>
                    <a:pt x="2" y="12"/>
                  </a:lnTo>
                  <a:lnTo>
                    <a:pt x="0" y="0"/>
                  </a:lnTo>
                  <a:lnTo>
                    <a:pt x="0" y="0"/>
                  </a:lnTo>
                  <a:lnTo>
                    <a:pt x="4" y="12"/>
                  </a:lnTo>
                  <a:lnTo>
                    <a:pt x="6" y="25"/>
                  </a:lnTo>
                  <a:lnTo>
                    <a:pt x="12" y="37"/>
                  </a:lnTo>
                  <a:lnTo>
                    <a:pt x="16" y="50"/>
                  </a:lnTo>
                  <a:lnTo>
                    <a:pt x="20" y="62"/>
                  </a:lnTo>
                  <a:lnTo>
                    <a:pt x="27" y="73"/>
                  </a:lnTo>
                  <a:lnTo>
                    <a:pt x="31" y="85"/>
                  </a:lnTo>
                  <a:lnTo>
                    <a:pt x="37" y="94"/>
                  </a:lnTo>
                  <a:lnTo>
                    <a:pt x="41" y="103"/>
                  </a:lnTo>
                  <a:lnTo>
                    <a:pt x="46" y="110"/>
                  </a:lnTo>
                  <a:lnTo>
                    <a:pt x="46" y="110"/>
                  </a:lnTo>
                  <a:lnTo>
                    <a:pt x="50" y="117"/>
                  </a:lnTo>
                  <a:lnTo>
                    <a:pt x="57" y="126"/>
                  </a:lnTo>
                  <a:lnTo>
                    <a:pt x="62" y="136"/>
                  </a:lnTo>
                  <a:lnTo>
                    <a:pt x="71" y="147"/>
                  </a:lnTo>
                  <a:lnTo>
                    <a:pt x="80" y="154"/>
                  </a:lnTo>
                  <a:lnTo>
                    <a:pt x="88" y="165"/>
                  </a:lnTo>
                  <a:lnTo>
                    <a:pt x="96" y="176"/>
                  </a:lnTo>
                  <a:lnTo>
                    <a:pt x="105" y="186"/>
                  </a:lnTo>
                  <a:lnTo>
                    <a:pt x="113" y="195"/>
                  </a:lnTo>
                  <a:lnTo>
                    <a:pt x="120" y="203"/>
                  </a:lnTo>
                  <a:lnTo>
                    <a:pt x="108" y="203"/>
                  </a:lnTo>
                </a:path>
              </a:pathLst>
            </a:custGeom>
            <a:solidFill>
              <a:srgbClr val="7C6000"/>
            </a:solidFill>
            <a:ln w="9525" cap="rnd">
              <a:noFill/>
              <a:round/>
              <a:headEnd/>
              <a:tailEnd/>
            </a:ln>
            <a:effectLst/>
          </p:spPr>
          <p:txBody>
            <a:bodyPr/>
            <a:lstStyle/>
            <a:p>
              <a:pPr>
                <a:defRPr/>
              </a:pPr>
              <a:endParaRPr lang="en-US"/>
            </a:p>
          </p:txBody>
        </p:sp>
        <p:sp>
          <p:nvSpPr>
            <p:cNvPr id="260" name="Freeform 1284"/>
            <p:cNvSpPr>
              <a:spLocks/>
            </p:cNvSpPr>
            <p:nvPr/>
          </p:nvSpPr>
          <p:spPr bwMode="auto">
            <a:xfrm>
              <a:off x="2906" y="3015"/>
              <a:ext cx="240" cy="225"/>
            </a:xfrm>
            <a:custGeom>
              <a:avLst/>
              <a:gdLst/>
              <a:ahLst/>
              <a:cxnLst>
                <a:cxn ang="0">
                  <a:pos x="44" y="4"/>
                </a:cxn>
                <a:cxn ang="0">
                  <a:pos x="67" y="7"/>
                </a:cxn>
                <a:cxn ang="0">
                  <a:pos x="94" y="16"/>
                </a:cxn>
                <a:cxn ang="0">
                  <a:pos x="117" y="29"/>
                </a:cxn>
                <a:cxn ang="0">
                  <a:pos x="134" y="46"/>
                </a:cxn>
                <a:cxn ang="0">
                  <a:pos x="141" y="57"/>
                </a:cxn>
                <a:cxn ang="0">
                  <a:pos x="147" y="77"/>
                </a:cxn>
                <a:cxn ang="0">
                  <a:pos x="153" y="98"/>
                </a:cxn>
                <a:cxn ang="0">
                  <a:pos x="155" y="117"/>
                </a:cxn>
                <a:cxn ang="0">
                  <a:pos x="161" y="129"/>
                </a:cxn>
                <a:cxn ang="0">
                  <a:pos x="170" y="138"/>
                </a:cxn>
                <a:cxn ang="0">
                  <a:pos x="177" y="140"/>
                </a:cxn>
                <a:cxn ang="0">
                  <a:pos x="191" y="144"/>
                </a:cxn>
                <a:cxn ang="0">
                  <a:pos x="206" y="144"/>
                </a:cxn>
                <a:cxn ang="0">
                  <a:pos x="221" y="144"/>
                </a:cxn>
                <a:cxn ang="0">
                  <a:pos x="233" y="144"/>
                </a:cxn>
                <a:cxn ang="0">
                  <a:pos x="238" y="142"/>
                </a:cxn>
                <a:cxn ang="0">
                  <a:pos x="229" y="153"/>
                </a:cxn>
                <a:cxn ang="0">
                  <a:pos x="217" y="174"/>
                </a:cxn>
                <a:cxn ang="0">
                  <a:pos x="212" y="182"/>
                </a:cxn>
                <a:cxn ang="0">
                  <a:pos x="206" y="201"/>
                </a:cxn>
                <a:cxn ang="0">
                  <a:pos x="203" y="216"/>
                </a:cxn>
                <a:cxn ang="0">
                  <a:pos x="203" y="222"/>
                </a:cxn>
                <a:cxn ang="0">
                  <a:pos x="198" y="225"/>
                </a:cxn>
                <a:cxn ang="0">
                  <a:pos x="182" y="225"/>
                </a:cxn>
                <a:cxn ang="0">
                  <a:pos x="161" y="222"/>
                </a:cxn>
                <a:cxn ang="0">
                  <a:pos x="136" y="222"/>
                </a:cxn>
                <a:cxn ang="0">
                  <a:pos x="115" y="216"/>
                </a:cxn>
                <a:cxn ang="0">
                  <a:pos x="104" y="211"/>
                </a:cxn>
                <a:cxn ang="0">
                  <a:pos x="88" y="201"/>
                </a:cxn>
                <a:cxn ang="0">
                  <a:pos x="77" y="188"/>
                </a:cxn>
                <a:cxn ang="0">
                  <a:pos x="71" y="172"/>
                </a:cxn>
                <a:cxn ang="0">
                  <a:pos x="67" y="151"/>
                </a:cxn>
                <a:cxn ang="0">
                  <a:pos x="67" y="142"/>
                </a:cxn>
                <a:cxn ang="0">
                  <a:pos x="65" y="121"/>
                </a:cxn>
                <a:cxn ang="0">
                  <a:pos x="62" y="98"/>
                </a:cxn>
                <a:cxn ang="0">
                  <a:pos x="58" y="80"/>
                </a:cxn>
                <a:cxn ang="0">
                  <a:pos x="51" y="62"/>
                </a:cxn>
                <a:cxn ang="0">
                  <a:pos x="39" y="52"/>
                </a:cxn>
                <a:cxn ang="0">
                  <a:pos x="26" y="46"/>
                </a:cxn>
                <a:cxn ang="0">
                  <a:pos x="7" y="27"/>
                </a:cxn>
                <a:cxn ang="0">
                  <a:pos x="0" y="18"/>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8" y="142"/>
                  </a:lnTo>
                  <a:lnTo>
                    <a:pt x="235" y="144"/>
                  </a:lnTo>
                  <a:lnTo>
                    <a:pt x="229" y="153"/>
                  </a:lnTo>
                  <a:lnTo>
                    <a:pt x="223" y="163"/>
                  </a:lnTo>
                  <a:lnTo>
                    <a:pt x="217" y="174"/>
                  </a:lnTo>
                  <a:lnTo>
                    <a:pt x="212" y="182"/>
                  </a:lnTo>
                  <a:lnTo>
                    <a:pt x="212" y="182"/>
                  </a:lnTo>
                  <a:lnTo>
                    <a:pt x="208" y="193"/>
                  </a:lnTo>
                  <a:lnTo>
                    <a:pt x="206" y="201"/>
                  </a:lnTo>
                  <a:lnTo>
                    <a:pt x="203" y="207"/>
                  </a:lnTo>
                  <a:lnTo>
                    <a:pt x="203" y="216"/>
                  </a:lnTo>
                  <a:lnTo>
                    <a:pt x="203" y="222"/>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39" y="52"/>
                  </a:lnTo>
                  <a:lnTo>
                    <a:pt x="26" y="46"/>
                  </a:lnTo>
                  <a:lnTo>
                    <a:pt x="16" y="35"/>
                  </a:lnTo>
                  <a:lnTo>
                    <a:pt x="7" y="27"/>
                  </a:lnTo>
                  <a:lnTo>
                    <a:pt x="1" y="20"/>
                  </a:lnTo>
                  <a:lnTo>
                    <a:pt x="0" y="18"/>
                  </a:lnTo>
                  <a:lnTo>
                    <a:pt x="33" y="0"/>
                  </a:lnTo>
                </a:path>
              </a:pathLst>
            </a:custGeom>
            <a:solidFill>
              <a:srgbClr val="FFD80F"/>
            </a:solidFill>
            <a:ln w="9525" cap="rnd">
              <a:noFill/>
              <a:round/>
              <a:headEnd/>
              <a:tailEnd/>
            </a:ln>
            <a:effectLst/>
          </p:spPr>
          <p:txBody>
            <a:bodyPr/>
            <a:lstStyle/>
            <a:p>
              <a:pPr>
                <a:defRPr/>
              </a:pPr>
              <a:endParaRPr lang="en-US"/>
            </a:p>
          </p:txBody>
        </p:sp>
        <p:sp>
          <p:nvSpPr>
            <p:cNvPr id="261" name="Freeform 1285"/>
            <p:cNvSpPr>
              <a:spLocks/>
            </p:cNvSpPr>
            <p:nvPr/>
          </p:nvSpPr>
          <p:spPr bwMode="auto">
            <a:xfrm>
              <a:off x="2906" y="3015"/>
              <a:ext cx="240" cy="225"/>
            </a:xfrm>
            <a:custGeom>
              <a:avLst/>
              <a:gdLst/>
              <a:ahLst/>
              <a:cxnLst>
                <a:cxn ang="0">
                  <a:pos x="44" y="4"/>
                </a:cxn>
                <a:cxn ang="0">
                  <a:pos x="67" y="7"/>
                </a:cxn>
                <a:cxn ang="0">
                  <a:pos x="94" y="16"/>
                </a:cxn>
                <a:cxn ang="0">
                  <a:pos x="117" y="29"/>
                </a:cxn>
                <a:cxn ang="0">
                  <a:pos x="134" y="46"/>
                </a:cxn>
                <a:cxn ang="0">
                  <a:pos x="141" y="57"/>
                </a:cxn>
                <a:cxn ang="0">
                  <a:pos x="147" y="77"/>
                </a:cxn>
                <a:cxn ang="0">
                  <a:pos x="153" y="98"/>
                </a:cxn>
                <a:cxn ang="0">
                  <a:pos x="155" y="117"/>
                </a:cxn>
                <a:cxn ang="0">
                  <a:pos x="161" y="129"/>
                </a:cxn>
                <a:cxn ang="0">
                  <a:pos x="170" y="138"/>
                </a:cxn>
                <a:cxn ang="0">
                  <a:pos x="177" y="140"/>
                </a:cxn>
                <a:cxn ang="0">
                  <a:pos x="191" y="144"/>
                </a:cxn>
                <a:cxn ang="0">
                  <a:pos x="206" y="144"/>
                </a:cxn>
                <a:cxn ang="0">
                  <a:pos x="221" y="144"/>
                </a:cxn>
                <a:cxn ang="0">
                  <a:pos x="233" y="144"/>
                </a:cxn>
                <a:cxn ang="0">
                  <a:pos x="238" y="142"/>
                </a:cxn>
                <a:cxn ang="0">
                  <a:pos x="229" y="153"/>
                </a:cxn>
                <a:cxn ang="0">
                  <a:pos x="217" y="174"/>
                </a:cxn>
                <a:cxn ang="0">
                  <a:pos x="212" y="182"/>
                </a:cxn>
                <a:cxn ang="0">
                  <a:pos x="206" y="201"/>
                </a:cxn>
                <a:cxn ang="0">
                  <a:pos x="203" y="216"/>
                </a:cxn>
                <a:cxn ang="0">
                  <a:pos x="203" y="222"/>
                </a:cxn>
                <a:cxn ang="0">
                  <a:pos x="198" y="225"/>
                </a:cxn>
                <a:cxn ang="0">
                  <a:pos x="182" y="225"/>
                </a:cxn>
                <a:cxn ang="0">
                  <a:pos x="161" y="222"/>
                </a:cxn>
                <a:cxn ang="0">
                  <a:pos x="136" y="222"/>
                </a:cxn>
                <a:cxn ang="0">
                  <a:pos x="115" y="216"/>
                </a:cxn>
                <a:cxn ang="0">
                  <a:pos x="104" y="211"/>
                </a:cxn>
                <a:cxn ang="0">
                  <a:pos x="88" y="201"/>
                </a:cxn>
                <a:cxn ang="0">
                  <a:pos x="77" y="188"/>
                </a:cxn>
                <a:cxn ang="0">
                  <a:pos x="71" y="172"/>
                </a:cxn>
                <a:cxn ang="0">
                  <a:pos x="67" y="151"/>
                </a:cxn>
                <a:cxn ang="0">
                  <a:pos x="67" y="142"/>
                </a:cxn>
                <a:cxn ang="0">
                  <a:pos x="65" y="121"/>
                </a:cxn>
                <a:cxn ang="0">
                  <a:pos x="62" y="98"/>
                </a:cxn>
                <a:cxn ang="0">
                  <a:pos x="58" y="80"/>
                </a:cxn>
                <a:cxn ang="0">
                  <a:pos x="51" y="62"/>
                </a:cxn>
                <a:cxn ang="0">
                  <a:pos x="39" y="52"/>
                </a:cxn>
                <a:cxn ang="0">
                  <a:pos x="26" y="46"/>
                </a:cxn>
                <a:cxn ang="0">
                  <a:pos x="7" y="27"/>
                </a:cxn>
                <a:cxn ang="0">
                  <a:pos x="0" y="18"/>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8" y="142"/>
                  </a:lnTo>
                  <a:lnTo>
                    <a:pt x="235" y="144"/>
                  </a:lnTo>
                  <a:lnTo>
                    <a:pt x="229" y="153"/>
                  </a:lnTo>
                  <a:lnTo>
                    <a:pt x="223" y="163"/>
                  </a:lnTo>
                  <a:lnTo>
                    <a:pt x="217" y="174"/>
                  </a:lnTo>
                  <a:lnTo>
                    <a:pt x="212" y="182"/>
                  </a:lnTo>
                  <a:lnTo>
                    <a:pt x="212" y="182"/>
                  </a:lnTo>
                  <a:lnTo>
                    <a:pt x="208" y="193"/>
                  </a:lnTo>
                  <a:lnTo>
                    <a:pt x="206" y="201"/>
                  </a:lnTo>
                  <a:lnTo>
                    <a:pt x="203" y="207"/>
                  </a:lnTo>
                  <a:lnTo>
                    <a:pt x="203" y="216"/>
                  </a:lnTo>
                  <a:lnTo>
                    <a:pt x="203" y="222"/>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39" y="52"/>
                  </a:lnTo>
                  <a:lnTo>
                    <a:pt x="26" y="46"/>
                  </a:lnTo>
                  <a:lnTo>
                    <a:pt x="16" y="35"/>
                  </a:lnTo>
                  <a:lnTo>
                    <a:pt x="7" y="27"/>
                  </a:lnTo>
                  <a:lnTo>
                    <a:pt x="1" y="20"/>
                  </a:lnTo>
                  <a:lnTo>
                    <a:pt x="0" y="18"/>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62" name="Freeform 1286"/>
            <p:cNvSpPr>
              <a:spLocks/>
            </p:cNvSpPr>
            <p:nvPr/>
          </p:nvSpPr>
          <p:spPr bwMode="auto">
            <a:xfrm>
              <a:off x="2939" y="2854"/>
              <a:ext cx="212" cy="258"/>
            </a:xfrm>
            <a:custGeom>
              <a:avLst/>
              <a:gdLst/>
              <a:ahLst/>
              <a:cxnLst>
                <a:cxn ang="0">
                  <a:pos x="15" y="68"/>
                </a:cxn>
                <a:cxn ang="0">
                  <a:pos x="36" y="50"/>
                </a:cxn>
                <a:cxn ang="0">
                  <a:pos x="59" y="29"/>
                </a:cxn>
                <a:cxn ang="0">
                  <a:pos x="72" y="19"/>
                </a:cxn>
                <a:cxn ang="0">
                  <a:pos x="98" y="4"/>
                </a:cxn>
                <a:cxn ang="0">
                  <a:pos x="122" y="0"/>
                </a:cxn>
                <a:cxn ang="0">
                  <a:pos x="135" y="2"/>
                </a:cxn>
                <a:cxn ang="0">
                  <a:pos x="162" y="19"/>
                </a:cxn>
                <a:cxn ang="0">
                  <a:pos x="178" y="48"/>
                </a:cxn>
                <a:cxn ang="0">
                  <a:pos x="178" y="57"/>
                </a:cxn>
                <a:cxn ang="0">
                  <a:pos x="178" y="75"/>
                </a:cxn>
                <a:cxn ang="0">
                  <a:pos x="174" y="94"/>
                </a:cxn>
                <a:cxn ang="0">
                  <a:pos x="173" y="111"/>
                </a:cxn>
                <a:cxn ang="0">
                  <a:pos x="173" y="124"/>
                </a:cxn>
                <a:cxn ang="0">
                  <a:pos x="174" y="130"/>
                </a:cxn>
                <a:cxn ang="0">
                  <a:pos x="183" y="141"/>
                </a:cxn>
                <a:cxn ang="0">
                  <a:pos x="194" y="153"/>
                </a:cxn>
                <a:cxn ang="0">
                  <a:pos x="204" y="167"/>
                </a:cxn>
                <a:cxn ang="0">
                  <a:pos x="213" y="183"/>
                </a:cxn>
                <a:cxn ang="0">
                  <a:pos x="213" y="199"/>
                </a:cxn>
                <a:cxn ang="0">
                  <a:pos x="206" y="216"/>
                </a:cxn>
                <a:cxn ang="0">
                  <a:pos x="189" y="241"/>
                </a:cxn>
                <a:cxn ang="0">
                  <a:pos x="160" y="256"/>
                </a:cxn>
                <a:cxn ang="0">
                  <a:pos x="149" y="259"/>
                </a:cxn>
                <a:cxn ang="0">
                  <a:pos x="130" y="256"/>
                </a:cxn>
                <a:cxn ang="0">
                  <a:pos x="109" y="250"/>
                </a:cxn>
                <a:cxn ang="0">
                  <a:pos x="88" y="241"/>
                </a:cxn>
                <a:cxn ang="0">
                  <a:pos x="72" y="231"/>
                </a:cxn>
                <a:cxn ang="0">
                  <a:pos x="63" y="227"/>
                </a:cxn>
                <a:cxn ang="0">
                  <a:pos x="36" y="215"/>
                </a:cxn>
                <a:cxn ang="0">
                  <a:pos x="13" y="212"/>
                </a:cxn>
                <a:cxn ang="0">
                  <a:pos x="0" y="71"/>
                </a:cxn>
              </a:cxnLst>
              <a:rect l="0" t="0" r="r" b="b"/>
              <a:pathLst>
                <a:path w="214" h="260">
                  <a:moveTo>
                    <a:pt x="0" y="71"/>
                  </a:moveTo>
                  <a:lnTo>
                    <a:pt x="15" y="68"/>
                  </a:lnTo>
                  <a:lnTo>
                    <a:pt x="25" y="59"/>
                  </a:lnTo>
                  <a:lnTo>
                    <a:pt x="36" y="50"/>
                  </a:lnTo>
                  <a:lnTo>
                    <a:pt x="47" y="42"/>
                  </a:lnTo>
                  <a:lnTo>
                    <a:pt x="59" y="29"/>
                  </a:lnTo>
                  <a:lnTo>
                    <a:pt x="59" y="29"/>
                  </a:lnTo>
                  <a:lnTo>
                    <a:pt x="72" y="19"/>
                  </a:lnTo>
                  <a:lnTo>
                    <a:pt x="86" y="10"/>
                  </a:lnTo>
                  <a:lnTo>
                    <a:pt x="98" y="4"/>
                  </a:lnTo>
                  <a:lnTo>
                    <a:pt x="111" y="2"/>
                  </a:lnTo>
                  <a:lnTo>
                    <a:pt x="122" y="0"/>
                  </a:lnTo>
                  <a:lnTo>
                    <a:pt x="122" y="0"/>
                  </a:lnTo>
                  <a:lnTo>
                    <a:pt x="135" y="2"/>
                  </a:lnTo>
                  <a:lnTo>
                    <a:pt x="149" y="8"/>
                  </a:lnTo>
                  <a:lnTo>
                    <a:pt x="162" y="19"/>
                  </a:lnTo>
                  <a:lnTo>
                    <a:pt x="173" y="31"/>
                  </a:lnTo>
                  <a:lnTo>
                    <a:pt x="178" y="48"/>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13" y="199"/>
                  </a:lnTo>
                  <a:lnTo>
                    <a:pt x="206" y="216"/>
                  </a:lnTo>
                  <a:lnTo>
                    <a:pt x="199" y="231"/>
                  </a:lnTo>
                  <a:lnTo>
                    <a:pt x="189" y="241"/>
                  </a:lnTo>
                  <a:lnTo>
                    <a:pt x="174" y="250"/>
                  </a:lnTo>
                  <a:lnTo>
                    <a:pt x="160" y="256"/>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63" y="227"/>
                  </a:lnTo>
                  <a:lnTo>
                    <a:pt x="50" y="218"/>
                  </a:lnTo>
                  <a:lnTo>
                    <a:pt x="36" y="215"/>
                  </a:lnTo>
                  <a:lnTo>
                    <a:pt x="23" y="212"/>
                  </a:lnTo>
                  <a:lnTo>
                    <a:pt x="13" y="212"/>
                  </a:lnTo>
                  <a:lnTo>
                    <a:pt x="4" y="212"/>
                  </a:lnTo>
                  <a:lnTo>
                    <a:pt x="0" y="71"/>
                  </a:lnTo>
                </a:path>
              </a:pathLst>
            </a:custGeom>
            <a:solidFill>
              <a:srgbClr val="3B5959"/>
            </a:solidFill>
            <a:ln w="9525" cap="rnd">
              <a:noFill/>
              <a:round/>
              <a:headEnd/>
              <a:tailEnd/>
            </a:ln>
            <a:effectLst/>
          </p:spPr>
          <p:txBody>
            <a:bodyPr/>
            <a:lstStyle/>
            <a:p>
              <a:pPr>
                <a:defRPr/>
              </a:pPr>
              <a:endParaRPr lang="en-US"/>
            </a:p>
          </p:txBody>
        </p:sp>
        <p:sp>
          <p:nvSpPr>
            <p:cNvPr id="263" name="Freeform 1287"/>
            <p:cNvSpPr>
              <a:spLocks/>
            </p:cNvSpPr>
            <p:nvPr/>
          </p:nvSpPr>
          <p:spPr bwMode="auto">
            <a:xfrm>
              <a:off x="2939" y="2854"/>
              <a:ext cx="212" cy="258"/>
            </a:xfrm>
            <a:custGeom>
              <a:avLst/>
              <a:gdLst/>
              <a:ahLst/>
              <a:cxnLst>
                <a:cxn ang="0">
                  <a:pos x="0" y="71"/>
                </a:cxn>
                <a:cxn ang="0">
                  <a:pos x="15" y="68"/>
                </a:cxn>
                <a:cxn ang="0">
                  <a:pos x="25" y="59"/>
                </a:cxn>
                <a:cxn ang="0">
                  <a:pos x="36" y="50"/>
                </a:cxn>
                <a:cxn ang="0">
                  <a:pos x="47" y="42"/>
                </a:cxn>
                <a:cxn ang="0">
                  <a:pos x="59" y="29"/>
                </a:cxn>
                <a:cxn ang="0">
                  <a:pos x="59" y="29"/>
                </a:cxn>
                <a:cxn ang="0">
                  <a:pos x="72" y="19"/>
                </a:cxn>
                <a:cxn ang="0">
                  <a:pos x="86" y="10"/>
                </a:cxn>
                <a:cxn ang="0">
                  <a:pos x="98" y="4"/>
                </a:cxn>
                <a:cxn ang="0">
                  <a:pos x="111" y="2"/>
                </a:cxn>
                <a:cxn ang="0">
                  <a:pos x="122" y="0"/>
                </a:cxn>
                <a:cxn ang="0">
                  <a:pos x="122" y="0"/>
                </a:cxn>
                <a:cxn ang="0">
                  <a:pos x="135" y="2"/>
                </a:cxn>
                <a:cxn ang="0">
                  <a:pos x="149" y="8"/>
                </a:cxn>
                <a:cxn ang="0">
                  <a:pos x="162" y="19"/>
                </a:cxn>
                <a:cxn ang="0">
                  <a:pos x="173" y="31"/>
                </a:cxn>
                <a:cxn ang="0">
                  <a:pos x="178" y="48"/>
                </a:cxn>
                <a:cxn ang="0">
                  <a:pos x="178" y="48"/>
                </a:cxn>
                <a:cxn ang="0">
                  <a:pos x="178" y="57"/>
                </a:cxn>
                <a:cxn ang="0">
                  <a:pos x="178" y="68"/>
                </a:cxn>
                <a:cxn ang="0">
                  <a:pos x="178" y="75"/>
                </a:cxn>
                <a:cxn ang="0">
                  <a:pos x="176" y="86"/>
                </a:cxn>
                <a:cxn ang="0">
                  <a:pos x="174" y="94"/>
                </a:cxn>
                <a:cxn ang="0">
                  <a:pos x="174" y="103"/>
                </a:cxn>
                <a:cxn ang="0">
                  <a:pos x="173" y="111"/>
                </a:cxn>
                <a:cxn ang="0">
                  <a:pos x="173" y="118"/>
                </a:cxn>
                <a:cxn ang="0">
                  <a:pos x="173" y="124"/>
                </a:cxn>
                <a:cxn ang="0">
                  <a:pos x="174" y="130"/>
                </a:cxn>
                <a:cxn ang="0">
                  <a:pos x="174" y="130"/>
                </a:cxn>
                <a:cxn ang="0">
                  <a:pos x="178" y="134"/>
                </a:cxn>
                <a:cxn ang="0">
                  <a:pos x="183" y="141"/>
                </a:cxn>
                <a:cxn ang="0">
                  <a:pos x="187" y="147"/>
                </a:cxn>
                <a:cxn ang="0">
                  <a:pos x="194" y="153"/>
                </a:cxn>
                <a:cxn ang="0">
                  <a:pos x="199" y="160"/>
                </a:cxn>
                <a:cxn ang="0">
                  <a:pos x="204" y="167"/>
                </a:cxn>
                <a:cxn ang="0">
                  <a:pos x="208" y="174"/>
                </a:cxn>
                <a:cxn ang="0">
                  <a:pos x="213" y="183"/>
                </a:cxn>
                <a:cxn ang="0">
                  <a:pos x="213" y="190"/>
                </a:cxn>
                <a:cxn ang="0">
                  <a:pos x="213" y="199"/>
                </a:cxn>
                <a:cxn ang="0">
                  <a:pos x="213" y="199"/>
                </a:cxn>
                <a:cxn ang="0">
                  <a:pos x="206" y="216"/>
                </a:cxn>
                <a:cxn ang="0">
                  <a:pos x="199" y="231"/>
                </a:cxn>
                <a:cxn ang="0">
                  <a:pos x="189" y="241"/>
                </a:cxn>
                <a:cxn ang="0">
                  <a:pos x="174" y="250"/>
                </a:cxn>
                <a:cxn ang="0">
                  <a:pos x="160" y="256"/>
                </a:cxn>
                <a:cxn ang="0">
                  <a:pos x="160" y="256"/>
                </a:cxn>
                <a:cxn ang="0">
                  <a:pos x="149" y="259"/>
                </a:cxn>
                <a:cxn ang="0">
                  <a:pos x="141" y="259"/>
                </a:cxn>
                <a:cxn ang="0">
                  <a:pos x="130" y="256"/>
                </a:cxn>
                <a:cxn ang="0">
                  <a:pos x="120" y="254"/>
                </a:cxn>
                <a:cxn ang="0">
                  <a:pos x="109" y="250"/>
                </a:cxn>
                <a:cxn ang="0">
                  <a:pos x="98" y="245"/>
                </a:cxn>
                <a:cxn ang="0">
                  <a:pos x="88" y="241"/>
                </a:cxn>
                <a:cxn ang="0">
                  <a:pos x="80" y="235"/>
                </a:cxn>
                <a:cxn ang="0">
                  <a:pos x="72" y="231"/>
                </a:cxn>
                <a:cxn ang="0">
                  <a:pos x="63" y="227"/>
                </a:cxn>
                <a:cxn ang="0">
                  <a:pos x="63" y="227"/>
                </a:cxn>
                <a:cxn ang="0">
                  <a:pos x="50" y="218"/>
                </a:cxn>
                <a:cxn ang="0">
                  <a:pos x="36" y="215"/>
                </a:cxn>
                <a:cxn ang="0">
                  <a:pos x="23" y="212"/>
                </a:cxn>
                <a:cxn ang="0">
                  <a:pos x="13" y="212"/>
                </a:cxn>
                <a:cxn ang="0">
                  <a:pos x="4" y="212"/>
                </a:cxn>
              </a:cxnLst>
              <a:rect l="0" t="0" r="r" b="b"/>
              <a:pathLst>
                <a:path w="214" h="260">
                  <a:moveTo>
                    <a:pt x="0" y="71"/>
                  </a:moveTo>
                  <a:lnTo>
                    <a:pt x="15" y="68"/>
                  </a:lnTo>
                  <a:lnTo>
                    <a:pt x="25" y="59"/>
                  </a:lnTo>
                  <a:lnTo>
                    <a:pt x="36" y="50"/>
                  </a:lnTo>
                  <a:lnTo>
                    <a:pt x="47" y="42"/>
                  </a:lnTo>
                  <a:lnTo>
                    <a:pt x="59" y="29"/>
                  </a:lnTo>
                  <a:lnTo>
                    <a:pt x="59" y="29"/>
                  </a:lnTo>
                  <a:lnTo>
                    <a:pt x="72" y="19"/>
                  </a:lnTo>
                  <a:lnTo>
                    <a:pt x="86" y="10"/>
                  </a:lnTo>
                  <a:lnTo>
                    <a:pt x="98" y="4"/>
                  </a:lnTo>
                  <a:lnTo>
                    <a:pt x="111" y="2"/>
                  </a:lnTo>
                  <a:lnTo>
                    <a:pt x="122" y="0"/>
                  </a:lnTo>
                  <a:lnTo>
                    <a:pt x="122" y="0"/>
                  </a:lnTo>
                  <a:lnTo>
                    <a:pt x="135" y="2"/>
                  </a:lnTo>
                  <a:lnTo>
                    <a:pt x="149" y="8"/>
                  </a:lnTo>
                  <a:lnTo>
                    <a:pt x="162" y="19"/>
                  </a:lnTo>
                  <a:lnTo>
                    <a:pt x="173" y="31"/>
                  </a:lnTo>
                  <a:lnTo>
                    <a:pt x="178" y="48"/>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13" y="199"/>
                  </a:lnTo>
                  <a:lnTo>
                    <a:pt x="206" y="216"/>
                  </a:lnTo>
                  <a:lnTo>
                    <a:pt x="199" y="231"/>
                  </a:lnTo>
                  <a:lnTo>
                    <a:pt x="189" y="241"/>
                  </a:lnTo>
                  <a:lnTo>
                    <a:pt x="174" y="250"/>
                  </a:lnTo>
                  <a:lnTo>
                    <a:pt x="160" y="256"/>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63" y="227"/>
                  </a:lnTo>
                  <a:lnTo>
                    <a:pt x="50" y="218"/>
                  </a:lnTo>
                  <a:lnTo>
                    <a:pt x="36" y="215"/>
                  </a:lnTo>
                  <a:lnTo>
                    <a:pt x="23" y="212"/>
                  </a:lnTo>
                  <a:lnTo>
                    <a:pt x="13" y="212"/>
                  </a:lnTo>
                  <a:lnTo>
                    <a:pt x="4" y="212"/>
                  </a:lnTo>
                </a:path>
              </a:pathLst>
            </a:custGeom>
            <a:noFill/>
            <a:ln w="12700" cap="rnd" cmpd="sng">
              <a:solidFill>
                <a:srgbClr val="3B5959"/>
              </a:solidFill>
              <a:prstDash val="solid"/>
              <a:round/>
              <a:headEnd type="none" w="sm" len="sm"/>
              <a:tailEnd type="none" w="sm" len="sm"/>
            </a:ln>
            <a:effectLst/>
          </p:spPr>
          <p:txBody>
            <a:bodyPr/>
            <a:lstStyle/>
            <a:p>
              <a:pPr>
                <a:defRPr/>
              </a:pPr>
              <a:endParaRPr lang="en-US"/>
            </a:p>
          </p:txBody>
        </p:sp>
        <p:sp>
          <p:nvSpPr>
            <p:cNvPr id="264" name="Freeform 1288"/>
            <p:cNvSpPr>
              <a:spLocks/>
            </p:cNvSpPr>
            <p:nvPr/>
          </p:nvSpPr>
          <p:spPr bwMode="auto">
            <a:xfrm>
              <a:off x="2916" y="2842"/>
              <a:ext cx="211" cy="257"/>
            </a:xfrm>
            <a:custGeom>
              <a:avLst/>
              <a:gdLst/>
              <a:ahLst/>
              <a:cxnLst>
                <a:cxn ang="0">
                  <a:pos x="15" y="67"/>
                </a:cxn>
                <a:cxn ang="0">
                  <a:pos x="36" y="51"/>
                </a:cxn>
                <a:cxn ang="0">
                  <a:pos x="59" y="28"/>
                </a:cxn>
                <a:cxn ang="0">
                  <a:pos x="72" y="20"/>
                </a:cxn>
                <a:cxn ang="0">
                  <a:pos x="98" y="5"/>
                </a:cxn>
                <a:cxn ang="0">
                  <a:pos x="122" y="0"/>
                </a:cxn>
                <a:cxn ang="0">
                  <a:pos x="135" y="1"/>
                </a:cxn>
                <a:cxn ang="0">
                  <a:pos x="162" y="18"/>
                </a:cxn>
                <a:cxn ang="0">
                  <a:pos x="178" y="48"/>
                </a:cxn>
                <a:cxn ang="0">
                  <a:pos x="178" y="58"/>
                </a:cxn>
                <a:cxn ang="0">
                  <a:pos x="178" y="77"/>
                </a:cxn>
                <a:cxn ang="0">
                  <a:pos x="174" y="94"/>
                </a:cxn>
                <a:cxn ang="0">
                  <a:pos x="173" y="111"/>
                </a:cxn>
                <a:cxn ang="0">
                  <a:pos x="173" y="125"/>
                </a:cxn>
                <a:cxn ang="0">
                  <a:pos x="174" y="130"/>
                </a:cxn>
                <a:cxn ang="0">
                  <a:pos x="183" y="141"/>
                </a:cxn>
                <a:cxn ang="0">
                  <a:pos x="194" y="153"/>
                </a:cxn>
                <a:cxn ang="0">
                  <a:pos x="204" y="168"/>
                </a:cxn>
                <a:cxn ang="0">
                  <a:pos x="213" y="185"/>
                </a:cxn>
                <a:cxn ang="0">
                  <a:pos x="213" y="201"/>
                </a:cxn>
                <a:cxn ang="0">
                  <a:pos x="206" y="219"/>
                </a:cxn>
                <a:cxn ang="0">
                  <a:pos x="189" y="244"/>
                </a:cxn>
                <a:cxn ang="0">
                  <a:pos x="160" y="259"/>
                </a:cxn>
                <a:cxn ang="0">
                  <a:pos x="149" y="259"/>
                </a:cxn>
                <a:cxn ang="0">
                  <a:pos x="130" y="256"/>
                </a:cxn>
                <a:cxn ang="0">
                  <a:pos x="109" y="250"/>
                </a:cxn>
                <a:cxn ang="0">
                  <a:pos x="88" y="242"/>
                </a:cxn>
                <a:cxn ang="0">
                  <a:pos x="72" y="231"/>
                </a:cxn>
                <a:cxn ang="0">
                  <a:pos x="63" y="227"/>
                </a:cxn>
                <a:cxn ang="0">
                  <a:pos x="36" y="217"/>
                </a:cxn>
                <a:cxn ang="0">
                  <a:pos x="13" y="212"/>
                </a:cxn>
                <a:cxn ang="0">
                  <a:pos x="0" y="71"/>
                </a:cxn>
              </a:cxnLst>
              <a:rect l="0" t="0" r="r" b="b"/>
              <a:pathLst>
                <a:path w="214" h="260">
                  <a:moveTo>
                    <a:pt x="0" y="71"/>
                  </a:moveTo>
                  <a:lnTo>
                    <a:pt x="15" y="67"/>
                  </a:lnTo>
                  <a:lnTo>
                    <a:pt x="25" y="60"/>
                  </a:lnTo>
                  <a:lnTo>
                    <a:pt x="36" y="51"/>
                  </a:lnTo>
                  <a:lnTo>
                    <a:pt x="47" y="41"/>
                  </a:lnTo>
                  <a:lnTo>
                    <a:pt x="59" y="28"/>
                  </a:lnTo>
                  <a:lnTo>
                    <a:pt x="59" y="28"/>
                  </a:lnTo>
                  <a:lnTo>
                    <a:pt x="72" y="20"/>
                  </a:lnTo>
                  <a:lnTo>
                    <a:pt x="86" y="12"/>
                  </a:lnTo>
                  <a:lnTo>
                    <a:pt x="98" y="5"/>
                  </a:lnTo>
                  <a:lnTo>
                    <a:pt x="111" y="1"/>
                  </a:lnTo>
                  <a:lnTo>
                    <a:pt x="122" y="0"/>
                  </a:lnTo>
                  <a:lnTo>
                    <a:pt x="122" y="0"/>
                  </a:lnTo>
                  <a:lnTo>
                    <a:pt x="135" y="1"/>
                  </a:lnTo>
                  <a:lnTo>
                    <a:pt x="149" y="7"/>
                  </a:lnTo>
                  <a:lnTo>
                    <a:pt x="162" y="18"/>
                  </a:lnTo>
                  <a:lnTo>
                    <a:pt x="173" y="33"/>
                  </a:lnTo>
                  <a:lnTo>
                    <a:pt x="178" y="48"/>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13" y="201"/>
                  </a:lnTo>
                  <a:lnTo>
                    <a:pt x="206" y="219"/>
                  </a:lnTo>
                  <a:lnTo>
                    <a:pt x="199" y="231"/>
                  </a:lnTo>
                  <a:lnTo>
                    <a:pt x="189" y="244"/>
                  </a:lnTo>
                  <a:lnTo>
                    <a:pt x="174" y="252"/>
                  </a:lnTo>
                  <a:lnTo>
                    <a:pt x="160" y="259"/>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63" y="227"/>
                  </a:lnTo>
                  <a:lnTo>
                    <a:pt x="50" y="221"/>
                  </a:lnTo>
                  <a:lnTo>
                    <a:pt x="36" y="217"/>
                  </a:lnTo>
                  <a:lnTo>
                    <a:pt x="23" y="214"/>
                  </a:lnTo>
                  <a:lnTo>
                    <a:pt x="13" y="212"/>
                  </a:lnTo>
                  <a:lnTo>
                    <a:pt x="4" y="212"/>
                  </a:lnTo>
                  <a:lnTo>
                    <a:pt x="0" y="71"/>
                  </a:lnTo>
                </a:path>
              </a:pathLst>
            </a:custGeom>
            <a:solidFill>
              <a:srgbClr val="FFD80F"/>
            </a:solidFill>
            <a:ln w="9525" cap="rnd">
              <a:noFill/>
              <a:round/>
              <a:headEnd/>
              <a:tailEnd/>
            </a:ln>
            <a:effectLst/>
          </p:spPr>
          <p:txBody>
            <a:bodyPr/>
            <a:lstStyle/>
            <a:p>
              <a:pPr>
                <a:defRPr/>
              </a:pPr>
              <a:endParaRPr lang="en-US"/>
            </a:p>
          </p:txBody>
        </p:sp>
        <p:sp>
          <p:nvSpPr>
            <p:cNvPr id="265" name="Freeform 1289"/>
            <p:cNvSpPr>
              <a:spLocks/>
            </p:cNvSpPr>
            <p:nvPr/>
          </p:nvSpPr>
          <p:spPr bwMode="auto">
            <a:xfrm>
              <a:off x="2916" y="2842"/>
              <a:ext cx="211" cy="257"/>
            </a:xfrm>
            <a:custGeom>
              <a:avLst/>
              <a:gdLst/>
              <a:ahLst/>
              <a:cxnLst>
                <a:cxn ang="0">
                  <a:pos x="0" y="71"/>
                </a:cxn>
                <a:cxn ang="0">
                  <a:pos x="15" y="67"/>
                </a:cxn>
                <a:cxn ang="0">
                  <a:pos x="25" y="60"/>
                </a:cxn>
                <a:cxn ang="0">
                  <a:pos x="36" y="51"/>
                </a:cxn>
                <a:cxn ang="0">
                  <a:pos x="47" y="41"/>
                </a:cxn>
                <a:cxn ang="0">
                  <a:pos x="59" y="28"/>
                </a:cxn>
                <a:cxn ang="0">
                  <a:pos x="59" y="28"/>
                </a:cxn>
                <a:cxn ang="0">
                  <a:pos x="72" y="20"/>
                </a:cxn>
                <a:cxn ang="0">
                  <a:pos x="86" y="12"/>
                </a:cxn>
                <a:cxn ang="0">
                  <a:pos x="98" y="5"/>
                </a:cxn>
                <a:cxn ang="0">
                  <a:pos x="111" y="1"/>
                </a:cxn>
                <a:cxn ang="0">
                  <a:pos x="122" y="0"/>
                </a:cxn>
                <a:cxn ang="0">
                  <a:pos x="122" y="0"/>
                </a:cxn>
                <a:cxn ang="0">
                  <a:pos x="135" y="1"/>
                </a:cxn>
                <a:cxn ang="0">
                  <a:pos x="149" y="7"/>
                </a:cxn>
                <a:cxn ang="0">
                  <a:pos x="162" y="18"/>
                </a:cxn>
                <a:cxn ang="0">
                  <a:pos x="173" y="33"/>
                </a:cxn>
                <a:cxn ang="0">
                  <a:pos x="178" y="48"/>
                </a:cxn>
                <a:cxn ang="0">
                  <a:pos x="178" y="48"/>
                </a:cxn>
                <a:cxn ang="0">
                  <a:pos x="178" y="58"/>
                </a:cxn>
                <a:cxn ang="0">
                  <a:pos x="178" y="67"/>
                </a:cxn>
                <a:cxn ang="0">
                  <a:pos x="178" y="77"/>
                </a:cxn>
                <a:cxn ang="0">
                  <a:pos x="176" y="85"/>
                </a:cxn>
                <a:cxn ang="0">
                  <a:pos x="174" y="94"/>
                </a:cxn>
                <a:cxn ang="0">
                  <a:pos x="174" y="102"/>
                </a:cxn>
                <a:cxn ang="0">
                  <a:pos x="173" y="111"/>
                </a:cxn>
                <a:cxn ang="0">
                  <a:pos x="173" y="120"/>
                </a:cxn>
                <a:cxn ang="0">
                  <a:pos x="173" y="125"/>
                </a:cxn>
                <a:cxn ang="0">
                  <a:pos x="174" y="130"/>
                </a:cxn>
                <a:cxn ang="0">
                  <a:pos x="174" y="130"/>
                </a:cxn>
                <a:cxn ang="0">
                  <a:pos x="178" y="136"/>
                </a:cxn>
                <a:cxn ang="0">
                  <a:pos x="183" y="141"/>
                </a:cxn>
                <a:cxn ang="0">
                  <a:pos x="187" y="147"/>
                </a:cxn>
                <a:cxn ang="0">
                  <a:pos x="194" y="153"/>
                </a:cxn>
                <a:cxn ang="0">
                  <a:pos x="199" y="159"/>
                </a:cxn>
                <a:cxn ang="0">
                  <a:pos x="204" y="168"/>
                </a:cxn>
                <a:cxn ang="0">
                  <a:pos x="208" y="176"/>
                </a:cxn>
                <a:cxn ang="0">
                  <a:pos x="213" y="185"/>
                </a:cxn>
                <a:cxn ang="0">
                  <a:pos x="213" y="193"/>
                </a:cxn>
                <a:cxn ang="0">
                  <a:pos x="213" y="201"/>
                </a:cxn>
                <a:cxn ang="0">
                  <a:pos x="213" y="201"/>
                </a:cxn>
                <a:cxn ang="0">
                  <a:pos x="206" y="219"/>
                </a:cxn>
                <a:cxn ang="0">
                  <a:pos x="199" y="231"/>
                </a:cxn>
                <a:cxn ang="0">
                  <a:pos x="189" y="244"/>
                </a:cxn>
                <a:cxn ang="0">
                  <a:pos x="174" y="252"/>
                </a:cxn>
                <a:cxn ang="0">
                  <a:pos x="160" y="259"/>
                </a:cxn>
                <a:cxn ang="0">
                  <a:pos x="160" y="259"/>
                </a:cxn>
                <a:cxn ang="0">
                  <a:pos x="149" y="259"/>
                </a:cxn>
                <a:cxn ang="0">
                  <a:pos x="141" y="259"/>
                </a:cxn>
                <a:cxn ang="0">
                  <a:pos x="130" y="256"/>
                </a:cxn>
                <a:cxn ang="0">
                  <a:pos x="120" y="254"/>
                </a:cxn>
                <a:cxn ang="0">
                  <a:pos x="109" y="250"/>
                </a:cxn>
                <a:cxn ang="0">
                  <a:pos x="98" y="246"/>
                </a:cxn>
                <a:cxn ang="0">
                  <a:pos x="88" y="242"/>
                </a:cxn>
                <a:cxn ang="0">
                  <a:pos x="80" y="238"/>
                </a:cxn>
                <a:cxn ang="0">
                  <a:pos x="72" y="231"/>
                </a:cxn>
                <a:cxn ang="0">
                  <a:pos x="63" y="227"/>
                </a:cxn>
                <a:cxn ang="0">
                  <a:pos x="63" y="227"/>
                </a:cxn>
                <a:cxn ang="0">
                  <a:pos x="50" y="221"/>
                </a:cxn>
                <a:cxn ang="0">
                  <a:pos x="36" y="217"/>
                </a:cxn>
                <a:cxn ang="0">
                  <a:pos x="23" y="214"/>
                </a:cxn>
                <a:cxn ang="0">
                  <a:pos x="13" y="212"/>
                </a:cxn>
                <a:cxn ang="0">
                  <a:pos x="4" y="212"/>
                </a:cxn>
              </a:cxnLst>
              <a:rect l="0" t="0" r="r" b="b"/>
              <a:pathLst>
                <a:path w="214" h="260">
                  <a:moveTo>
                    <a:pt x="0" y="71"/>
                  </a:moveTo>
                  <a:lnTo>
                    <a:pt x="15" y="67"/>
                  </a:lnTo>
                  <a:lnTo>
                    <a:pt x="25" y="60"/>
                  </a:lnTo>
                  <a:lnTo>
                    <a:pt x="36" y="51"/>
                  </a:lnTo>
                  <a:lnTo>
                    <a:pt x="47" y="41"/>
                  </a:lnTo>
                  <a:lnTo>
                    <a:pt x="59" y="28"/>
                  </a:lnTo>
                  <a:lnTo>
                    <a:pt x="59" y="28"/>
                  </a:lnTo>
                  <a:lnTo>
                    <a:pt x="72" y="20"/>
                  </a:lnTo>
                  <a:lnTo>
                    <a:pt x="86" y="12"/>
                  </a:lnTo>
                  <a:lnTo>
                    <a:pt x="98" y="5"/>
                  </a:lnTo>
                  <a:lnTo>
                    <a:pt x="111" y="1"/>
                  </a:lnTo>
                  <a:lnTo>
                    <a:pt x="122" y="0"/>
                  </a:lnTo>
                  <a:lnTo>
                    <a:pt x="122" y="0"/>
                  </a:lnTo>
                  <a:lnTo>
                    <a:pt x="135" y="1"/>
                  </a:lnTo>
                  <a:lnTo>
                    <a:pt x="149" y="7"/>
                  </a:lnTo>
                  <a:lnTo>
                    <a:pt x="162" y="18"/>
                  </a:lnTo>
                  <a:lnTo>
                    <a:pt x="173" y="33"/>
                  </a:lnTo>
                  <a:lnTo>
                    <a:pt x="178" y="48"/>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13" y="201"/>
                  </a:lnTo>
                  <a:lnTo>
                    <a:pt x="206" y="219"/>
                  </a:lnTo>
                  <a:lnTo>
                    <a:pt x="199" y="231"/>
                  </a:lnTo>
                  <a:lnTo>
                    <a:pt x="189" y="244"/>
                  </a:lnTo>
                  <a:lnTo>
                    <a:pt x="174" y="252"/>
                  </a:lnTo>
                  <a:lnTo>
                    <a:pt x="160" y="259"/>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63" y="227"/>
                  </a:lnTo>
                  <a:lnTo>
                    <a:pt x="50" y="221"/>
                  </a:lnTo>
                  <a:lnTo>
                    <a:pt x="36" y="217"/>
                  </a:lnTo>
                  <a:lnTo>
                    <a:pt x="23" y="214"/>
                  </a:lnTo>
                  <a:lnTo>
                    <a:pt x="13" y="212"/>
                  </a:lnTo>
                  <a:lnTo>
                    <a:pt x="4" y="212"/>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66" name="Freeform 1290"/>
            <p:cNvSpPr>
              <a:spLocks/>
            </p:cNvSpPr>
            <p:nvPr/>
          </p:nvSpPr>
          <p:spPr bwMode="auto">
            <a:xfrm>
              <a:off x="2896" y="2887"/>
              <a:ext cx="77" cy="193"/>
            </a:xfrm>
            <a:custGeom>
              <a:avLst/>
              <a:gdLst/>
              <a:ahLst/>
              <a:cxnLst>
                <a:cxn ang="0">
                  <a:pos x="2" y="60"/>
                </a:cxn>
                <a:cxn ang="0">
                  <a:pos x="4" y="48"/>
                </a:cxn>
                <a:cxn ang="0">
                  <a:pos x="6" y="30"/>
                </a:cxn>
                <a:cxn ang="0">
                  <a:pos x="11" y="16"/>
                </a:cxn>
                <a:cxn ang="0">
                  <a:pos x="16" y="5"/>
                </a:cxn>
                <a:cxn ang="0">
                  <a:pos x="27" y="0"/>
                </a:cxn>
                <a:cxn ang="0">
                  <a:pos x="27" y="0"/>
                </a:cxn>
                <a:cxn ang="0">
                  <a:pos x="38" y="3"/>
                </a:cxn>
                <a:cxn ang="0">
                  <a:pos x="46" y="9"/>
                </a:cxn>
                <a:cxn ang="0">
                  <a:pos x="55" y="23"/>
                </a:cxn>
                <a:cxn ang="0">
                  <a:pos x="59" y="37"/>
                </a:cxn>
                <a:cxn ang="0">
                  <a:pos x="61" y="51"/>
                </a:cxn>
                <a:cxn ang="0">
                  <a:pos x="61" y="51"/>
                </a:cxn>
                <a:cxn ang="0">
                  <a:pos x="61" y="67"/>
                </a:cxn>
                <a:cxn ang="0">
                  <a:pos x="64" y="79"/>
                </a:cxn>
                <a:cxn ang="0">
                  <a:pos x="67" y="92"/>
                </a:cxn>
                <a:cxn ang="0">
                  <a:pos x="69" y="102"/>
                </a:cxn>
                <a:cxn ang="0">
                  <a:pos x="71" y="111"/>
                </a:cxn>
                <a:cxn ang="0">
                  <a:pos x="71" y="111"/>
                </a:cxn>
                <a:cxn ang="0">
                  <a:pos x="71" y="117"/>
                </a:cxn>
                <a:cxn ang="0">
                  <a:pos x="74" y="123"/>
                </a:cxn>
                <a:cxn ang="0">
                  <a:pos x="74" y="134"/>
                </a:cxn>
                <a:cxn ang="0">
                  <a:pos x="74" y="143"/>
                </a:cxn>
                <a:cxn ang="0">
                  <a:pos x="71" y="151"/>
                </a:cxn>
                <a:cxn ang="0">
                  <a:pos x="71" y="162"/>
                </a:cxn>
                <a:cxn ang="0">
                  <a:pos x="69" y="170"/>
                </a:cxn>
                <a:cxn ang="0">
                  <a:pos x="65" y="178"/>
                </a:cxn>
                <a:cxn ang="0">
                  <a:pos x="64" y="185"/>
                </a:cxn>
                <a:cxn ang="0">
                  <a:pos x="57" y="191"/>
                </a:cxn>
                <a:cxn ang="0">
                  <a:pos x="57" y="191"/>
                </a:cxn>
                <a:cxn ang="0">
                  <a:pos x="44" y="194"/>
                </a:cxn>
                <a:cxn ang="0">
                  <a:pos x="32" y="191"/>
                </a:cxn>
                <a:cxn ang="0">
                  <a:pos x="18" y="185"/>
                </a:cxn>
                <a:cxn ang="0">
                  <a:pos x="11" y="176"/>
                </a:cxn>
                <a:cxn ang="0">
                  <a:pos x="4" y="164"/>
                </a:cxn>
                <a:cxn ang="0">
                  <a:pos x="4" y="164"/>
                </a:cxn>
                <a:cxn ang="0">
                  <a:pos x="4" y="155"/>
                </a:cxn>
                <a:cxn ang="0">
                  <a:pos x="2" y="146"/>
                </a:cxn>
                <a:cxn ang="0">
                  <a:pos x="2" y="134"/>
                </a:cxn>
                <a:cxn ang="0">
                  <a:pos x="0" y="122"/>
                </a:cxn>
                <a:cxn ang="0">
                  <a:pos x="0" y="109"/>
                </a:cxn>
                <a:cxn ang="0">
                  <a:pos x="0" y="97"/>
                </a:cxn>
                <a:cxn ang="0">
                  <a:pos x="0" y="85"/>
                </a:cxn>
                <a:cxn ang="0">
                  <a:pos x="0" y="74"/>
                </a:cxn>
                <a:cxn ang="0">
                  <a:pos x="0" y="67"/>
                </a:cxn>
                <a:cxn ang="0">
                  <a:pos x="2" y="60"/>
                </a:cxn>
                <a:cxn ang="0">
                  <a:pos x="2" y="60"/>
                </a:cxn>
              </a:cxnLst>
              <a:rect l="0" t="0" r="r" b="b"/>
              <a:pathLst>
                <a:path w="75" h="195">
                  <a:moveTo>
                    <a:pt x="2" y="60"/>
                  </a:moveTo>
                  <a:lnTo>
                    <a:pt x="4" y="48"/>
                  </a:lnTo>
                  <a:lnTo>
                    <a:pt x="6" y="30"/>
                  </a:lnTo>
                  <a:lnTo>
                    <a:pt x="11" y="16"/>
                  </a:lnTo>
                  <a:lnTo>
                    <a:pt x="16" y="5"/>
                  </a:lnTo>
                  <a:lnTo>
                    <a:pt x="27" y="0"/>
                  </a:lnTo>
                  <a:lnTo>
                    <a:pt x="27" y="0"/>
                  </a:lnTo>
                  <a:lnTo>
                    <a:pt x="38" y="3"/>
                  </a:lnTo>
                  <a:lnTo>
                    <a:pt x="46" y="9"/>
                  </a:lnTo>
                  <a:lnTo>
                    <a:pt x="55" y="23"/>
                  </a:lnTo>
                  <a:lnTo>
                    <a:pt x="59" y="37"/>
                  </a:lnTo>
                  <a:lnTo>
                    <a:pt x="61" y="51"/>
                  </a:lnTo>
                  <a:lnTo>
                    <a:pt x="61" y="51"/>
                  </a:lnTo>
                  <a:lnTo>
                    <a:pt x="61" y="67"/>
                  </a:lnTo>
                  <a:lnTo>
                    <a:pt x="64" y="79"/>
                  </a:lnTo>
                  <a:lnTo>
                    <a:pt x="67" y="92"/>
                  </a:lnTo>
                  <a:lnTo>
                    <a:pt x="69" y="102"/>
                  </a:lnTo>
                  <a:lnTo>
                    <a:pt x="71" y="111"/>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57" y="191"/>
                  </a:lnTo>
                  <a:lnTo>
                    <a:pt x="44" y="194"/>
                  </a:lnTo>
                  <a:lnTo>
                    <a:pt x="32" y="191"/>
                  </a:lnTo>
                  <a:lnTo>
                    <a:pt x="18" y="185"/>
                  </a:lnTo>
                  <a:lnTo>
                    <a:pt x="11" y="176"/>
                  </a:lnTo>
                  <a:lnTo>
                    <a:pt x="4" y="164"/>
                  </a:lnTo>
                  <a:lnTo>
                    <a:pt x="4" y="164"/>
                  </a:lnTo>
                  <a:lnTo>
                    <a:pt x="4" y="155"/>
                  </a:lnTo>
                  <a:lnTo>
                    <a:pt x="2" y="146"/>
                  </a:lnTo>
                  <a:lnTo>
                    <a:pt x="2" y="134"/>
                  </a:lnTo>
                  <a:lnTo>
                    <a:pt x="0" y="122"/>
                  </a:lnTo>
                  <a:lnTo>
                    <a:pt x="0" y="109"/>
                  </a:lnTo>
                  <a:lnTo>
                    <a:pt x="0" y="97"/>
                  </a:lnTo>
                  <a:lnTo>
                    <a:pt x="0" y="85"/>
                  </a:lnTo>
                  <a:lnTo>
                    <a:pt x="0" y="74"/>
                  </a:lnTo>
                  <a:lnTo>
                    <a:pt x="0" y="67"/>
                  </a:lnTo>
                  <a:lnTo>
                    <a:pt x="2" y="60"/>
                  </a:lnTo>
                  <a:lnTo>
                    <a:pt x="2" y="60"/>
                  </a:lnTo>
                </a:path>
              </a:pathLst>
            </a:custGeom>
            <a:solidFill>
              <a:srgbClr val="3B5959"/>
            </a:solidFill>
            <a:ln w="9525" cap="rnd">
              <a:noFill/>
              <a:round/>
              <a:headEnd/>
              <a:tailEnd/>
            </a:ln>
            <a:effectLst/>
          </p:spPr>
          <p:txBody>
            <a:bodyPr/>
            <a:lstStyle/>
            <a:p>
              <a:pPr>
                <a:defRPr/>
              </a:pPr>
              <a:endParaRPr lang="en-US"/>
            </a:p>
          </p:txBody>
        </p:sp>
        <p:sp>
          <p:nvSpPr>
            <p:cNvPr id="267" name="Freeform 1291"/>
            <p:cNvSpPr>
              <a:spLocks/>
            </p:cNvSpPr>
            <p:nvPr/>
          </p:nvSpPr>
          <p:spPr bwMode="auto">
            <a:xfrm>
              <a:off x="2896" y="2887"/>
              <a:ext cx="77" cy="193"/>
            </a:xfrm>
            <a:custGeom>
              <a:avLst/>
              <a:gdLst/>
              <a:ahLst/>
              <a:cxnLst>
                <a:cxn ang="0">
                  <a:pos x="2" y="60"/>
                </a:cxn>
                <a:cxn ang="0">
                  <a:pos x="4" y="48"/>
                </a:cxn>
                <a:cxn ang="0">
                  <a:pos x="6" y="30"/>
                </a:cxn>
                <a:cxn ang="0">
                  <a:pos x="11" y="16"/>
                </a:cxn>
                <a:cxn ang="0">
                  <a:pos x="16" y="5"/>
                </a:cxn>
                <a:cxn ang="0">
                  <a:pos x="27" y="0"/>
                </a:cxn>
                <a:cxn ang="0">
                  <a:pos x="27" y="0"/>
                </a:cxn>
                <a:cxn ang="0">
                  <a:pos x="38" y="3"/>
                </a:cxn>
                <a:cxn ang="0">
                  <a:pos x="46" y="9"/>
                </a:cxn>
                <a:cxn ang="0">
                  <a:pos x="55" y="23"/>
                </a:cxn>
                <a:cxn ang="0">
                  <a:pos x="59" y="37"/>
                </a:cxn>
                <a:cxn ang="0">
                  <a:pos x="61" y="51"/>
                </a:cxn>
                <a:cxn ang="0">
                  <a:pos x="61" y="51"/>
                </a:cxn>
                <a:cxn ang="0">
                  <a:pos x="61" y="67"/>
                </a:cxn>
                <a:cxn ang="0">
                  <a:pos x="64" y="79"/>
                </a:cxn>
                <a:cxn ang="0">
                  <a:pos x="67" y="92"/>
                </a:cxn>
                <a:cxn ang="0">
                  <a:pos x="69" y="102"/>
                </a:cxn>
                <a:cxn ang="0">
                  <a:pos x="71" y="111"/>
                </a:cxn>
                <a:cxn ang="0">
                  <a:pos x="71" y="111"/>
                </a:cxn>
                <a:cxn ang="0">
                  <a:pos x="71" y="117"/>
                </a:cxn>
                <a:cxn ang="0">
                  <a:pos x="74" y="123"/>
                </a:cxn>
                <a:cxn ang="0">
                  <a:pos x="74" y="134"/>
                </a:cxn>
                <a:cxn ang="0">
                  <a:pos x="74" y="143"/>
                </a:cxn>
                <a:cxn ang="0">
                  <a:pos x="71" y="151"/>
                </a:cxn>
                <a:cxn ang="0">
                  <a:pos x="71" y="162"/>
                </a:cxn>
                <a:cxn ang="0">
                  <a:pos x="69" y="170"/>
                </a:cxn>
                <a:cxn ang="0">
                  <a:pos x="65" y="178"/>
                </a:cxn>
                <a:cxn ang="0">
                  <a:pos x="64" y="185"/>
                </a:cxn>
                <a:cxn ang="0">
                  <a:pos x="57" y="191"/>
                </a:cxn>
                <a:cxn ang="0">
                  <a:pos x="57" y="191"/>
                </a:cxn>
                <a:cxn ang="0">
                  <a:pos x="44" y="194"/>
                </a:cxn>
                <a:cxn ang="0">
                  <a:pos x="32" y="191"/>
                </a:cxn>
                <a:cxn ang="0">
                  <a:pos x="18" y="185"/>
                </a:cxn>
                <a:cxn ang="0">
                  <a:pos x="11" y="176"/>
                </a:cxn>
                <a:cxn ang="0">
                  <a:pos x="4" y="164"/>
                </a:cxn>
                <a:cxn ang="0">
                  <a:pos x="4" y="164"/>
                </a:cxn>
                <a:cxn ang="0">
                  <a:pos x="4" y="155"/>
                </a:cxn>
                <a:cxn ang="0">
                  <a:pos x="2" y="146"/>
                </a:cxn>
                <a:cxn ang="0">
                  <a:pos x="2" y="134"/>
                </a:cxn>
                <a:cxn ang="0">
                  <a:pos x="0" y="122"/>
                </a:cxn>
                <a:cxn ang="0">
                  <a:pos x="0" y="109"/>
                </a:cxn>
                <a:cxn ang="0">
                  <a:pos x="0" y="97"/>
                </a:cxn>
                <a:cxn ang="0">
                  <a:pos x="0" y="85"/>
                </a:cxn>
                <a:cxn ang="0">
                  <a:pos x="0" y="74"/>
                </a:cxn>
                <a:cxn ang="0">
                  <a:pos x="0" y="67"/>
                </a:cxn>
                <a:cxn ang="0">
                  <a:pos x="2" y="60"/>
                </a:cxn>
                <a:cxn ang="0">
                  <a:pos x="2" y="60"/>
                </a:cxn>
              </a:cxnLst>
              <a:rect l="0" t="0" r="r" b="b"/>
              <a:pathLst>
                <a:path w="75" h="195">
                  <a:moveTo>
                    <a:pt x="2" y="60"/>
                  </a:moveTo>
                  <a:lnTo>
                    <a:pt x="4" y="48"/>
                  </a:lnTo>
                  <a:lnTo>
                    <a:pt x="6" y="30"/>
                  </a:lnTo>
                  <a:lnTo>
                    <a:pt x="11" y="16"/>
                  </a:lnTo>
                  <a:lnTo>
                    <a:pt x="16" y="5"/>
                  </a:lnTo>
                  <a:lnTo>
                    <a:pt x="27" y="0"/>
                  </a:lnTo>
                  <a:lnTo>
                    <a:pt x="27" y="0"/>
                  </a:lnTo>
                  <a:lnTo>
                    <a:pt x="38" y="3"/>
                  </a:lnTo>
                  <a:lnTo>
                    <a:pt x="46" y="9"/>
                  </a:lnTo>
                  <a:lnTo>
                    <a:pt x="55" y="23"/>
                  </a:lnTo>
                  <a:lnTo>
                    <a:pt x="59" y="37"/>
                  </a:lnTo>
                  <a:lnTo>
                    <a:pt x="61" y="51"/>
                  </a:lnTo>
                  <a:lnTo>
                    <a:pt x="61" y="51"/>
                  </a:lnTo>
                  <a:lnTo>
                    <a:pt x="61" y="67"/>
                  </a:lnTo>
                  <a:lnTo>
                    <a:pt x="64" y="79"/>
                  </a:lnTo>
                  <a:lnTo>
                    <a:pt x="67" y="92"/>
                  </a:lnTo>
                  <a:lnTo>
                    <a:pt x="69" y="102"/>
                  </a:lnTo>
                  <a:lnTo>
                    <a:pt x="71" y="111"/>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57" y="191"/>
                  </a:lnTo>
                  <a:lnTo>
                    <a:pt x="44" y="194"/>
                  </a:lnTo>
                  <a:lnTo>
                    <a:pt x="32" y="191"/>
                  </a:lnTo>
                  <a:lnTo>
                    <a:pt x="18" y="185"/>
                  </a:lnTo>
                  <a:lnTo>
                    <a:pt x="11" y="176"/>
                  </a:lnTo>
                  <a:lnTo>
                    <a:pt x="4" y="164"/>
                  </a:lnTo>
                  <a:lnTo>
                    <a:pt x="4" y="164"/>
                  </a:lnTo>
                  <a:lnTo>
                    <a:pt x="4" y="155"/>
                  </a:lnTo>
                  <a:lnTo>
                    <a:pt x="2" y="146"/>
                  </a:lnTo>
                  <a:lnTo>
                    <a:pt x="2" y="134"/>
                  </a:lnTo>
                  <a:lnTo>
                    <a:pt x="0" y="122"/>
                  </a:lnTo>
                  <a:lnTo>
                    <a:pt x="0" y="109"/>
                  </a:lnTo>
                  <a:lnTo>
                    <a:pt x="0" y="97"/>
                  </a:lnTo>
                  <a:lnTo>
                    <a:pt x="0" y="85"/>
                  </a:lnTo>
                  <a:lnTo>
                    <a:pt x="0" y="74"/>
                  </a:lnTo>
                  <a:lnTo>
                    <a:pt x="0" y="67"/>
                  </a:lnTo>
                  <a:lnTo>
                    <a:pt x="2" y="60"/>
                  </a:lnTo>
                  <a:lnTo>
                    <a:pt x="2" y="60"/>
                  </a:lnTo>
                </a:path>
              </a:pathLst>
            </a:custGeom>
            <a:noFill/>
            <a:ln w="12700" cap="rnd" cmpd="sng">
              <a:solidFill>
                <a:srgbClr val="3B5959"/>
              </a:solidFill>
              <a:prstDash val="solid"/>
              <a:round/>
              <a:headEnd type="none" w="sm" len="sm"/>
              <a:tailEnd type="none" w="sm" len="sm"/>
            </a:ln>
            <a:effectLst/>
          </p:spPr>
          <p:txBody>
            <a:bodyPr/>
            <a:lstStyle/>
            <a:p>
              <a:pPr>
                <a:defRPr/>
              </a:pPr>
              <a:endParaRPr lang="en-US"/>
            </a:p>
          </p:txBody>
        </p:sp>
        <p:sp>
          <p:nvSpPr>
            <p:cNvPr id="268" name="Freeform 1292"/>
            <p:cNvSpPr>
              <a:spLocks/>
            </p:cNvSpPr>
            <p:nvPr/>
          </p:nvSpPr>
          <p:spPr bwMode="auto">
            <a:xfrm>
              <a:off x="2899" y="2887"/>
              <a:ext cx="75" cy="193"/>
            </a:xfrm>
            <a:custGeom>
              <a:avLst/>
              <a:gdLst/>
              <a:ahLst/>
              <a:cxnLst>
                <a:cxn ang="0">
                  <a:pos x="2" y="60"/>
                </a:cxn>
                <a:cxn ang="0">
                  <a:pos x="4" y="48"/>
                </a:cxn>
                <a:cxn ang="0">
                  <a:pos x="6" y="31"/>
                </a:cxn>
                <a:cxn ang="0">
                  <a:pos x="11" y="14"/>
                </a:cxn>
                <a:cxn ang="0">
                  <a:pos x="16" y="4"/>
                </a:cxn>
                <a:cxn ang="0">
                  <a:pos x="27" y="0"/>
                </a:cxn>
                <a:cxn ang="0">
                  <a:pos x="27" y="0"/>
                </a:cxn>
                <a:cxn ang="0">
                  <a:pos x="38" y="2"/>
                </a:cxn>
                <a:cxn ang="0">
                  <a:pos x="46" y="9"/>
                </a:cxn>
                <a:cxn ang="0">
                  <a:pos x="55" y="23"/>
                </a:cxn>
                <a:cxn ang="0">
                  <a:pos x="59" y="35"/>
                </a:cxn>
                <a:cxn ang="0">
                  <a:pos x="61" y="52"/>
                </a:cxn>
                <a:cxn ang="0">
                  <a:pos x="61" y="52"/>
                </a:cxn>
                <a:cxn ang="0">
                  <a:pos x="61" y="65"/>
                </a:cxn>
                <a:cxn ang="0">
                  <a:pos x="64" y="80"/>
                </a:cxn>
                <a:cxn ang="0">
                  <a:pos x="67" y="90"/>
                </a:cxn>
                <a:cxn ang="0">
                  <a:pos x="69" y="101"/>
                </a:cxn>
                <a:cxn ang="0">
                  <a:pos x="71" y="111"/>
                </a:cxn>
                <a:cxn ang="0">
                  <a:pos x="71" y="111"/>
                </a:cxn>
                <a:cxn ang="0">
                  <a:pos x="71" y="117"/>
                </a:cxn>
                <a:cxn ang="0">
                  <a:pos x="74" y="124"/>
                </a:cxn>
                <a:cxn ang="0">
                  <a:pos x="74" y="132"/>
                </a:cxn>
                <a:cxn ang="0">
                  <a:pos x="74" y="143"/>
                </a:cxn>
                <a:cxn ang="0">
                  <a:pos x="71" y="152"/>
                </a:cxn>
                <a:cxn ang="0">
                  <a:pos x="71" y="162"/>
                </a:cxn>
                <a:cxn ang="0">
                  <a:pos x="69" y="170"/>
                </a:cxn>
                <a:cxn ang="0">
                  <a:pos x="65" y="179"/>
                </a:cxn>
                <a:cxn ang="0">
                  <a:pos x="64" y="185"/>
                </a:cxn>
                <a:cxn ang="0">
                  <a:pos x="57" y="189"/>
                </a:cxn>
                <a:cxn ang="0">
                  <a:pos x="57" y="189"/>
                </a:cxn>
                <a:cxn ang="0">
                  <a:pos x="44" y="194"/>
                </a:cxn>
                <a:cxn ang="0">
                  <a:pos x="32" y="191"/>
                </a:cxn>
                <a:cxn ang="0">
                  <a:pos x="18" y="185"/>
                </a:cxn>
                <a:cxn ang="0">
                  <a:pos x="11" y="177"/>
                </a:cxn>
                <a:cxn ang="0">
                  <a:pos x="4" y="164"/>
                </a:cxn>
                <a:cxn ang="0">
                  <a:pos x="4" y="164"/>
                </a:cxn>
                <a:cxn ang="0">
                  <a:pos x="4" y="155"/>
                </a:cxn>
                <a:cxn ang="0">
                  <a:pos x="2" y="145"/>
                </a:cxn>
                <a:cxn ang="0">
                  <a:pos x="2" y="134"/>
                </a:cxn>
                <a:cxn ang="0">
                  <a:pos x="0" y="122"/>
                </a:cxn>
                <a:cxn ang="0">
                  <a:pos x="0" y="109"/>
                </a:cxn>
                <a:cxn ang="0">
                  <a:pos x="0" y="97"/>
                </a:cxn>
                <a:cxn ang="0">
                  <a:pos x="0" y="85"/>
                </a:cxn>
                <a:cxn ang="0">
                  <a:pos x="0" y="76"/>
                </a:cxn>
                <a:cxn ang="0">
                  <a:pos x="0" y="67"/>
                </a:cxn>
                <a:cxn ang="0">
                  <a:pos x="2" y="60"/>
                </a:cxn>
                <a:cxn ang="0">
                  <a:pos x="2" y="60"/>
                </a:cxn>
              </a:cxnLst>
              <a:rect l="0" t="0" r="r" b="b"/>
              <a:pathLst>
                <a:path w="75" h="195">
                  <a:moveTo>
                    <a:pt x="2" y="60"/>
                  </a:moveTo>
                  <a:lnTo>
                    <a:pt x="4" y="48"/>
                  </a:lnTo>
                  <a:lnTo>
                    <a:pt x="6" y="31"/>
                  </a:lnTo>
                  <a:lnTo>
                    <a:pt x="11" y="14"/>
                  </a:lnTo>
                  <a:lnTo>
                    <a:pt x="16" y="4"/>
                  </a:lnTo>
                  <a:lnTo>
                    <a:pt x="27" y="0"/>
                  </a:lnTo>
                  <a:lnTo>
                    <a:pt x="27" y="0"/>
                  </a:lnTo>
                  <a:lnTo>
                    <a:pt x="38" y="2"/>
                  </a:lnTo>
                  <a:lnTo>
                    <a:pt x="46" y="9"/>
                  </a:lnTo>
                  <a:lnTo>
                    <a:pt x="55" y="23"/>
                  </a:lnTo>
                  <a:lnTo>
                    <a:pt x="59" y="35"/>
                  </a:lnTo>
                  <a:lnTo>
                    <a:pt x="61" y="52"/>
                  </a:lnTo>
                  <a:lnTo>
                    <a:pt x="61" y="52"/>
                  </a:lnTo>
                  <a:lnTo>
                    <a:pt x="61" y="65"/>
                  </a:lnTo>
                  <a:lnTo>
                    <a:pt x="64" y="80"/>
                  </a:lnTo>
                  <a:lnTo>
                    <a:pt x="67" y="90"/>
                  </a:lnTo>
                  <a:lnTo>
                    <a:pt x="69" y="101"/>
                  </a:lnTo>
                  <a:lnTo>
                    <a:pt x="71" y="11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57" y="189"/>
                  </a:lnTo>
                  <a:lnTo>
                    <a:pt x="44" y="194"/>
                  </a:lnTo>
                  <a:lnTo>
                    <a:pt x="32" y="191"/>
                  </a:lnTo>
                  <a:lnTo>
                    <a:pt x="18" y="185"/>
                  </a:lnTo>
                  <a:lnTo>
                    <a:pt x="11" y="177"/>
                  </a:lnTo>
                  <a:lnTo>
                    <a:pt x="4" y="164"/>
                  </a:lnTo>
                  <a:lnTo>
                    <a:pt x="4" y="164"/>
                  </a:lnTo>
                  <a:lnTo>
                    <a:pt x="4" y="155"/>
                  </a:lnTo>
                  <a:lnTo>
                    <a:pt x="2" y="145"/>
                  </a:lnTo>
                  <a:lnTo>
                    <a:pt x="2" y="134"/>
                  </a:lnTo>
                  <a:lnTo>
                    <a:pt x="0" y="122"/>
                  </a:lnTo>
                  <a:lnTo>
                    <a:pt x="0" y="109"/>
                  </a:lnTo>
                  <a:lnTo>
                    <a:pt x="0" y="97"/>
                  </a:lnTo>
                  <a:lnTo>
                    <a:pt x="0" y="85"/>
                  </a:lnTo>
                  <a:lnTo>
                    <a:pt x="0" y="76"/>
                  </a:lnTo>
                  <a:lnTo>
                    <a:pt x="0" y="67"/>
                  </a:lnTo>
                  <a:lnTo>
                    <a:pt x="2" y="60"/>
                  </a:lnTo>
                  <a:lnTo>
                    <a:pt x="2" y="60"/>
                  </a:lnTo>
                </a:path>
              </a:pathLst>
            </a:custGeom>
            <a:solidFill>
              <a:srgbClr val="FFD80F"/>
            </a:solidFill>
            <a:ln w="9525" cap="rnd">
              <a:noFill/>
              <a:round/>
              <a:headEnd/>
              <a:tailEnd/>
            </a:ln>
            <a:effectLst/>
          </p:spPr>
          <p:txBody>
            <a:bodyPr/>
            <a:lstStyle/>
            <a:p>
              <a:pPr>
                <a:defRPr/>
              </a:pPr>
              <a:endParaRPr lang="en-US"/>
            </a:p>
          </p:txBody>
        </p:sp>
        <p:sp>
          <p:nvSpPr>
            <p:cNvPr id="269" name="Freeform 1293"/>
            <p:cNvSpPr>
              <a:spLocks/>
            </p:cNvSpPr>
            <p:nvPr/>
          </p:nvSpPr>
          <p:spPr bwMode="auto">
            <a:xfrm>
              <a:off x="2899" y="2887"/>
              <a:ext cx="75" cy="193"/>
            </a:xfrm>
            <a:custGeom>
              <a:avLst/>
              <a:gdLst/>
              <a:ahLst/>
              <a:cxnLst>
                <a:cxn ang="0">
                  <a:pos x="2" y="60"/>
                </a:cxn>
                <a:cxn ang="0">
                  <a:pos x="4" y="48"/>
                </a:cxn>
                <a:cxn ang="0">
                  <a:pos x="6" y="31"/>
                </a:cxn>
                <a:cxn ang="0">
                  <a:pos x="11" y="14"/>
                </a:cxn>
                <a:cxn ang="0">
                  <a:pos x="16" y="4"/>
                </a:cxn>
                <a:cxn ang="0">
                  <a:pos x="27" y="0"/>
                </a:cxn>
                <a:cxn ang="0">
                  <a:pos x="27" y="0"/>
                </a:cxn>
                <a:cxn ang="0">
                  <a:pos x="38" y="2"/>
                </a:cxn>
                <a:cxn ang="0">
                  <a:pos x="46" y="9"/>
                </a:cxn>
                <a:cxn ang="0">
                  <a:pos x="55" y="23"/>
                </a:cxn>
                <a:cxn ang="0">
                  <a:pos x="59" y="35"/>
                </a:cxn>
                <a:cxn ang="0">
                  <a:pos x="61" y="52"/>
                </a:cxn>
                <a:cxn ang="0">
                  <a:pos x="61" y="52"/>
                </a:cxn>
                <a:cxn ang="0">
                  <a:pos x="61" y="65"/>
                </a:cxn>
                <a:cxn ang="0">
                  <a:pos x="64" y="80"/>
                </a:cxn>
                <a:cxn ang="0">
                  <a:pos x="67" y="90"/>
                </a:cxn>
                <a:cxn ang="0">
                  <a:pos x="69" y="101"/>
                </a:cxn>
                <a:cxn ang="0">
                  <a:pos x="71" y="111"/>
                </a:cxn>
                <a:cxn ang="0">
                  <a:pos x="71" y="111"/>
                </a:cxn>
                <a:cxn ang="0">
                  <a:pos x="71" y="117"/>
                </a:cxn>
                <a:cxn ang="0">
                  <a:pos x="74" y="124"/>
                </a:cxn>
                <a:cxn ang="0">
                  <a:pos x="74" y="132"/>
                </a:cxn>
                <a:cxn ang="0">
                  <a:pos x="74" y="143"/>
                </a:cxn>
                <a:cxn ang="0">
                  <a:pos x="71" y="152"/>
                </a:cxn>
                <a:cxn ang="0">
                  <a:pos x="71" y="162"/>
                </a:cxn>
                <a:cxn ang="0">
                  <a:pos x="69" y="170"/>
                </a:cxn>
                <a:cxn ang="0">
                  <a:pos x="65" y="179"/>
                </a:cxn>
                <a:cxn ang="0">
                  <a:pos x="64" y="185"/>
                </a:cxn>
                <a:cxn ang="0">
                  <a:pos x="57" y="189"/>
                </a:cxn>
                <a:cxn ang="0">
                  <a:pos x="57" y="189"/>
                </a:cxn>
                <a:cxn ang="0">
                  <a:pos x="44" y="194"/>
                </a:cxn>
                <a:cxn ang="0">
                  <a:pos x="32" y="191"/>
                </a:cxn>
                <a:cxn ang="0">
                  <a:pos x="18" y="185"/>
                </a:cxn>
                <a:cxn ang="0">
                  <a:pos x="11" y="177"/>
                </a:cxn>
                <a:cxn ang="0">
                  <a:pos x="4" y="164"/>
                </a:cxn>
                <a:cxn ang="0">
                  <a:pos x="4" y="164"/>
                </a:cxn>
                <a:cxn ang="0">
                  <a:pos x="4" y="155"/>
                </a:cxn>
                <a:cxn ang="0">
                  <a:pos x="2" y="145"/>
                </a:cxn>
                <a:cxn ang="0">
                  <a:pos x="2" y="134"/>
                </a:cxn>
                <a:cxn ang="0">
                  <a:pos x="0" y="122"/>
                </a:cxn>
                <a:cxn ang="0">
                  <a:pos x="0" y="109"/>
                </a:cxn>
                <a:cxn ang="0">
                  <a:pos x="0" y="97"/>
                </a:cxn>
                <a:cxn ang="0">
                  <a:pos x="0" y="85"/>
                </a:cxn>
                <a:cxn ang="0">
                  <a:pos x="0" y="76"/>
                </a:cxn>
                <a:cxn ang="0">
                  <a:pos x="0" y="67"/>
                </a:cxn>
                <a:cxn ang="0">
                  <a:pos x="2" y="60"/>
                </a:cxn>
                <a:cxn ang="0">
                  <a:pos x="2" y="60"/>
                </a:cxn>
              </a:cxnLst>
              <a:rect l="0" t="0" r="r" b="b"/>
              <a:pathLst>
                <a:path w="75" h="195">
                  <a:moveTo>
                    <a:pt x="2" y="60"/>
                  </a:moveTo>
                  <a:lnTo>
                    <a:pt x="4" y="48"/>
                  </a:lnTo>
                  <a:lnTo>
                    <a:pt x="6" y="31"/>
                  </a:lnTo>
                  <a:lnTo>
                    <a:pt x="11" y="14"/>
                  </a:lnTo>
                  <a:lnTo>
                    <a:pt x="16" y="4"/>
                  </a:lnTo>
                  <a:lnTo>
                    <a:pt x="27" y="0"/>
                  </a:lnTo>
                  <a:lnTo>
                    <a:pt x="27" y="0"/>
                  </a:lnTo>
                  <a:lnTo>
                    <a:pt x="38" y="2"/>
                  </a:lnTo>
                  <a:lnTo>
                    <a:pt x="46" y="9"/>
                  </a:lnTo>
                  <a:lnTo>
                    <a:pt x="55" y="23"/>
                  </a:lnTo>
                  <a:lnTo>
                    <a:pt x="59" y="35"/>
                  </a:lnTo>
                  <a:lnTo>
                    <a:pt x="61" y="52"/>
                  </a:lnTo>
                  <a:lnTo>
                    <a:pt x="61" y="52"/>
                  </a:lnTo>
                  <a:lnTo>
                    <a:pt x="61" y="65"/>
                  </a:lnTo>
                  <a:lnTo>
                    <a:pt x="64" y="80"/>
                  </a:lnTo>
                  <a:lnTo>
                    <a:pt x="67" y="90"/>
                  </a:lnTo>
                  <a:lnTo>
                    <a:pt x="69" y="101"/>
                  </a:lnTo>
                  <a:lnTo>
                    <a:pt x="71" y="11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57" y="189"/>
                  </a:lnTo>
                  <a:lnTo>
                    <a:pt x="44" y="194"/>
                  </a:lnTo>
                  <a:lnTo>
                    <a:pt x="32" y="191"/>
                  </a:lnTo>
                  <a:lnTo>
                    <a:pt x="18" y="185"/>
                  </a:lnTo>
                  <a:lnTo>
                    <a:pt x="11" y="177"/>
                  </a:lnTo>
                  <a:lnTo>
                    <a:pt x="4" y="164"/>
                  </a:lnTo>
                  <a:lnTo>
                    <a:pt x="4" y="164"/>
                  </a:lnTo>
                  <a:lnTo>
                    <a:pt x="4" y="155"/>
                  </a:lnTo>
                  <a:lnTo>
                    <a:pt x="2" y="145"/>
                  </a:lnTo>
                  <a:lnTo>
                    <a:pt x="2" y="134"/>
                  </a:lnTo>
                  <a:lnTo>
                    <a:pt x="0" y="122"/>
                  </a:lnTo>
                  <a:lnTo>
                    <a:pt x="0" y="109"/>
                  </a:lnTo>
                  <a:lnTo>
                    <a:pt x="0" y="97"/>
                  </a:lnTo>
                  <a:lnTo>
                    <a:pt x="0" y="85"/>
                  </a:lnTo>
                  <a:lnTo>
                    <a:pt x="0" y="76"/>
                  </a:lnTo>
                  <a:lnTo>
                    <a:pt x="0" y="67"/>
                  </a:lnTo>
                  <a:lnTo>
                    <a:pt x="2" y="60"/>
                  </a:lnTo>
                  <a:lnTo>
                    <a:pt x="2" y="6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70" name="Freeform 1294"/>
            <p:cNvSpPr>
              <a:spLocks/>
            </p:cNvSpPr>
            <p:nvPr/>
          </p:nvSpPr>
          <p:spPr bwMode="auto">
            <a:xfrm>
              <a:off x="2964" y="2918"/>
              <a:ext cx="101" cy="110"/>
            </a:xfrm>
            <a:custGeom>
              <a:avLst/>
              <a:gdLst/>
              <a:ahLst/>
              <a:cxnLst>
                <a:cxn ang="0">
                  <a:pos x="0" y="56"/>
                </a:cxn>
                <a:cxn ang="0">
                  <a:pos x="11" y="50"/>
                </a:cxn>
                <a:cxn ang="0">
                  <a:pos x="20" y="37"/>
                </a:cxn>
                <a:cxn ang="0">
                  <a:pos x="34" y="27"/>
                </a:cxn>
                <a:cxn ang="0">
                  <a:pos x="46" y="16"/>
                </a:cxn>
                <a:cxn ang="0">
                  <a:pos x="57" y="5"/>
                </a:cxn>
                <a:cxn ang="0">
                  <a:pos x="57" y="5"/>
                </a:cxn>
                <a:cxn ang="0">
                  <a:pos x="68" y="0"/>
                </a:cxn>
                <a:cxn ang="0">
                  <a:pos x="78" y="0"/>
                </a:cxn>
                <a:cxn ang="0">
                  <a:pos x="89" y="4"/>
                </a:cxn>
                <a:cxn ang="0">
                  <a:pos x="94" y="12"/>
                </a:cxn>
                <a:cxn ang="0">
                  <a:pos x="96" y="25"/>
                </a:cxn>
                <a:cxn ang="0">
                  <a:pos x="96" y="25"/>
                </a:cxn>
                <a:cxn ang="0">
                  <a:pos x="94" y="35"/>
                </a:cxn>
                <a:cxn ang="0">
                  <a:pos x="93" y="46"/>
                </a:cxn>
                <a:cxn ang="0">
                  <a:pos x="93" y="55"/>
                </a:cxn>
                <a:cxn ang="0">
                  <a:pos x="94" y="62"/>
                </a:cxn>
                <a:cxn ang="0">
                  <a:pos x="96" y="69"/>
                </a:cxn>
                <a:cxn ang="0">
                  <a:pos x="96" y="69"/>
                </a:cxn>
                <a:cxn ang="0">
                  <a:pos x="99" y="78"/>
                </a:cxn>
                <a:cxn ang="0">
                  <a:pos x="99" y="85"/>
                </a:cxn>
                <a:cxn ang="0">
                  <a:pos x="94" y="96"/>
                </a:cxn>
                <a:cxn ang="0">
                  <a:pos x="91" y="104"/>
                </a:cxn>
                <a:cxn ang="0">
                  <a:pos x="82" y="109"/>
                </a:cxn>
                <a:cxn ang="0">
                  <a:pos x="82" y="109"/>
                </a:cxn>
                <a:cxn ang="0">
                  <a:pos x="71" y="109"/>
                </a:cxn>
                <a:cxn ang="0">
                  <a:pos x="61" y="106"/>
                </a:cxn>
                <a:cxn ang="0">
                  <a:pos x="50" y="101"/>
                </a:cxn>
                <a:cxn ang="0">
                  <a:pos x="40" y="94"/>
                </a:cxn>
                <a:cxn ang="0">
                  <a:pos x="34" y="88"/>
                </a:cxn>
                <a:cxn ang="0">
                  <a:pos x="34" y="88"/>
                </a:cxn>
                <a:cxn ang="0">
                  <a:pos x="27" y="79"/>
                </a:cxn>
                <a:cxn ang="0">
                  <a:pos x="18" y="73"/>
                </a:cxn>
                <a:cxn ang="0">
                  <a:pos x="11" y="64"/>
                </a:cxn>
                <a:cxn ang="0">
                  <a:pos x="4" y="58"/>
                </a:cxn>
                <a:cxn ang="0">
                  <a:pos x="0" y="56"/>
                </a:cxn>
                <a:cxn ang="0">
                  <a:pos x="0" y="56"/>
                </a:cxn>
              </a:cxnLst>
              <a:rect l="0" t="0" r="r" b="b"/>
              <a:pathLst>
                <a:path w="100" h="110">
                  <a:moveTo>
                    <a:pt x="0" y="56"/>
                  </a:moveTo>
                  <a:lnTo>
                    <a:pt x="11" y="50"/>
                  </a:lnTo>
                  <a:lnTo>
                    <a:pt x="20" y="37"/>
                  </a:lnTo>
                  <a:lnTo>
                    <a:pt x="34" y="27"/>
                  </a:lnTo>
                  <a:lnTo>
                    <a:pt x="46" y="16"/>
                  </a:lnTo>
                  <a:lnTo>
                    <a:pt x="57" y="5"/>
                  </a:lnTo>
                  <a:lnTo>
                    <a:pt x="57" y="5"/>
                  </a:lnTo>
                  <a:lnTo>
                    <a:pt x="68" y="0"/>
                  </a:lnTo>
                  <a:lnTo>
                    <a:pt x="78" y="0"/>
                  </a:lnTo>
                  <a:lnTo>
                    <a:pt x="89" y="4"/>
                  </a:lnTo>
                  <a:lnTo>
                    <a:pt x="94" y="12"/>
                  </a:lnTo>
                  <a:lnTo>
                    <a:pt x="96" y="25"/>
                  </a:lnTo>
                  <a:lnTo>
                    <a:pt x="96" y="25"/>
                  </a:lnTo>
                  <a:lnTo>
                    <a:pt x="94" y="35"/>
                  </a:lnTo>
                  <a:lnTo>
                    <a:pt x="93" y="46"/>
                  </a:lnTo>
                  <a:lnTo>
                    <a:pt x="93" y="55"/>
                  </a:lnTo>
                  <a:lnTo>
                    <a:pt x="94" y="62"/>
                  </a:lnTo>
                  <a:lnTo>
                    <a:pt x="96" y="69"/>
                  </a:lnTo>
                  <a:lnTo>
                    <a:pt x="96" y="69"/>
                  </a:lnTo>
                  <a:lnTo>
                    <a:pt x="99" y="78"/>
                  </a:lnTo>
                  <a:lnTo>
                    <a:pt x="99" y="85"/>
                  </a:lnTo>
                  <a:lnTo>
                    <a:pt x="94" y="96"/>
                  </a:lnTo>
                  <a:lnTo>
                    <a:pt x="91" y="104"/>
                  </a:lnTo>
                  <a:lnTo>
                    <a:pt x="82" y="109"/>
                  </a:lnTo>
                  <a:lnTo>
                    <a:pt x="82" y="109"/>
                  </a:lnTo>
                  <a:lnTo>
                    <a:pt x="71" y="109"/>
                  </a:lnTo>
                  <a:lnTo>
                    <a:pt x="61" y="106"/>
                  </a:lnTo>
                  <a:lnTo>
                    <a:pt x="50" y="101"/>
                  </a:lnTo>
                  <a:lnTo>
                    <a:pt x="40" y="94"/>
                  </a:lnTo>
                  <a:lnTo>
                    <a:pt x="34" y="88"/>
                  </a:lnTo>
                  <a:lnTo>
                    <a:pt x="34" y="88"/>
                  </a:lnTo>
                  <a:lnTo>
                    <a:pt x="27" y="79"/>
                  </a:lnTo>
                  <a:lnTo>
                    <a:pt x="18" y="73"/>
                  </a:lnTo>
                  <a:lnTo>
                    <a:pt x="11" y="64"/>
                  </a:lnTo>
                  <a:lnTo>
                    <a:pt x="4" y="58"/>
                  </a:lnTo>
                  <a:lnTo>
                    <a:pt x="0" y="56"/>
                  </a:lnTo>
                  <a:lnTo>
                    <a:pt x="0" y="56"/>
                  </a:lnTo>
                </a:path>
              </a:pathLst>
            </a:custGeom>
            <a:solidFill>
              <a:srgbClr val="FFD80F"/>
            </a:solidFill>
            <a:ln w="9525" cap="rnd">
              <a:noFill/>
              <a:round/>
              <a:headEnd/>
              <a:tailEnd/>
            </a:ln>
            <a:effectLst/>
          </p:spPr>
          <p:txBody>
            <a:bodyPr/>
            <a:lstStyle/>
            <a:p>
              <a:pPr>
                <a:defRPr/>
              </a:pPr>
              <a:endParaRPr lang="en-US"/>
            </a:p>
          </p:txBody>
        </p:sp>
        <p:sp>
          <p:nvSpPr>
            <p:cNvPr id="271" name="Freeform 1295"/>
            <p:cNvSpPr>
              <a:spLocks/>
            </p:cNvSpPr>
            <p:nvPr/>
          </p:nvSpPr>
          <p:spPr bwMode="auto">
            <a:xfrm>
              <a:off x="2964" y="2918"/>
              <a:ext cx="101" cy="110"/>
            </a:xfrm>
            <a:custGeom>
              <a:avLst/>
              <a:gdLst/>
              <a:ahLst/>
              <a:cxnLst>
                <a:cxn ang="0">
                  <a:pos x="0" y="56"/>
                </a:cxn>
                <a:cxn ang="0">
                  <a:pos x="11" y="50"/>
                </a:cxn>
                <a:cxn ang="0">
                  <a:pos x="20" y="37"/>
                </a:cxn>
                <a:cxn ang="0">
                  <a:pos x="34" y="27"/>
                </a:cxn>
                <a:cxn ang="0">
                  <a:pos x="46" y="16"/>
                </a:cxn>
                <a:cxn ang="0">
                  <a:pos x="57" y="5"/>
                </a:cxn>
                <a:cxn ang="0">
                  <a:pos x="57" y="5"/>
                </a:cxn>
                <a:cxn ang="0">
                  <a:pos x="68" y="0"/>
                </a:cxn>
                <a:cxn ang="0">
                  <a:pos x="78" y="0"/>
                </a:cxn>
                <a:cxn ang="0">
                  <a:pos x="89" y="4"/>
                </a:cxn>
                <a:cxn ang="0">
                  <a:pos x="94" y="12"/>
                </a:cxn>
                <a:cxn ang="0">
                  <a:pos x="96" y="25"/>
                </a:cxn>
                <a:cxn ang="0">
                  <a:pos x="96" y="25"/>
                </a:cxn>
                <a:cxn ang="0">
                  <a:pos x="94" y="35"/>
                </a:cxn>
                <a:cxn ang="0">
                  <a:pos x="93" y="46"/>
                </a:cxn>
                <a:cxn ang="0">
                  <a:pos x="93" y="55"/>
                </a:cxn>
                <a:cxn ang="0">
                  <a:pos x="94" y="62"/>
                </a:cxn>
                <a:cxn ang="0">
                  <a:pos x="96" y="69"/>
                </a:cxn>
                <a:cxn ang="0">
                  <a:pos x="96" y="69"/>
                </a:cxn>
                <a:cxn ang="0">
                  <a:pos x="99" y="78"/>
                </a:cxn>
                <a:cxn ang="0">
                  <a:pos x="99" y="85"/>
                </a:cxn>
                <a:cxn ang="0">
                  <a:pos x="94" y="96"/>
                </a:cxn>
                <a:cxn ang="0">
                  <a:pos x="91" y="104"/>
                </a:cxn>
                <a:cxn ang="0">
                  <a:pos x="82" y="109"/>
                </a:cxn>
                <a:cxn ang="0">
                  <a:pos x="82" y="109"/>
                </a:cxn>
                <a:cxn ang="0">
                  <a:pos x="71" y="109"/>
                </a:cxn>
                <a:cxn ang="0">
                  <a:pos x="61" y="106"/>
                </a:cxn>
                <a:cxn ang="0">
                  <a:pos x="50" y="101"/>
                </a:cxn>
                <a:cxn ang="0">
                  <a:pos x="40" y="94"/>
                </a:cxn>
                <a:cxn ang="0">
                  <a:pos x="34" y="88"/>
                </a:cxn>
                <a:cxn ang="0">
                  <a:pos x="34" y="88"/>
                </a:cxn>
                <a:cxn ang="0">
                  <a:pos x="27" y="79"/>
                </a:cxn>
                <a:cxn ang="0">
                  <a:pos x="18" y="73"/>
                </a:cxn>
                <a:cxn ang="0">
                  <a:pos x="11" y="64"/>
                </a:cxn>
                <a:cxn ang="0">
                  <a:pos x="4" y="58"/>
                </a:cxn>
                <a:cxn ang="0">
                  <a:pos x="0" y="56"/>
                </a:cxn>
                <a:cxn ang="0">
                  <a:pos x="0" y="56"/>
                </a:cxn>
              </a:cxnLst>
              <a:rect l="0" t="0" r="r" b="b"/>
              <a:pathLst>
                <a:path w="100" h="110">
                  <a:moveTo>
                    <a:pt x="0" y="56"/>
                  </a:moveTo>
                  <a:lnTo>
                    <a:pt x="11" y="50"/>
                  </a:lnTo>
                  <a:lnTo>
                    <a:pt x="20" y="37"/>
                  </a:lnTo>
                  <a:lnTo>
                    <a:pt x="34" y="27"/>
                  </a:lnTo>
                  <a:lnTo>
                    <a:pt x="46" y="16"/>
                  </a:lnTo>
                  <a:lnTo>
                    <a:pt x="57" y="5"/>
                  </a:lnTo>
                  <a:lnTo>
                    <a:pt x="57" y="5"/>
                  </a:lnTo>
                  <a:lnTo>
                    <a:pt x="68" y="0"/>
                  </a:lnTo>
                  <a:lnTo>
                    <a:pt x="78" y="0"/>
                  </a:lnTo>
                  <a:lnTo>
                    <a:pt x="89" y="4"/>
                  </a:lnTo>
                  <a:lnTo>
                    <a:pt x="94" y="12"/>
                  </a:lnTo>
                  <a:lnTo>
                    <a:pt x="96" y="25"/>
                  </a:lnTo>
                  <a:lnTo>
                    <a:pt x="96" y="25"/>
                  </a:lnTo>
                  <a:lnTo>
                    <a:pt x="94" y="35"/>
                  </a:lnTo>
                  <a:lnTo>
                    <a:pt x="93" y="46"/>
                  </a:lnTo>
                  <a:lnTo>
                    <a:pt x="93" y="55"/>
                  </a:lnTo>
                  <a:lnTo>
                    <a:pt x="94" y="62"/>
                  </a:lnTo>
                  <a:lnTo>
                    <a:pt x="96" y="69"/>
                  </a:lnTo>
                  <a:lnTo>
                    <a:pt x="96" y="69"/>
                  </a:lnTo>
                  <a:lnTo>
                    <a:pt x="99" y="78"/>
                  </a:lnTo>
                  <a:lnTo>
                    <a:pt x="99" y="85"/>
                  </a:lnTo>
                  <a:lnTo>
                    <a:pt x="94" y="96"/>
                  </a:lnTo>
                  <a:lnTo>
                    <a:pt x="91" y="104"/>
                  </a:lnTo>
                  <a:lnTo>
                    <a:pt x="82" y="109"/>
                  </a:lnTo>
                  <a:lnTo>
                    <a:pt x="82" y="109"/>
                  </a:lnTo>
                  <a:lnTo>
                    <a:pt x="71" y="109"/>
                  </a:lnTo>
                  <a:lnTo>
                    <a:pt x="61" y="106"/>
                  </a:lnTo>
                  <a:lnTo>
                    <a:pt x="50" y="101"/>
                  </a:lnTo>
                  <a:lnTo>
                    <a:pt x="40" y="94"/>
                  </a:lnTo>
                  <a:lnTo>
                    <a:pt x="34" y="88"/>
                  </a:lnTo>
                  <a:lnTo>
                    <a:pt x="34" y="88"/>
                  </a:lnTo>
                  <a:lnTo>
                    <a:pt x="27" y="79"/>
                  </a:lnTo>
                  <a:lnTo>
                    <a:pt x="18" y="73"/>
                  </a:lnTo>
                  <a:lnTo>
                    <a:pt x="11" y="64"/>
                  </a:lnTo>
                  <a:lnTo>
                    <a:pt x="4" y="58"/>
                  </a:lnTo>
                  <a:lnTo>
                    <a:pt x="0" y="56"/>
                  </a:lnTo>
                  <a:lnTo>
                    <a:pt x="0" y="56"/>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72" name="Freeform 1296"/>
            <p:cNvSpPr>
              <a:spLocks/>
            </p:cNvSpPr>
            <p:nvPr/>
          </p:nvSpPr>
          <p:spPr bwMode="auto">
            <a:xfrm>
              <a:off x="2646" y="3035"/>
              <a:ext cx="241" cy="225"/>
            </a:xfrm>
            <a:custGeom>
              <a:avLst/>
              <a:gdLst/>
              <a:ahLst/>
              <a:cxnLst>
                <a:cxn ang="0">
                  <a:pos x="195" y="4"/>
                </a:cxn>
                <a:cxn ang="0">
                  <a:pos x="169" y="7"/>
                </a:cxn>
                <a:cxn ang="0">
                  <a:pos x="144" y="16"/>
                </a:cxn>
                <a:cxn ang="0">
                  <a:pos x="119" y="29"/>
                </a:cxn>
                <a:cxn ang="0">
                  <a:pos x="103" y="46"/>
                </a:cxn>
                <a:cxn ang="0">
                  <a:pos x="98" y="57"/>
                </a:cxn>
                <a:cxn ang="0">
                  <a:pos x="89" y="77"/>
                </a:cxn>
                <a:cxn ang="0">
                  <a:pos x="86" y="98"/>
                </a:cxn>
                <a:cxn ang="0">
                  <a:pos x="82" y="117"/>
                </a:cxn>
                <a:cxn ang="0">
                  <a:pos x="75" y="129"/>
                </a:cxn>
                <a:cxn ang="0">
                  <a:pos x="66" y="138"/>
                </a:cxn>
                <a:cxn ang="0">
                  <a:pos x="61" y="140"/>
                </a:cxn>
                <a:cxn ang="0">
                  <a:pos x="48" y="144"/>
                </a:cxn>
                <a:cxn ang="0">
                  <a:pos x="33" y="144"/>
                </a:cxn>
                <a:cxn ang="0">
                  <a:pos x="18" y="144"/>
                </a:cxn>
                <a:cxn ang="0">
                  <a:pos x="6" y="144"/>
                </a:cxn>
                <a:cxn ang="0">
                  <a:pos x="0" y="142"/>
                </a:cxn>
                <a:cxn ang="0">
                  <a:pos x="8" y="153"/>
                </a:cxn>
                <a:cxn ang="0">
                  <a:pos x="23" y="174"/>
                </a:cxn>
                <a:cxn ang="0">
                  <a:pos x="27" y="182"/>
                </a:cxn>
                <a:cxn ang="0">
                  <a:pos x="31" y="201"/>
                </a:cxn>
                <a:cxn ang="0">
                  <a:pos x="33" y="216"/>
                </a:cxn>
                <a:cxn ang="0">
                  <a:pos x="33" y="222"/>
                </a:cxn>
                <a:cxn ang="0">
                  <a:pos x="39" y="225"/>
                </a:cxn>
                <a:cxn ang="0">
                  <a:pos x="57" y="225"/>
                </a:cxn>
                <a:cxn ang="0">
                  <a:pos x="77" y="222"/>
                </a:cxn>
                <a:cxn ang="0">
                  <a:pos x="100" y="222"/>
                </a:cxn>
                <a:cxn ang="0">
                  <a:pos x="123" y="216"/>
                </a:cxn>
                <a:cxn ang="0">
                  <a:pos x="132" y="211"/>
                </a:cxn>
                <a:cxn ang="0">
                  <a:pos x="149" y="201"/>
                </a:cxn>
                <a:cxn ang="0">
                  <a:pos x="160" y="188"/>
                </a:cxn>
                <a:cxn ang="0">
                  <a:pos x="167" y="172"/>
                </a:cxn>
                <a:cxn ang="0">
                  <a:pos x="169" y="151"/>
                </a:cxn>
                <a:cxn ang="0">
                  <a:pos x="172" y="142"/>
                </a:cxn>
                <a:cxn ang="0">
                  <a:pos x="172" y="121"/>
                </a:cxn>
                <a:cxn ang="0">
                  <a:pos x="174" y="98"/>
                </a:cxn>
                <a:cxn ang="0">
                  <a:pos x="178" y="80"/>
                </a:cxn>
                <a:cxn ang="0">
                  <a:pos x="187" y="62"/>
                </a:cxn>
                <a:cxn ang="0">
                  <a:pos x="197" y="52"/>
                </a:cxn>
                <a:cxn ang="0">
                  <a:pos x="210" y="46"/>
                </a:cxn>
                <a:cxn ang="0">
                  <a:pos x="231" y="27"/>
                </a:cxn>
                <a:cxn ang="0">
                  <a:pos x="239" y="18"/>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0" y="142"/>
                  </a:lnTo>
                  <a:lnTo>
                    <a:pt x="4" y="144"/>
                  </a:lnTo>
                  <a:lnTo>
                    <a:pt x="8" y="153"/>
                  </a:lnTo>
                  <a:lnTo>
                    <a:pt x="16" y="163"/>
                  </a:lnTo>
                  <a:lnTo>
                    <a:pt x="23" y="174"/>
                  </a:lnTo>
                  <a:lnTo>
                    <a:pt x="27" y="182"/>
                  </a:lnTo>
                  <a:lnTo>
                    <a:pt x="27" y="182"/>
                  </a:lnTo>
                  <a:lnTo>
                    <a:pt x="29" y="193"/>
                  </a:lnTo>
                  <a:lnTo>
                    <a:pt x="31" y="201"/>
                  </a:lnTo>
                  <a:lnTo>
                    <a:pt x="33" y="207"/>
                  </a:lnTo>
                  <a:lnTo>
                    <a:pt x="33" y="216"/>
                  </a:lnTo>
                  <a:lnTo>
                    <a:pt x="33" y="222"/>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197" y="52"/>
                  </a:lnTo>
                  <a:lnTo>
                    <a:pt x="210" y="46"/>
                  </a:lnTo>
                  <a:lnTo>
                    <a:pt x="220" y="35"/>
                  </a:lnTo>
                  <a:lnTo>
                    <a:pt x="231" y="27"/>
                  </a:lnTo>
                  <a:lnTo>
                    <a:pt x="235" y="20"/>
                  </a:lnTo>
                  <a:lnTo>
                    <a:pt x="239" y="18"/>
                  </a:lnTo>
                  <a:lnTo>
                    <a:pt x="203" y="0"/>
                  </a:lnTo>
                </a:path>
              </a:pathLst>
            </a:custGeom>
            <a:solidFill>
              <a:srgbClr val="FFD80F"/>
            </a:solidFill>
            <a:ln w="9525" cap="rnd">
              <a:noFill/>
              <a:round/>
              <a:headEnd/>
              <a:tailEnd/>
            </a:ln>
            <a:effectLst/>
          </p:spPr>
          <p:txBody>
            <a:bodyPr/>
            <a:lstStyle/>
            <a:p>
              <a:pPr>
                <a:defRPr/>
              </a:pPr>
              <a:endParaRPr lang="en-US"/>
            </a:p>
          </p:txBody>
        </p:sp>
        <p:sp>
          <p:nvSpPr>
            <p:cNvPr id="273" name="Freeform 1297"/>
            <p:cNvSpPr>
              <a:spLocks/>
            </p:cNvSpPr>
            <p:nvPr/>
          </p:nvSpPr>
          <p:spPr bwMode="auto">
            <a:xfrm>
              <a:off x="2646" y="3035"/>
              <a:ext cx="241" cy="225"/>
            </a:xfrm>
            <a:custGeom>
              <a:avLst/>
              <a:gdLst/>
              <a:ahLst/>
              <a:cxnLst>
                <a:cxn ang="0">
                  <a:pos x="195" y="4"/>
                </a:cxn>
                <a:cxn ang="0">
                  <a:pos x="169" y="7"/>
                </a:cxn>
                <a:cxn ang="0">
                  <a:pos x="144" y="16"/>
                </a:cxn>
                <a:cxn ang="0">
                  <a:pos x="119" y="29"/>
                </a:cxn>
                <a:cxn ang="0">
                  <a:pos x="103" y="46"/>
                </a:cxn>
                <a:cxn ang="0">
                  <a:pos x="98" y="57"/>
                </a:cxn>
                <a:cxn ang="0">
                  <a:pos x="89" y="77"/>
                </a:cxn>
                <a:cxn ang="0">
                  <a:pos x="86" y="98"/>
                </a:cxn>
                <a:cxn ang="0">
                  <a:pos x="82" y="117"/>
                </a:cxn>
                <a:cxn ang="0">
                  <a:pos x="75" y="129"/>
                </a:cxn>
                <a:cxn ang="0">
                  <a:pos x="66" y="138"/>
                </a:cxn>
                <a:cxn ang="0">
                  <a:pos x="61" y="140"/>
                </a:cxn>
                <a:cxn ang="0">
                  <a:pos x="48" y="144"/>
                </a:cxn>
                <a:cxn ang="0">
                  <a:pos x="33" y="144"/>
                </a:cxn>
                <a:cxn ang="0">
                  <a:pos x="18" y="144"/>
                </a:cxn>
                <a:cxn ang="0">
                  <a:pos x="6" y="144"/>
                </a:cxn>
                <a:cxn ang="0">
                  <a:pos x="0" y="142"/>
                </a:cxn>
                <a:cxn ang="0">
                  <a:pos x="8" y="153"/>
                </a:cxn>
                <a:cxn ang="0">
                  <a:pos x="23" y="174"/>
                </a:cxn>
                <a:cxn ang="0">
                  <a:pos x="27" y="182"/>
                </a:cxn>
                <a:cxn ang="0">
                  <a:pos x="31" y="201"/>
                </a:cxn>
                <a:cxn ang="0">
                  <a:pos x="33" y="216"/>
                </a:cxn>
                <a:cxn ang="0">
                  <a:pos x="33" y="222"/>
                </a:cxn>
                <a:cxn ang="0">
                  <a:pos x="39" y="225"/>
                </a:cxn>
                <a:cxn ang="0">
                  <a:pos x="57" y="225"/>
                </a:cxn>
                <a:cxn ang="0">
                  <a:pos x="77" y="222"/>
                </a:cxn>
                <a:cxn ang="0">
                  <a:pos x="100" y="222"/>
                </a:cxn>
                <a:cxn ang="0">
                  <a:pos x="123" y="216"/>
                </a:cxn>
                <a:cxn ang="0">
                  <a:pos x="132" y="211"/>
                </a:cxn>
                <a:cxn ang="0">
                  <a:pos x="149" y="201"/>
                </a:cxn>
                <a:cxn ang="0">
                  <a:pos x="160" y="188"/>
                </a:cxn>
                <a:cxn ang="0">
                  <a:pos x="167" y="172"/>
                </a:cxn>
                <a:cxn ang="0">
                  <a:pos x="169" y="151"/>
                </a:cxn>
                <a:cxn ang="0">
                  <a:pos x="172" y="142"/>
                </a:cxn>
                <a:cxn ang="0">
                  <a:pos x="172" y="121"/>
                </a:cxn>
                <a:cxn ang="0">
                  <a:pos x="174" y="98"/>
                </a:cxn>
                <a:cxn ang="0">
                  <a:pos x="178" y="80"/>
                </a:cxn>
                <a:cxn ang="0">
                  <a:pos x="187" y="62"/>
                </a:cxn>
                <a:cxn ang="0">
                  <a:pos x="197" y="52"/>
                </a:cxn>
                <a:cxn ang="0">
                  <a:pos x="210" y="46"/>
                </a:cxn>
                <a:cxn ang="0">
                  <a:pos x="231" y="27"/>
                </a:cxn>
                <a:cxn ang="0">
                  <a:pos x="239" y="18"/>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0" y="142"/>
                  </a:lnTo>
                  <a:lnTo>
                    <a:pt x="4" y="144"/>
                  </a:lnTo>
                  <a:lnTo>
                    <a:pt x="8" y="153"/>
                  </a:lnTo>
                  <a:lnTo>
                    <a:pt x="16" y="163"/>
                  </a:lnTo>
                  <a:lnTo>
                    <a:pt x="23" y="174"/>
                  </a:lnTo>
                  <a:lnTo>
                    <a:pt x="27" y="182"/>
                  </a:lnTo>
                  <a:lnTo>
                    <a:pt x="27" y="182"/>
                  </a:lnTo>
                  <a:lnTo>
                    <a:pt x="29" y="193"/>
                  </a:lnTo>
                  <a:lnTo>
                    <a:pt x="31" y="201"/>
                  </a:lnTo>
                  <a:lnTo>
                    <a:pt x="33" y="207"/>
                  </a:lnTo>
                  <a:lnTo>
                    <a:pt x="33" y="216"/>
                  </a:lnTo>
                  <a:lnTo>
                    <a:pt x="33" y="222"/>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197" y="52"/>
                  </a:lnTo>
                  <a:lnTo>
                    <a:pt x="210" y="46"/>
                  </a:lnTo>
                  <a:lnTo>
                    <a:pt x="220" y="35"/>
                  </a:lnTo>
                  <a:lnTo>
                    <a:pt x="231" y="27"/>
                  </a:lnTo>
                  <a:lnTo>
                    <a:pt x="235" y="20"/>
                  </a:lnTo>
                  <a:lnTo>
                    <a:pt x="239" y="18"/>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74" name="Freeform 1298"/>
            <p:cNvSpPr>
              <a:spLocks/>
            </p:cNvSpPr>
            <p:nvPr/>
          </p:nvSpPr>
          <p:spPr bwMode="auto">
            <a:xfrm>
              <a:off x="2645" y="2854"/>
              <a:ext cx="215" cy="258"/>
            </a:xfrm>
            <a:custGeom>
              <a:avLst/>
              <a:gdLst/>
              <a:ahLst/>
              <a:cxnLst>
                <a:cxn ang="0">
                  <a:pos x="200" y="68"/>
                </a:cxn>
                <a:cxn ang="0">
                  <a:pos x="177" y="50"/>
                </a:cxn>
                <a:cxn ang="0">
                  <a:pos x="154" y="29"/>
                </a:cxn>
                <a:cxn ang="0">
                  <a:pos x="142" y="19"/>
                </a:cxn>
                <a:cxn ang="0">
                  <a:pos x="116" y="4"/>
                </a:cxn>
                <a:cxn ang="0">
                  <a:pos x="91" y="0"/>
                </a:cxn>
                <a:cxn ang="0">
                  <a:pos x="78" y="2"/>
                </a:cxn>
                <a:cxn ang="0">
                  <a:pos x="50" y="19"/>
                </a:cxn>
                <a:cxn ang="0">
                  <a:pos x="34" y="48"/>
                </a:cxn>
                <a:cxn ang="0">
                  <a:pos x="34" y="57"/>
                </a:cxn>
                <a:cxn ang="0">
                  <a:pos x="36" y="75"/>
                </a:cxn>
                <a:cxn ang="0">
                  <a:pos x="38" y="94"/>
                </a:cxn>
                <a:cxn ang="0">
                  <a:pos x="40" y="111"/>
                </a:cxn>
                <a:cxn ang="0">
                  <a:pos x="40" y="124"/>
                </a:cxn>
                <a:cxn ang="0">
                  <a:pos x="38" y="130"/>
                </a:cxn>
                <a:cxn ang="0">
                  <a:pos x="31" y="141"/>
                </a:cxn>
                <a:cxn ang="0">
                  <a:pos x="20" y="153"/>
                </a:cxn>
                <a:cxn ang="0">
                  <a:pos x="8" y="167"/>
                </a:cxn>
                <a:cxn ang="0">
                  <a:pos x="2" y="183"/>
                </a:cxn>
                <a:cxn ang="0">
                  <a:pos x="2" y="199"/>
                </a:cxn>
                <a:cxn ang="0">
                  <a:pos x="6" y="216"/>
                </a:cxn>
                <a:cxn ang="0">
                  <a:pos x="25" y="241"/>
                </a:cxn>
                <a:cxn ang="0">
                  <a:pos x="52" y="256"/>
                </a:cxn>
                <a:cxn ang="0">
                  <a:pos x="63" y="259"/>
                </a:cxn>
                <a:cxn ang="0">
                  <a:pos x="84" y="256"/>
                </a:cxn>
                <a:cxn ang="0">
                  <a:pos x="105" y="250"/>
                </a:cxn>
                <a:cxn ang="0">
                  <a:pos x="124" y="241"/>
                </a:cxn>
                <a:cxn ang="0">
                  <a:pos x="143" y="231"/>
                </a:cxn>
                <a:cxn ang="0">
                  <a:pos x="150" y="227"/>
                </a:cxn>
                <a:cxn ang="0">
                  <a:pos x="177" y="215"/>
                </a:cxn>
                <a:cxn ang="0">
                  <a:pos x="200" y="212"/>
                </a:cxn>
                <a:cxn ang="0">
                  <a:pos x="214" y="71"/>
                </a:cxn>
              </a:cxnLst>
              <a:rect l="0" t="0" r="r" b="b"/>
              <a:pathLst>
                <a:path w="215" h="260">
                  <a:moveTo>
                    <a:pt x="214" y="71"/>
                  </a:moveTo>
                  <a:lnTo>
                    <a:pt x="200" y="68"/>
                  </a:lnTo>
                  <a:lnTo>
                    <a:pt x="188" y="59"/>
                  </a:lnTo>
                  <a:lnTo>
                    <a:pt x="177" y="50"/>
                  </a:lnTo>
                  <a:lnTo>
                    <a:pt x="167" y="42"/>
                  </a:lnTo>
                  <a:lnTo>
                    <a:pt x="154" y="29"/>
                  </a:lnTo>
                  <a:lnTo>
                    <a:pt x="154" y="29"/>
                  </a:lnTo>
                  <a:lnTo>
                    <a:pt x="142" y="19"/>
                  </a:lnTo>
                  <a:lnTo>
                    <a:pt x="129" y="10"/>
                  </a:lnTo>
                  <a:lnTo>
                    <a:pt x="116" y="4"/>
                  </a:lnTo>
                  <a:lnTo>
                    <a:pt x="103" y="2"/>
                  </a:lnTo>
                  <a:lnTo>
                    <a:pt x="91" y="0"/>
                  </a:lnTo>
                  <a:lnTo>
                    <a:pt x="91" y="0"/>
                  </a:lnTo>
                  <a:lnTo>
                    <a:pt x="78" y="2"/>
                  </a:lnTo>
                  <a:lnTo>
                    <a:pt x="63" y="8"/>
                  </a:lnTo>
                  <a:lnTo>
                    <a:pt x="50" y="19"/>
                  </a:lnTo>
                  <a:lnTo>
                    <a:pt x="40" y="31"/>
                  </a:lnTo>
                  <a:lnTo>
                    <a:pt x="34" y="48"/>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2" y="199"/>
                  </a:lnTo>
                  <a:lnTo>
                    <a:pt x="6" y="216"/>
                  </a:lnTo>
                  <a:lnTo>
                    <a:pt x="15" y="231"/>
                  </a:lnTo>
                  <a:lnTo>
                    <a:pt x="25" y="241"/>
                  </a:lnTo>
                  <a:lnTo>
                    <a:pt x="38" y="250"/>
                  </a:lnTo>
                  <a:lnTo>
                    <a:pt x="52" y="256"/>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50" y="227"/>
                  </a:lnTo>
                  <a:lnTo>
                    <a:pt x="165" y="218"/>
                  </a:lnTo>
                  <a:lnTo>
                    <a:pt x="177" y="215"/>
                  </a:lnTo>
                  <a:lnTo>
                    <a:pt x="190" y="212"/>
                  </a:lnTo>
                  <a:lnTo>
                    <a:pt x="200" y="212"/>
                  </a:lnTo>
                  <a:lnTo>
                    <a:pt x="209" y="212"/>
                  </a:lnTo>
                  <a:lnTo>
                    <a:pt x="214" y="71"/>
                  </a:lnTo>
                </a:path>
              </a:pathLst>
            </a:custGeom>
            <a:solidFill>
              <a:srgbClr val="3B5959"/>
            </a:solidFill>
            <a:ln w="9525" cap="rnd">
              <a:noFill/>
              <a:round/>
              <a:headEnd/>
              <a:tailEnd/>
            </a:ln>
            <a:effectLst/>
          </p:spPr>
          <p:txBody>
            <a:bodyPr/>
            <a:lstStyle/>
            <a:p>
              <a:pPr>
                <a:defRPr/>
              </a:pPr>
              <a:endParaRPr lang="en-US"/>
            </a:p>
          </p:txBody>
        </p:sp>
        <p:sp>
          <p:nvSpPr>
            <p:cNvPr id="275" name="Freeform 1299"/>
            <p:cNvSpPr>
              <a:spLocks/>
            </p:cNvSpPr>
            <p:nvPr/>
          </p:nvSpPr>
          <p:spPr bwMode="auto">
            <a:xfrm>
              <a:off x="2645" y="2854"/>
              <a:ext cx="215" cy="258"/>
            </a:xfrm>
            <a:custGeom>
              <a:avLst/>
              <a:gdLst/>
              <a:ahLst/>
              <a:cxnLst>
                <a:cxn ang="0">
                  <a:pos x="214" y="71"/>
                </a:cxn>
                <a:cxn ang="0">
                  <a:pos x="200" y="68"/>
                </a:cxn>
                <a:cxn ang="0">
                  <a:pos x="188" y="59"/>
                </a:cxn>
                <a:cxn ang="0">
                  <a:pos x="177" y="50"/>
                </a:cxn>
                <a:cxn ang="0">
                  <a:pos x="167" y="42"/>
                </a:cxn>
                <a:cxn ang="0">
                  <a:pos x="154" y="29"/>
                </a:cxn>
                <a:cxn ang="0">
                  <a:pos x="154" y="29"/>
                </a:cxn>
                <a:cxn ang="0">
                  <a:pos x="142" y="19"/>
                </a:cxn>
                <a:cxn ang="0">
                  <a:pos x="129" y="10"/>
                </a:cxn>
                <a:cxn ang="0">
                  <a:pos x="116" y="4"/>
                </a:cxn>
                <a:cxn ang="0">
                  <a:pos x="103" y="2"/>
                </a:cxn>
                <a:cxn ang="0">
                  <a:pos x="91" y="0"/>
                </a:cxn>
                <a:cxn ang="0">
                  <a:pos x="91" y="0"/>
                </a:cxn>
                <a:cxn ang="0">
                  <a:pos x="78" y="2"/>
                </a:cxn>
                <a:cxn ang="0">
                  <a:pos x="63" y="8"/>
                </a:cxn>
                <a:cxn ang="0">
                  <a:pos x="50" y="19"/>
                </a:cxn>
                <a:cxn ang="0">
                  <a:pos x="40" y="31"/>
                </a:cxn>
                <a:cxn ang="0">
                  <a:pos x="34" y="48"/>
                </a:cxn>
                <a:cxn ang="0">
                  <a:pos x="34" y="48"/>
                </a:cxn>
                <a:cxn ang="0">
                  <a:pos x="34" y="57"/>
                </a:cxn>
                <a:cxn ang="0">
                  <a:pos x="34" y="68"/>
                </a:cxn>
                <a:cxn ang="0">
                  <a:pos x="36" y="75"/>
                </a:cxn>
                <a:cxn ang="0">
                  <a:pos x="38" y="86"/>
                </a:cxn>
                <a:cxn ang="0">
                  <a:pos x="38" y="94"/>
                </a:cxn>
                <a:cxn ang="0">
                  <a:pos x="40" y="103"/>
                </a:cxn>
                <a:cxn ang="0">
                  <a:pos x="40" y="111"/>
                </a:cxn>
                <a:cxn ang="0">
                  <a:pos x="40" y="118"/>
                </a:cxn>
                <a:cxn ang="0">
                  <a:pos x="40" y="124"/>
                </a:cxn>
                <a:cxn ang="0">
                  <a:pos x="38" y="130"/>
                </a:cxn>
                <a:cxn ang="0">
                  <a:pos x="38" y="130"/>
                </a:cxn>
                <a:cxn ang="0">
                  <a:pos x="36" y="134"/>
                </a:cxn>
                <a:cxn ang="0">
                  <a:pos x="31" y="141"/>
                </a:cxn>
                <a:cxn ang="0">
                  <a:pos x="25" y="147"/>
                </a:cxn>
                <a:cxn ang="0">
                  <a:pos x="20" y="153"/>
                </a:cxn>
                <a:cxn ang="0">
                  <a:pos x="15" y="160"/>
                </a:cxn>
                <a:cxn ang="0">
                  <a:pos x="8" y="167"/>
                </a:cxn>
                <a:cxn ang="0">
                  <a:pos x="4" y="174"/>
                </a:cxn>
                <a:cxn ang="0">
                  <a:pos x="2" y="183"/>
                </a:cxn>
                <a:cxn ang="0">
                  <a:pos x="0" y="190"/>
                </a:cxn>
                <a:cxn ang="0">
                  <a:pos x="2" y="199"/>
                </a:cxn>
                <a:cxn ang="0">
                  <a:pos x="2" y="199"/>
                </a:cxn>
                <a:cxn ang="0">
                  <a:pos x="6" y="216"/>
                </a:cxn>
                <a:cxn ang="0">
                  <a:pos x="15" y="231"/>
                </a:cxn>
                <a:cxn ang="0">
                  <a:pos x="25" y="241"/>
                </a:cxn>
                <a:cxn ang="0">
                  <a:pos x="38" y="250"/>
                </a:cxn>
                <a:cxn ang="0">
                  <a:pos x="52" y="256"/>
                </a:cxn>
                <a:cxn ang="0">
                  <a:pos x="52" y="256"/>
                </a:cxn>
                <a:cxn ang="0">
                  <a:pos x="63" y="259"/>
                </a:cxn>
                <a:cxn ang="0">
                  <a:pos x="71" y="259"/>
                </a:cxn>
                <a:cxn ang="0">
                  <a:pos x="84" y="256"/>
                </a:cxn>
                <a:cxn ang="0">
                  <a:pos x="94" y="254"/>
                </a:cxn>
                <a:cxn ang="0">
                  <a:pos x="105" y="250"/>
                </a:cxn>
                <a:cxn ang="0">
                  <a:pos x="116" y="245"/>
                </a:cxn>
                <a:cxn ang="0">
                  <a:pos x="124" y="241"/>
                </a:cxn>
                <a:cxn ang="0">
                  <a:pos x="135" y="235"/>
                </a:cxn>
                <a:cxn ang="0">
                  <a:pos x="143" y="231"/>
                </a:cxn>
                <a:cxn ang="0">
                  <a:pos x="150" y="227"/>
                </a:cxn>
                <a:cxn ang="0">
                  <a:pos x="150" y="227"/>
                </a:cxn>
                <a:cxn ang="0">
                  <a:pos x="165" y="218"/>
                </a:cxn>
                <a:cxn ang="0">
                  <a:pos x="177" y="215"/>
                </a:cxn>
                <a:cxn ang="0">
                  <a:pos x="190" y="212"/>
                </a:cxn>
                <a:cxn ang="0">
                  <a:pos x="200" y="212"/>
                </a:cxn>
                <a:cxn ang="0">
                  <a:pos x="209" y="212"/>
                </a:cxn>
              </a:cxnLst>
              <a:rect l="0" t="0" r="r" b="b"/>
              <a:pathLst>
                <a:path w="215" h="260">
                  <a:moveTo>
                    <a:pt x="214" y="71"/>
                  </a:moveTo>
                  <a:lnTo>
                    <a:pt x="200" y="68"/>
                  </a:lnTo>
                  <a:lnTo>
                    <a:pt x="188" y="59"/>
                  </a:lnTo>
                  <a:lnTo>
                    <a:pt x="177" y="50"/>
                  </a:lnTo>
                  <a:lnTo>
                    <a:pt x="167" y="42"/>
                  </a:lnTo>
                  <a:lnTo>
                    <a:pt x="154" y="29"/>
                  </a:lnTo>
                  <a:lnTo>
                    <a:pt x="154" y="29"/>
                  </a:lnTo>
                  <a:lnTo>
                    <a:pt x="142" y="19"/>
                  </a:lnTo>
                  <a:lnTo>
                    <a:pt x="129" y="10"/>
                  </a:lnTo>
                  <a:lnTo>
                    <a:pt x="116" y="4"/>
                  </a:lnTo>
                  <a:lnTo>
                    <a:pt x="103" y="2"/>
                  </a:lnTo>
                  <a:lnTo>
                    <a:pt x="91" y="0"/>
                  </a:lnTo>
                  <a:lnTo>
                    <a:pt x="91" y="0"/>
                  </a:lnTo>
                  <a:lnTo>
                    <a:pt x="78" y="2"/>
                  </a:lnTo>
                  <a:lnTo>
                    <a:pt x="63" y="8"/>
                  </a:lnTo>
                  <a:lnTo>
                    <a:pt x="50" y="19"/>
                  </a:lnTo>
                  <a:lnTo>
                    <a:pt x="40" y="31"/>
                  </a:lnTo>
                  <a:lnTo>
                    <a:pt x="34" y="48"/>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2" y="199"/>
                  </a:lnTo>
                  <a:lnTo>
                    <a:pt x="6" y="216"/>
                  </a:lnTo>
                  <a:lnTo>
                    <a:pt x="15" y="231"/>
                  </a:lnTo>
                  <a:lnTo>
                    <a:pt x="25" y="241"/>
                  </a:lnTo>
                  <a:lnTo>
                    <a:pt x="38" y="250"/>
                  </a:lnTo>
                  <a:lnTo>
                    <a:pt x="52" y="256"/>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50" y="227"/>
                  </a:lnTo>
                  <a:lnTo>
                    <a:pt x="165" y="218"/>
                  </a:lnTo>
                  <a:lnTo>
                    <a:pt x="177" y="215"/>
                  </a:lnTo>
                  <a:lnTo>
                    <a:pt x="190" y="212"/>
                  </a:lnTo>
                  <a:lnTo>
                    <a:pt x="200" y="212"/>
                  </a:lnTo>
                  <a:lnTo>
                    <a:pt x="209" y="212"/>
                  </a:lnTo>
                </a:path>
              </a:pathLst>
            </a:custGeom>
            <a:noFill/>
            <a:ln w="12700" cap="rnd" cmpd="sng">
              <a:solidFill>
                <a:srgbClr val="3B5959"/>
              </a:solidFill>
              <a:prstDash val="solid"/>
              <a:round/>
              <a:headEnd type="none" w="sm" len="sm"/>
              <a:tailEnd type="none" w="sm" len="sm"/>
            </a:ln>
            <a:effectLst/>
          </p:spPr>
          <p:txBody>
            <a:bodyPr/>
            <a:lstStyle/>
            <a:p>
              <a:pPr>
                <a:defRPr/>
              </a:pPr>
              <a:endParaRPr lang="en-US"/>
            </a:p>
          </p:txBody>
        </p:sp>
        <p:sp>
          <p:nvSpPr>
            <p:cNvPr id="276" name="Freeform 1300"/>
            <p:cNvSpPr>
              <a:spLocks/>
            </p:cNvSpPr>
            <p:nvPr/>
          </p:nvSpPr>
          <p:spPr bwMode="auto">
            <a:xfrm>
              <a:off x="2645" y="2848"/>
              <a:ext cx="215" cy="257"/>
            </a:xfrm>
            <a:custGeom>
              <a:avLst/>
              <a:gdLst/>
              <a:ahLst/>
              <a:cxnLst>
                <a:cxn ang="0">
                  <a:pos x="200" y="67"/>
                </a:cxn>
                <a:cxn ang="0">
                  <a:pos x="177" y="51"/>
                </a:cxn>
                <a:cxn ang="0">
                  <a:pos x="154" y="28"/>
                </a:cxn>
                <a:cxn ang="0">
                  <a:pos x="142" y="20"/>
                </a:cxn>
                <a:cxn ang="0">
                  <a:pos x="116" y="5"/>
                </a:cxn>
                <a:cxn ang="0">
                  <a:pos x="91" y="0"/>
                </a:cxn>
                <a:cxn ang="0">
                  <a:pos x="78" y="1"/>
                </a:cxn>
                <a:cxn ang="0">
                  <a:pos x="50" y="18"/>
                </a:cxn>
                <a:cxn ang="0">
                  <a:pos x="34" y="48"/>
                </a:cxn>
                <a:cxn ang="0">
                  <a:pos x="34" y="58"/>
                </a:cxn>
                <a:cxn ang="0">
                  <a:pos x="36" y="77"/>
                </a:cxn>
                <a:cxn ang="0">
                  <a:pos x="38" y="94"/>
                </a:cxn>
                <a:cxn ang="0">
                  <a:pos x="40" y="111"/>
                </a:cxn>
                <a:cxn ang="0">
                  <a:pos x="40" y="125"/>
                </a:cxn>
                <a:cxn ang="0">
                  <a:pos x="38" y="130"/>
                </a:cxn>
                <a:cxn ang="0">
                  <a:pos x="31" y="141"/>
                </a:cxn>
                <a:cxn ang="0">
                  <a:pos x="20" y="153"/>
                </a:cxn>
                <a:cxn ang="0">
                  <a:pos x="8" y="168"/>
                </a:cxn>
                <a:cxn ang="0">
                  <a:pos x="2" y="185"/>
                </a:cxn>
                <a:cxn ang="0">
                  <a:pos x="2" y="201"/>
                </a:cxn>
                <a:cxn ang="0">
                  <a:pos x="6" y="219"/>
                </a:cxn>
                <a:cxn ang="0">
                  <a:pos x="25" y="244"/>
                </a:cxn>
                <a:cxn ang="0">
                  <a:pos x="52" y="259"/>
                </a:cxn>
                <a:cxn ang="0">
                  <a:pos x="63" y="259"/>
                </a:cxn>
                <a:cxn ang="0">
                  <a:pos x="84" y="256"/>
                </a:cxn>
                <a:cxn ang="0">
                  <a:pos x="105" y="250"/>
                </a:cxn>
                <a:cxn ang="0">
                  <a:pos x="124" y="242"/>
                </a:cxn>
                <a:cxn ang="0">
                  <a:pos x="143" y="231"/>
                </a:cxn>
                <a:cxn ang="0">
                  <a:pos x="150" y="227"/>
                </a:cxn>
                <a:cxn ang="0">
                  <a:pos x="177" y="217"/>
                </a:cxn>
                <a:cxn ang="0">
                  <a:pos x="200" y="212"/>
                </a:cxn>
                <a:cxn ang="0">
                  <a:pos x="214" y="71"/>
                </a:cxn>
              </a:cxnLst>
              <a:rect l="0" t="0" r="r" b="b"/>
              <a:pathLst>
                <a:path w="215" h="260">
                  <a:moveTo>
                    <a:pt x="214" y="71"/>
                  </a:moveTo>
                  <a:lnTo>
                    <a:pt x="200" y="67"/>
                  </a:lnTo>
                  <a:lnTo>
                    <a:pt x="188" y="60"/>
                  </a:lnTo>
                  <a:lnTo>
                    <a:pt x="177" y="51"/>
                  </a:lnTo>
                  <a:lnTo>
                    <a:pt x="167" y="41"/>
                  </a:lnTo>
                  <a:lnTo>
                    <a:pt x="154" y="28"/>
                  </a:lnTo>
                  <a:lnTo>
                    <a:pt x="154" y="28"/>
                  </a:lnTo>
                  <a:lnTo>
                    <a:pt x="142" y="20"/>
                  </a:lnTo>
                  <a:lnTo>
                    <a:pt x="129" y="12"/>
                  </a:lnTo>
                  <a:lnTo>
                    <a:pt x="116" y="5"/>
                  </a:lnTo>
                  <a:lnTo>
                    <a:pt x="103" y="1"/>
                  </a:lnTo>
                  <a:lnTo>
                    <a:pt x="91" y="0"/>
                  </a:lnTo>
                  <a:lnTo>
                    <a:pt x="91" y="0"/>
                  </a:lnTo>
                  <a:lnTo>
                    <a:pt x="78" y="1"/>
                  </a:lnTo>
                  <a:lnTo>
                    <a:pt x="63" y="7"/>
                  </a:lnTo>
                  <a:lnTo>
                    <a:pt x="50" y="18"/>
                  </a:lnTo>
                  <a:lnTo>
                    <a:pt x="40" y="33"/>
                  </a:lnTo>
                  <a:lnTo>
                    <a:pt x="34" y="48"/>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2" y="201"/>
                  </a:lnTo>
                  <a:lnTo>
                    <a:pt x="6" y="219"/>
                  </a:lnTo>
                  <a:lnTo>
                    <a:pt x="15" y="231"/>
                  </a:lnTo>
                  <a:lnTo>
                    <a:pt x="25" y="244"/>
                  </a:lnTo>
                  <a:lnTo>
                    <a:pt x="38" y="252"/>
                  </a:lnTo>
                  <a:lnTo>
                    <a:pt x="52" y="259"/>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50" y="227"/>
                  </a:lnTo>
                  <a:lnTo>
                    <a:pt x="165" y="221"/>
                  </a:lnTo>
                  <a:lnTo>
                    <a:pt x="177" y="217"/>
                  </a:lnTo>
                  <a:lnTo>
                    <a:pt x="190" y="214"/>
                  </a:lnTo>
                  <a:lnTo>
                    <a:pt x="200" y="212"/>
                  </a:lnTo>
                  <a:lnTo>
                    <a:pt x="209" y="212"/>
                  </a:lnTo>
                  <a:lnTo>
                    <a:pt x="214" y="71"/>
                  </a:lnTo>
                </a:path>
              </a:pathLst>
            </a:custGeom>
            <a:solidFill>
              <a:srgbClr val="FFD80F"/>
            </a:solidFill>
            <a:ln w="9525" cap="rnd">
              <a:noFill/>
              <a:round/>
              <a:headEnd/>
              <a:tailEnd/>
            </a:ln>
            <a:effectLst/>
          </p:spPr>
          <p:txBody>
            <a:bodyPr/>
            <a:lstStyle/>
            <a:p>
              <a:pPr>
                <a:defRPr/>
              </a:pPr>
              <a:endParaRPr lang="en-US"/>
            </a:p>
          </p:txBody>
        </p:sp>
        <p:sp>
          <p:nvSpPr>
            <p:cNvPr id="277" name="Freeform 1301"/>
            <p:cNvSpPr>
              <a:spLocks/>
            </p:cNvSpPr>
            <p:nvPr/>
          </p:nvSpPr>
          <p:spPr bwMode="auto">
            <a:xfrm>
              <a:off x="2645" y="2848"/>
              <a:ext cx="215" cy="257"/>
            </a:xfrm>
            <a:custGeom>
              <a:avLst/>
              <a:gdLst/>
              <a:ahLst/>
              <a:cxnLst>
                <a:cxn ang="0">
                  <a:pos x="214" y="71"/>
                </a:cxn>
                <a:cxn ang="0">
                  <a:pos x="200" y="67"/>
                </a:cxn>
                <a:cxn ang="0">
                  <a:pos x="188" y="60"/>
                </a:cxn>
                <a:cxn ang="0">
                  <a:pos x="177" y="51"/>
                </a:cxn>
                <a:cxn ang="0">
                  <a:pos x="167" y="41"/>
                </a:cxn>
                <a:cxn ang="0">
                  <a:pos x="154" y="28"/>
                </a:cxn>
                <a:cxn ang="0">
                  <a:pos x="154" y="28"/>
                </a:cxn>
                <a:cxn ang="0">
                  <a:pos x="142" y="20"/>
                </a:cxn>
                <a:cxn ang="0">
                  <a:pos x="129" y="12"/>
                </a:cxn>
                <a:cxn ang="0">
                  <a:pos x="116" y="5"/>
                </a:cxn>
                <a:cxn ang="0">
                  <a:pos x="103" y="1"/>
                </a:cxn>
                <a:cxn ang="0">
                  <a:pos x="91" y="0"/>
                </a:cxn>
                <a:cxn ang="0">
                  <a:pos x="91" y="0"/>
                </a:cxn>
                <a:cxn ang="0">
                  <a:pos x="78" y="1"/>
                </a:cxn>
                <a:cxn ang="0">
                  <a:pos x="63" y="7"/>
                </a:cxn>
                <a:cxn ang="0">
                  <a:pos x="50" y="18"/>
                </a:cxn>
                <a:cxn ang="0">
                  <a:pos x="40" y="33"/>
                </a:cxn>
                <a:cxn ang="0">
                  <a:pos x="34" y="48"/>
                </a:cxn>
                <a:cxn ang="0">
                  <a:pos x="34" y="48"/>
                </a:cxn>
                <a:cxn ang="0">
                  <a:pos x="34" y="58"/>
                </a:cxn>
                <a:cxn ang="0">
                  <a:pos x="34" y="67"/>
                </a:cxn>
                <a:cxn ang="0">
                  <a:pos x="36" y="77"/>
                </a:cxn>
                <a:cxn ang="0">
                  <a:pos x="38" y="85"/>
                </a:cxn>
                <a:cxn ang="0">
                  <a:pos x="38" y="94"/>
                </a:cxn>
                <a:cxn ang="0">
                  <a:pos x="40" y="102"/>
                </a:cxn>
                <a:cxn ang="0">
                  <a:pos x="40" y="111"/>
                </a:cxn>
                <a:cxn ang="0">
                  <a:pos x="40" y="120"/>
                </a:cxn>
                <a:cxn ang="0">
                  <a:pos x="40" y="125"/>
                </a:cxn>
                <a:cxn ang="0">
                  <a:pos x="38" y="130"/>
                </a:cxn>
                <a:cxn ang="0">
                  <a:pos x="38" y="130"/>
                </a:cxn>
                <a:cxn ang="0">
                  <a:pos x="36" y="136"/>
                </a:cxn>
                <a:cxn ang="0">
                  <a:pos x="31" y="141"/>
                </a:cxn>
                <a:cxn ang="0">
                  <a:pos x="25" y="147"/>
                </a:cxn>
                <a:cxn ang="0">
                  <a:pos x="20" y="153"/>
                </a:cxn>
                <a:cxn ang="0">
                  <a:pos x="15" y="159"/>
                </a:cxn>
                <a:cxn ang="0">
                  <a:pos x="8" y="168"/>
                </a:cxn>
                <a:cxn ang="0">
                  <a:pos x="4" y="176"/>
                </a:cxn>
                <a:cxn ang="0">
                  <a:pos x="2" y="185"/>
                </a:cxn>
                <a:cxn ang="0">
                  <a:pos x="0" y="193"/>
                </a:cxn>
                <a:cxn ang="0">
                  <a:pos x="2" y="201"/>
                </a:cxn>
                <a:cxn ang="0">
                  <a:pos x="2" y="201"/>
                </a:cxn>
                <a:cxn ang="0">
                  <a:pos x="6" y="219"/>
                </a:cxn>
                <a:cxn ang="0">
                  <a:pos x="15" y="231"/>
                </a:cxn>
                <a:cxn ang="0">
                  <a:pos x="25" y="244"/>
                </a:cxn>
                <a:cxn ang="0">
                  <a:pos x="38" y="252"/>
                </a:cxn>
                <a:cxn ang="0">
                  <a:pos x="52" y="259"/>
                </a:cxn>
                <a:cxn ang="0">
                  <a:pos x="52" y="259"/>
                </a:cxn>
                <a:cxn ang="0">
                  <a:pos x="63" y="259"/>
                </a:cxn>
                <a:cxn ang="0">
                  <a:pos x="71" y="259"/>
                </a:cxn>
                <a:cxn ang="0">
                  <a:pos x="84" y="256"/>
                </a:cxn>
                <a:cxn ang="0">
                  <a:pos x="94" y="254"/>
                </a:cxn>
                <a:cxn ang="0">
                  <a:pos x="105" y="250"/>
                </a:cxn>
                <a:cxn ang="0">
                  <a:pos x="116" y="246"/>
                </a:cxn>
                <a:cxn ang="0">
                  <a:pos x="124" y="242"/>
                </a:cxn>
                <a:cxn ang="0">
                  <a:pos x="135" y="238"/>
                </a:cxn>
                <a:cxn ang="0">
                  <a:pos x="143" y="231"/>
                </a:cxn>
                <a:cxn ang="0">
                  <a:pos x="150" y="227"/>
                </a:cxn>
                <a:cxn ang="0">
                  <a:pos x="150" y="227"/>
                </a:cxn>
                <a:cxn ang="0">
                  <a:pos x="165" y="221"/>
                </a:cxn>
                <a:cxn ang="0">
                  <a:pos x="177" y="217"/>
                </a:cxn>
                <a:cxn ang="0">
                  <a:pos x="190" y="214"/>
                </a:cxn>
                <a:cxn ang="0">
                  <a:pos x="200" y="212"/>
                </a:cxn>
                <a:cxn ang="0">
                  <a:pos x="209" y="212"/>
                </a:cxn>
              </a:cxnLst>
              <a:rect l="0" t="0" r="r" b="b"/>
              <a:pathLst>
                <a:path w="215" h="260">
                  <a:moveTo>
                    <a:pt x="214" y="71"/>
                  </a:moveTo>
                  <a:lnTo>
                    <a:pt x="200" y="67"/>
                  </a:lnTo>
                  <a:lnTo>
                    <a:pt x="188" y="60"/>
                  </a:lnTo>
                  <a:lnTo>
                    <a:pt x="177" y="51"/>
                  </a:lnTo>
                  <a:lnTo>
                    <a:pt x="167" y="41"/>
                  </a:lnTo>
                  <a:lnTo>
                    <a:pt x="154" y="28"/>
                  </a:lnTo>
                  <a:lnTo>
                    <a:pt x="154" y="28"/>
                  </a:lnTo>
                  <a:lnTo>
                    <a:pt x="142" y="20"/>
                  </a:lnTo>
                  <a:lnTo>
                    <a:pt x="129" y="12"/>
                  </a:lnTo>
                  <a:lnTo>
                    <a:pt x="116" y="5"/>
                  </a:lnTo>
                  <a:lnTo>
                    <a:pt x="103" y="1"/>
                  </a:lnTo>
                  <a:lnTo>
                    <a:pt x="91" y="0"/>
                  </a:lnTo>
                  <a:lnTo>
                    <a:pt x="91" y="0"/>
                  </a:lnTo>
                  <a:lnTo>
                    <a:pt x="78" y="1"/>
                  </a:lnTo>
                  <a:lnTo>
                    <a:pt x="63" y="7"/>
                  </a:lnTo>
                  <a:lnTo>
                    <a:pt x="50" y="18"/>
                  </a:lnTo>
                  <a:lnTo>
                    <a:pt x="40" y="33"/>
                  </a:lnTo>
                  <a:lnTo>
                    <a:pt x="34" y="48"/>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2" y="201"/>
                  </a:lnTo>
                  <a:lnTo>
                    <a:pt x="6" y="219"/>
                  </a:lnTo>
                  <a:lnTo>
                    <a:pt x="15" y="231"/>
                  </a:lnTo>
                  <a:lnTo>
                    <a:pt x="25" y="244"/>
                  </a:lnTo>
                  <a:lnTo>
                    <a:pt x="38" y="252"/>
                  </a:lnTo>
                  <a:lnTo>
                    <a:pt x="52" y="259"/>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50" y="227"/>
                  </a:lnTo>
                  <a:lnTo>
                    <a:pt x="165" y="221"/>
                  </a:lnTo>
                  <a:lnTo>
                    <a:pt x="177" y="217"/>
                  </a:lnTo>
                  <a:lnTo>
                    <a:pt x="190" y="214"/>
                  </a:lnTo>
                  <a:lnTo>
                    <a:pt x="200" y="212"/>
                  </a:lnTo>
                  <a:lnTo>
                    <a:pt x="209" y="212"/>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78" name="Freeform 1302"/>
            <p:cNvSpPr>
              <a:spLocks/>
            </p:cNvSpPr>
            <p:nvPr/>
          </p:nvSpPr>
          <p:spPr bwMode="auto">
            <a:xfrm>
              <a:off x="2803" y="2874"/>
              <a:ext cx="77" cy="193"/>
            </a:xfrm>
            <a:custGeom>
              <a:avLst/>
              <a:gdLst/>
              <a:ahLst/>
              <a:cxnLst>
                <a:cxn ang="0">
                  <a:pos x="73" y="60"/>
                </a:cxn>
                <a:cxn ang="0">
                  <a:pos x="71" y="48"/>
                </a:cxn>
                <a:cxn ang="0">
                  <a:pos x="67" y="30"/>
                </a:cxn>
                <a:cxn ang="0">
                  <a:pos x="62" y="16"/>
                </a:cxn>
                <a:cxn ang="0">
                  <a:pos x="57" y="5"/>
                </a:cxn>
                <a:cxn ang="0">
                  <a:pos x="46" y="0"/>
                </a:cxn>
                <a:cxn ang="0">
                  <a:pos x="46" y="0"/>
                </a:cxn>
                <a:cxn ang="0">
                  <a:pos x="36" y="3"/>
                </a:cxn>
                <a:cxn ang="0">
                  <a:pos x="27" y="9"/>
                </a:cxn>
                <a:cxn ang="0">
                  <a:pos x="18" y="23"/>
                </a:cxn>
                <a:cxn ang="0">
                  <a:pos x="14" y="37"/>
                </a:cxn>
                <a:cxn ang="0">
                  <a:pos x="14" y="51"/>
                </a:cxn>
                <a:cxn ang="0">
                  <a:pos x="14" y="51"/>
                </a:cxn>
                <a:cxn ang="0">
                  <a:pos x="12" y="67"/>
                </a:cxn>
                <a:cxn ang="0">
                  <a:pos x="11" y="79"/>
                </a:cxn>
                <a:cxn ang="0">
                  <a:pos x="8" y="92"/>
                </a:cxn>
                <a:cxn ang="0">
                  <a:pos x="6" y="102"/>
                </a:cxn>
                <a:cxn ang="0">
                  <a:pos x="2" y="111"/>
                </a:cxn>
                <a:cxn ang="0">
                  <a:pos x="2" y="111"/>
                </a:cxn>
                <a:cxn ang="0">
                  <a:pos x="2" y="117"/>
                </a:cxn>
                <a:cxn ang="0">
                  <a:pos x="2" y="123"/>
                </a:cxn>
                <a:cxn ang="0">
                  <a:pos x="0" y="134"/>
                </a:cxn>
                <a:cxn ang="0">
                  <a:pos x="0" y="143"/>
                </a:cxn>
                <a:cxn ang="0">
                  <a:pos x="2" y="151"/>
                </a:cxn>
                <a:cxn ang="0">
                  <a:pos x="2" y="162"/>
                </a:cxn>
                <a:cxn ang="0">
                  <a:pos x="6" y="170"/>
                </a:cxn>
                <a:cxn ang="0">
                  <a:pos x="8" y="178"/>
                </a:cxn>
                <a:cxn ang="0">
                  <a:pos x="12" y="185"/>
                </a:cxn>
                <a:cxn ang="0">
                  <a:pos x="16" y="191"/>
                </a:cxn>
                <a:cxn ang="0">
                  <a:pos x="16" y="191"/>
                </a:cxn>
                <a:cxn ang="0">
                  <a:pos x="29" y="194"/>
                </a:cxn>
                <a:cxn ang="0">
                  <a:pos x="41" y="191"/>
                </a:cxn>
                <a:cxn ang="0">
                  <a:pos x="55" y="185"/>
                </a:cxn>
                <a:cxn ang="0">
                  <a:pos x="64" y="176"/>
                </a:cxn>
                <a:cxn ang="0">
                  <a:pos x="69" y="164"/>
                </a:cxn>
                <a:cxn ang="0">
                  <a:pos x="69" y="164"/>
                </a:cxn>
                <a:cxn ang="0">
                  <a:pos x="71" y="155"/>
                </a:cxn>
                <a:cxn ang="0">
                  <a:pos x="71" y="146"/>
                </a:cxn>
                <a:cxn ang="0">
                  <a:pos x="71" y="134"/>
                </a:cxn>
                <a:cxn ang="0">
                  <a:pos x="73" y="122"/>
                </a:cxn>
                <a:cxn ang="0">
                  <a:pos x="73" y="109"/>
                </a:cxn>
                <a:cxn ang="0">
                  <a:pos x="76" y="97"/>
                </a:cxn>
                <a:cxn ang="0">
                  <a:pos x="76" y="85"/>
                </a:cxn>
                <a:cxn ang="0">
                  <a:pos x="76" y="74"/>
                </a:cxn>
                <a:cxn ang="0">
                  <a:pos x="73" y="67"/>
                </a:cxn>
                <a:cxn ang="0">
                  <a:pos x="73" y="60"/>
                </a:cxn>
                <a:cxn ang="0">
                  <a:pos x="73" y="60"/>
                </a:cxn>
              </a:cxnLst>
              <a:rect l="0" t="0" r="r" b="b"/>
              <a:pathLst>
                <a:path w="77" h="195">
                  <a:moveTo>
                    <a:pt x="73" y="60"/>
                  </a:moveTo>
                  <a:lnTo>
                    <a:pt x="71" y="48"/>
                  </a:lnTo>
                  <a:lnTo>
                    <a:pt x="67" y="30"/>
                  </a:lnTo>
                  <a:lnTo>
                    <a:pt x="62" y="16"/>
                  </a:lnTo>
                  <a:lnTo>
                    <a:pt x="57" y="5"/>
                  </a:lnTo>
                  <a:lnTo>
                    <a:pt x="46" y="0"/>
                  </a:lnTo>
                  <a:lnTo>
                    <a:pt x="46" y="0"/>
                  </a:lnTo>
                  <a:lnTo>
                    <a:pt x="36" y="3"/>
                  </a:lnTo>
                  <a:lnTo>
                    <a:pt x="27" y="9"/>
                  </a:lnTo>
                  <a:lnTo>
                    <a:pt x="18" y="23"/>
                  </a:lnTo>
                  <a:lnTo>
                    <a:pt x="14" y="37"/>
                  </a:lnTo>
                  <a:lnTo>
                    <a:pt x="14" y="51"/>
                  </a:lnTo>
                  <a:lnTo>
                    <a:pt x="14" y="51"/>
                  </a:lnTo>
                  <a:lnTo>
                    <a:pt x="12" y="67"/>
                  </a:lnTo>
                  <a:lnTo>
                    <a:pt x="11" y="79"/>
                  </a:lnTo>
                  <a:lnTo>
                    <a:pt x="8" y="92"/>
                  </a:lnTo>
                  <a:lnTo>
                    <a:pt x="6" y="102"/>
                  </a:lnTo>
                  <a:lnTo>
                    <a:pt x="2" y="111"/>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16" y="191"/>
                  </a:lnTo>
                  <a:lnTo>
                    <a:pt x="29" y="194"/>
                  </a:lnTo>
                  <a:lnTo>
                    <a:pt x="41" y="191"/>
                  </a:lnTo>
                  <a:lnTo>
                    <a:pt x="55" y="185"/>
                  </a:lnTo>
                  <a:lnTo>
                    <a:pt x="64" y="176"/>
                  </a:lnTo>
                  <a:lnTo>
                    <a:pt x="69" y="164"/>
                  </a:lnTo>
                  <a:lnTo>
                    <a:pt x="69" y="164"/>
                  </a:lnTo>
                  <a:lnTo>
                    <a:pt x="71" y="155"/>
                  </a:lnTo>
                  <a:lnTo>
                    <a:pt x="71" y="146"/>
                  </a:lnTo>
                  <a:lnTo>
                    <a:pt x="71" y="134"/>
                  </a:lnTo>
                  <a:lnTo>
                    <a:pt x="73" y="122"/>
                  </a:lnTo>
                  <a:lnTo>
                    <a:pt x="73" y="109"/>
                  </a:lnTo>
                  <a:lnTo>
                    <a:pt x="76" y="97"/>
                  </a:lnTo>
                  <a:lnTo>
                    <a:pt x="76" y="85"/>
                  </a:lnTo>
                  <a:lnTo>
                    <a:pt x="76" y="74"/>
                  </a:lnTo>
                  <a:lnTo>
                    <a:pt x="73" y="67"/>
                  </a:lnTo>
                  <a:lnTo>
                    <a:pt x="73" y="60"/>
                  </a:lnTo>
                  <a:lnTo>
                    <a:pt x="73" y="60"/>
                  </a:lnTo>
                </a:path>
              </a:pathLst>
            </a:custGeom>
            <a:solidFill>
              <a:srgbClr val="3B5959"/>
            </a:solidFill>
            <a:ln w="9525" cap="rnd">
              <a:noFill/>
              <a:round/>
              <a:headEnd/>
              <a:tailEnd/>
            </a:ln>
            <a:effectLst/>
          </p:spPr>
          <p:txBody>
            <a:bodyPr/>
            <a:lstStyle/>
            <a:p>
              <a:pPr>
                <a:defRPr/>
              </a:pPr>
              <a:endParaRPr lang="en-US"/>
            </a:p>
          </p:txBody>
        </p:sp>
        <p:sp>
          <p:nvSpPr>
            <p:cNvPr id="279" name="Freeform 1303"/>
            <p:cNvSpPr>
              <a:spLocks/>
            </p:cNvSpPr>
            <p:nvPr/>
          </p:nvSpPr>
          <p:spPr bwMode="auto">
            <a:xfrm>
              <a:off x="2803" y="2874"/>
              <a:ext cx="77" cy="193"/>
            </a:xfrm>
            <a:custGeom>
              <a:avLst/>
              <a:gdLst/>
              <a:ahLst/>
              <a:cxnLst>
                <a:cxn ang="0">
                  <a:pos x="73" y="60"/>
                </a:cxn>
                <a:cxn ang="0">
                  <a:pos x="71" y="48"/>
                </a:cxn>
                <a:cxn ang="0">
                  <a:pos x="67" y="30"/>
                </a:cxn>
                <a:cxn ang="0">
                  <a:pos x="62" y="16"/>
                </a:cxn>
                <a:cxn ang="0">
                  <a:pos x="57" y="5"/>
                </a:cxn>
                <a:cxn ang="0">
                  <a:pos x="46" y="0"/>
                </a:cxn>
                <a:cxn ang="0">
                  <a:pos x="46" y="0"/>
                </a:cxn>
                <a:cxn ang="0">
                  <a:pos x="36" y="3"/>
                </a:cxn>
                <a:cxn ang="0">
                  <a:pos x="27" y="9"/>
                </a:cxn>
                <a:cxn ang="0">
                  <a:pos x="18" y="23"/>
                </a:cxn>
                <a:cxn ang="0">
                  <a:pos x="14" y="37"/>
                </a:cxn>
                <a:cxn ang="0">
                  <a:pos x="14" y="51"/>
                </a:cxn>
                <a:cxn ang="0">
                  <a:pos x="14" y="51"/>
                </a:cxn>
                <a:cxn ang="0">
                  <a:pos x="12" y="67"/>
                </a:cxn>
                <a:cxn ang="0">
                  <a:pos x="11" y="79"/>
                </a:cxn>
                <a:cxn ang="0">
                  <a:pos x="8" y="92"/>
                </a:cxn>
                <a:cxn ang="0">
                  <a:pos x="6" y="102"/>
                </a:cxn>
                <a:cxn ang="0">
                  <a:pos x="2" y="111"/>
                </a:cxn>
                <a:cxn ang="0">
                  <a:pos x="2" y="111"/>
                </a:cxn>
                <a:cxn ang="0">
                  <a:pos x="2" y="117"/>
                </a:cxn>
                <a:cxn ang="0">
                  <a:pos x="2" y="123"/>
                </a:cxn>
                <a:cxn ang="0">
                  <a:pos x="0" y="134"/>
                </a:cxn>
                <a:cxn ang="0">
                  <a:pos x="0" y="143"/>
                </a:cxn>
                <a:cxn ang="0">
                  <a:pos x="2" y="151"/>
                </a:cxn>
                <a:cxn ang="0">
                  <a:pos x="2" y="162"/>
                </a:cxn>
                <a:cxn ang="0">
                  <a:pos x="6" y="170"/>
                </a:cxn>
                <a:cxn ang="0">
                  <a:pos x="8" y="178"/>
                </a:cxn>
                <a:cxn ang="0">
                  <a:pos x="12" y="185"/>
                </a:cxn>
                <a:cxn ang="0">
                  <a:pos x="16" y="191"/>
                </a:cxn>
                <a:cxn ang="0">
                  <a:pos x="16" y="191"/>
                </a:cxn>
                <a:cxn ang="0">
                  <a:pos x="29" y="194"/>
                </a:cxn>
                <a:cxn ang="0">
                  <a:pos x="41" y="191"/>
                </a:cxn>
                <a:cxn ang="0">
                  <a:pos x="55" y="185"/>
                </a:cxn>
                <a:cxn ang="0">
                  <a:pos x="64" y="176"/>
                </a:cxn>
                <a:cxn ang="0">
                  <a:pos x="69" y="164"/>
                </a:cxn>
                <a:cxn ang="0">
                  <a:pos x="69" y="164"/>
                </a:cxn>
                <a:cxn ang="0">
                  <a:pos x="71" y="155"/>
                </a:cxn>
                <a:cxn ang="0">
                  <a:pos x="71" y="146"/>
                </a:cxn>
                <a:cxn ang="0">
                  <a:pos x="71" y="134"/>
                </a:cxn>
                <a:cxn ang="0">
                  <a:pos x="73" y="122"/>
                </a:cxn>
                <a:cxn ang="0">
                  <a:pos x="73" y="109"/>
                </a:cxn>
                <a:cxn ang="0">
                  <a:pos x="76" y="97"/>
                </a:cxn>
                <a:cxn ang="0">
                  <a:pos x="76" y="85"/>
                </a:cxn>
                <a:cxn ang="0">
                  <a:pos x="76" y="74"/>
                </a:cxn>
                <a:cxn ang="0">
                  <a:pos x="73" y="67"/>
                </a:cxn>
                <a:cxn ang="0">
                  <a:pos x="73" y="60"/>
                </a:cxn>
                <a:cxn ang="0">
                  <a:pos x="73" y="60"/>
                </a:cxn>
              </a:cxnLst>
              <a:rect l="0" t="0" r="r" b="b"/>
              <a:pathLst>
                <a:path w="77" h="195">
                  <a:moveTo>
                    <a:pt x="73" y="60"/>
                  </a:moveTo>
                  <a:lnTo>
                    <a:pt x="71" y="48"/>
                  </a:lnTo>
                  <a:lnTo>
                    <a:pt x="67" y="30"/>
                  </a:lnTo>
                  <a:lnTo>
                    <a:pt x="62" y="16"/>
                  </a:lnTo>
                  <a:lnTo>
                    <a:pt x="57" y="5"/>
                  </a:lnTo>
                  <a:lnTo>
                    <a:pt x="46" y="0"/>
                  </a:lnTo>
                  <a:lnTo>
                    <a:pt x="46" y="0"/>
                  </a:lnTo>
                  <a:lnTo>
                    <a:pt x="36" y="3"/>
                  </a:lnTo>
                  <a:lnTo>
                    <a:pt x="27" y="9"/>
                  </a:lnTo>
                  <a:lnTo>
                    <a:pt x="18" y="23"/>
                  </a:lnTo>
                  <a:lnTo>
                    <a:pt x="14" y="37"/>
                  </a:lnTo>
                  <a:lnTo>
                    <a:pt x="14" y="51"/>
                  </a:lnTo>
                  <a:lnTo>
                    <a:pt x="14" y="51"/>
                  </a:lnTo>
                  <a:lnTo>
                    <a:pt x="12" y="67"/>
                  </a:lnTo>
                  <a:lnTo>
                    <a:pt x="11" y="79"/>
                  </a:lnTo>
                  <a:lnTo>
                    <a:pt x="8" y="92"/>
                  </a:lnTo>
                  <a:lnTo>
                    <a:pt x="6" y="102"/>
                  </a:lnTo>
                  <a:lnTo>
                    <a:pt x="2" y="111"/>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16" y="191"/>
                  </a:lnTo>
                  <a:lnTo>
                    <a:pt x="29" y="194"/>
                  </a:lnTo>
                  <a:lnTo>
                    <a:pt x="41" y="191"/>
                  </a:lnTo>
                  <a:lnTo>
                    <a:pt x="55" y="185"/>
                  </a:lnTo>
                  <a:lnTo>
                    <a:pt x="64" y="176"/>
                  </a:lnTo>
                  <a:lnTo>
                    <a:pt x="69" y="164"/>
                  </a:lnTo>
                  <a:lnTo>
                    <a:pt x="69" y="164"/>
                  </a:lnTo>
                  <a:lnTo>
                    <a:pt x="71" y="155"/>
                  </a:lnTo>
                  <a:lnTo>
                    <a:pt x="71" y="146"/>
                  </a:lnTo>
                  <a:lnTo>
                    <a:pt x="71" y="134"/>
                  </a:lnTo>
                  <a:lnTo>
                    <a:pt x="73" y="122"/>
                  </a:lnTo>
                  <a:lnTo>
                    <a:pt x="73" y="109"/>
                  </a:lnTo>
                  <a:lnTo>
                    <a:pt x="76" y="97"/>
                  </a:lnTo>
                  <a:lnTo>
                    <a:pt x="76" y="85"/>
                  </a:lnTo>
                  <a:lnTo>
                    <a:pt x="76" y="74"/>
                  </a:lnTo>
                  <a:lnTo>
                    <a:pt x="73" y="67"/>
                  </a:lnTo>
                  <a:lnTo>
                    <a:pt x="73" y="60"/>
                  </a:lnTo>
                  <a:lnTo>
                    <a:pt x="73" y="60"/>
                  </a:lnTo>
                </a:path>
              </a:pathLst>
            </a:custGeom>
            <a:noFill/>
            <a:ln w="12700" cap="rnd" cmpd="sng">
              <a:solidFill>
                <a:srgbClr val="3B5959"/>
              </a:solidFill>
              <a:prstDash val="solid"/>
              <a:round/>
              <a:headEnd type="none" w="sm" len="sm"/>
              <a:tailEnd type="none" w="sm" len="sm"/>
            </a:ln>
            <a:effectLst/>
          </p:spPr>
          <p:txBody>
            <a:bodyPr/>
            <a:lstStyle/>
            <a:p>
              <a:pPr>
                <a:defRPr/>
              </a:pPr>
              <a:endParaRPr lang="en-US"/>
            </a:p>
          </p:txBody>
        </p:sp>
        <p:sp>
          <p:nvSpPr>
            <p:cNvPr id="280" name="Freeform 1304"/>
            <p:cNvSpPr>
              <a:spLocks/>
            </p:cNvSpPr>
            <p:nvPr/>
          </p:nvSpPr>
          <p:spPr bwMode="auto">
            <a:xfrm>
              <a:off x="2815" y="2873"/>
              <a:ext cx="77" cy="194"/>
            </a:xfrm>
            <a:custGeom>
              <a:avLst/>
              <a:gdLst/>
              <a:ahLst/>
              <a:cxnLst>
                <a:cxn ang="0">
                  <a:pos x="73" y="60"/>
                </a:cxn>
                <a:cxn ang="0">
                  <a:pos x="71" y="48"/>
                </a:cxn>
                <a:cxn ang="0">
                  <a:pos x="67" y="31"/>
                </a:cxn>
                <a:cxn ang="0">
                  <a:pos x="62" y="14"/>
                </a:cxn>
                <a:cxn ang="0">
                  <a:pos x="57" y="4"/>
                </a:cxn>
                <a:cxn ang="0">
                  <a:pos x="46" y="0"/>
                </a:cxn>
                <a:cxn ang="0">
                  <a:pos x="46" y="0"/>
                </a:cxn>
                <a:cxn ang="0">
                  <a:pos x="36" y="2"/>
                </a:cxn>
                <a:cxn ang="0">
                  <a:pos x="27" y="9"/>
                </a:cxn>
                <a:cxn ang="0">
                  <a:pos x="18" y="23"/>
                </a:cxn>
                <a:cxn ang="0">
                  <a:pos x="14" y="35"/>
                </a:cxn>
                <a:cxn ang="0">
                  <a:pos x="14" y="52"/>
                </a:cxn>
                <a:cxn ang="0">
                  <a:pos x="14" y="52"/>
                </a:cxn>
                <a:cxn ang="0">
                  <a:pos x="12" y="65"/>
                </a:cxn>
                <a:cxn ang="0">
                  <a:pos x="11" y="80"/>
                </a:cxn>
                <a:cxn ang="0">
                  <a:pos x="8" y="90"/>
                </a:cxn>
                <a:cxn ang="0">
                  <a:pos x="6" y="101"/>
                </a:cxn>
                <a:cxn ang="0">
                  <a:pos x="2" y="111"/>
                </a:cxn>
                <a:cxn ang="0">
                  <a:pos x="2" y="111"/>
                </a:cxn>
                <a:cxn ang="0">
                  <a:pos x="2" y="117"/>
                </a:cxn>
                <a:cxn ang="0">
                  <a:pos x="2" y="124"/>
                </a:cxn>
                <a:cxn ang="0">
                  <a:pos x="0" y="132"/>
                </a:cxn>
                <a:cxn ang="0">
                  <a:pos x="0" y="143"/>
                </a:cxn>
                <a:cxn ang="0">
                  <a:pos x="2" y="152"/>
                </a:cxn>
                <a:cxn ang="0">
                  <a:pos x="2" y="162"/>
                </a:cxn>
                <a:cxn ang="0">
                  <a:pos x="6" y="170"/>
                </a:cxn>
                <a:cxn ang="0">
                  <a:pos x="8" y="179"/>
                </a:cxn>
                <a:cxn ang="0">
                  <a:pos x="12" y="185"/>
                </a:cxn>
                <a:cxn ang="0">
                  <a:pos x="16" y="189"/>
                </a:cxn>
                <a:cxn ang="0">
                  <a:pos x="16" y="189"/>
                </a:cxn>
                <a:cxn ang="0">
                  <a:pos x="29" y="194"/>
                </a:cxn>
                <a:cxn ang="0">
                  <a:pos x="41" y="191"/>
                </a:cxn>
                <a:cxn ang="0">
                  <a:pos x="55" y="185"/>
                </a:cxn>
                <a:cxn ang="0">
                  <a:pos x="64" y="177"/>
                </a:cxn>
                <a:cxn ang="0">
                  <a:pos x="69" y="164"/>
                </a:cxn>
                <a:cxn ang="0">
                  <a:pos x="69" y="164"/>
                </a:cxn>
                <a:cxn ang="0">
                  <a:pos x="71" y="155"/>
                </a:cxn>
                <a:cxn ang="0">
                  <a:pos x="71" y="145"/>
                </a:cxn>
                <a:cxn ang="0">
                  <a:pos x="71" y="134"/>
                </a:cxn>
                <a:cxn ang="0">
                  <a:pos x="73" y="122"/>
                </a:cxn>
                <a:cxn ang="0">
                  <a:pos x="73" y="109"/>
                </a:cxn>
                <a:cxn ang="0">
                  <a:pos x="76" y="97"/>
                </a:cxn>
                <a:cxn ang="0">
                  <a:pos x="76" y="85"/>
                </a:cxn>
                <a:cxn ang="0">
                  <a:pos x="76" y="76"/>
                </a:cxn>
                <a:cxn ang="0">
                  <a:pos x="73" y="67"/>
                </a:cxn>
                <a:cxn ang="0">
                  <a:pos x="73" y="60"/>
                </a:cxn>
                <a:cxn ang="0">
                  <a:pos x="73" y="60"/>
                </a:cxn>
              </a:cxnLst>
              <a:rect l="0" t="0" r="r" b="b"/>
              <a:pathLst>
                <a:path w="77" h="195">
                  <a:moveTo>
                    <a:pt x="73" y="60"/>
                  </a:moveTo>
                  <a:lnTo>
                    <a:pt x="71" y="48"/>
                  </a:lnTo>
                  <a:lnTo>
                    <a:pt x="67" y="31"/>
                  </a:lnTo>
                  <a:lnTo>
                    <a:pt x="62" y="14"/>
                  </a:lnTo>
                  <a:lnTo>
                    <a:pt x="57" y="4"/>
                  </a:lnTo>
                  <a:lnTo>
                    <a:pt x="46" y="0"/>
                  </a:lnTo>
                  <a:lnTo>
                    <a:pt x="46" y="0"/>
                  </a:lnTo>
                  <a:lnTo>
                    <a:pt x="36" y="2"/>
                  </a:lnTo>
                  <a:lnTo>
                    <a:pt x="27" y="9"/>
                  </a:lnTo>
                  <a:lnTo>
                    <a:pt x="18" y="23"/>
                  </a:lnTo>
                  <a:lnTo>
                    <a:pt x="14" y="35"/>
                  </a:lnTo>
                  <a:lnTo>
                    <a:pt x="14" y="52"/>
                  </a:lnTo>
                  <a:lnTo>
                    <a:pt x="14" y="52"/>
                  </a:lnTo>
                  <a:lnTo>
                    <a:pt x="12" y="65"/>
                  </a:lnTo>
                  <a:lnTo>
                    <a:pt x="11" y="80"/>
                  </a:lnTo>
                  <a:lnTo>
                    <a:pt x="8" y="90"/>
                  </a:lnTo>
                  <a:lnTo>
                    <a:pt x="6" y="101"/>
                  </a:lnTo>
                  <a:lnTo>
                    <a:pt x="2" y="11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16" y="189"/>
                  </a:lnTo>
                  <a:lnTo>
                    <a:pt x="29" y="194"/>
                  </a:lnTo>
                  <a:lnTo>
                    <a:pt x="41" y="191"/>
                  </a:lnTo>
                  <a:lnTo>
                    <a:pt x="55" y="185"/>
                  </a:lnTo>
                  <a:lnTo>
                    <a:pt x="64" y="177"/>
                  </a:lnTo>
                  <a:lnTo>
                    <a:pt x="69" y="164"/>
                  </a:lnTo>
                  <a:lnTo>
                    <a:pt x="69" y="164"/>
                  </a:lnTo>
                  <a:lnTo>
                    <a:pt x="71" y="155"/>
                  </a:lnTo>
                  <a:lnTo>
                    <a:pt x="71" y="145"/>
                  </a:lnTo>
                  <a:lnTo>
                    <a:pt x="71" y="134"/>
                  </a:lnTo>
                  <a:lnTo>
                    <a:pt x="73" y="122"/>
                  </a:lnTo>
                  <a:lnTo>
                    <a:pt x="73" y="109"/>
                  </a:lnTo>
                  <a:lnTo>
                    <a:pt x="76" y="97"/>
                  </a:lnTo>
                  <a:lnTo>
                    <a:pt x="76" y="85"/>
                  </a:lnTo>
                  <a:lnTo>
                    <a:pt x="76" y="76"/>
                  </a:lnTo>
                  <a:lnTo>
                    <a:pt x="73" y="67"/>
                  </a:lnTo>
                  <a:lnTo>
                    <a:pt x="73" y="60"/>
                  </a:lnTo>
                  <a:lnTo>
                    <a:pt x="73" y="60"/>
                  </a:lnTo>
                </a:path>
              </a:pathLst>
            </a:custGeom>
            <a:solidFill>
              <a:srgbClr val="FFD80F"/>
            </a:solidFill>
            <a:ln w="9525" cap="rnd">
              <a:noFill/>
              <a:round/>
              <a:headEnd/>
              <a:tailEnd/>
            </a:ln>
            <a:effectLst/>
          </p:spPr>
          <p:txBody>
            <a:bodyPr/>
            <a:lstStyle/>
            <a:p>
              <a:pPr>
                <a:defRPr/>
              </a:pPr>
              <a:endParaRPr lang="en-US"/>
            </a:p>
          </p:txBody>
        </p:sp>
        <p:sp>
          <p:nvSpPr>
            <p:cNvPr id="281" name="Freeform 1305"/>
            <p:cNvSpPr>
              <a:spLocks/>
            </p:cNvSpPr>
            <p:nvPr/>
          </p:nvSpPr>
          <p:spPr bwMode="auto">
            <a:xfrm>
              <a:off x="2815" y="2873"/>
              <a:ext cx="77" cy="194"/>
            </a:xfrm>
            <a:custGeom>
              <a:avLst/>
              <a:gdLst/>
              <a:ahLst/>
              <a:cxnLst>
                <a:cxn ang="0">
                  <a:pos x="73" y="60"/>
                </a:cxn>
                <a:cxn ang="0">
                  <a:pos x="71" y="48"/>
                </a:cxn>
                <a:cxn ang="0">
                  <a:pos x="67" y="31"/>
                </a:cxn>
                <a:cxn ang="0">
                  <a:pos x="62" y="14"/>
                </a:cxn>
                <a:cxn ang="0">
                  <a:pos x="57" y="4"/>
                </a:cxn>
                <a:cxn ang="0">
                  <a:pos x="46" y="0"/>
                </a:cxn>
                <a:cxn ang="0">
                  <a:pos x="46" y="0"/>
                </a:cxn>
                <a:cxn ang="0">
                  <a:pos x="36" y="2"/>
                </a:cxn>
                <a:cxn ang="0">
                  <a:pos x="27" y="9"/>
                </a:cxn>
                <a:cxn ang="0">
                  <a:pos x="18" y="23"/>
                </a:cxn>
                <a:cxn ang="0">
                  <a:pos x="14" y="35"/>
                </a:cxn>
                <a:cxn ang="0">
                  <a:pos x="14" y="52"/>
                </a:cxn>
                <a:cxn ang="0">
                  <a:pos x="14" y="52"/>
                </a:cxn>
                <a:cxn ang="0">
                  <a:pos x="12" y="65"/>
                </a:cxn>
                <a:cxn ang="0">
                  <a:pos x="11" y="80"/>
                </a:cxn>
                <a:cxn ang="0">
                  <a:pos x="8" y="90"/>
                </a:cxn>
                <a:cxn ang="0">
                  <a:pos x="6" y="101"/>
                </a:cxn>
                <a:cxn ang="0">
                  <a:pos x="2" y="111"/>
                </a:cxn>
                <a:cxn ang="0">
                  <a:pos x="2" y="111"/>
                </a:cxn>
                <a:cxn ang="0">
                  <a:pos x="2" y="117"/>
                </a:cxn>
                <a:cxn ang="0">
                  <a:pos x="2" y="124"/>
                </a:cxn>
                <a:cxn ang="0">
                  <a:pos x="0" y="132"/>
                </a:cxn>
                <a:cxn ang="0">
                  <a:pos x="0" y="143"/>
                </a:cxn>
                <a:cxn ang="0">
                  <a:pos x="2" y="152"/>
                </a:cxn>
                <a:cxn ang="0">
                  <a:pos x="2" y="162"/>
                </a:cxn>
                <a:cxn ang="0">
                  <a:pos x="6" y="170"/>
                </a:cxn>
                <a:cxn ang="0">
                  <a:pos x="8" y="179"/>
                </a:cxn>
                <a:cxn ang="0">
                  <a:pos x="12" y="185"/>
                </a:cxn>
                <a:cxn ang="0">
                  <a:pos x="16" y="189"/>
                </a:cxn>
                <a:cxn ang="0">
                  <a:pos x="16" y="189"/>
                </a:cxn>
                <a:cxn ang="0">
                  <a:pos x="29" y="194"/>
                </a:cxn>
                <a:cxn ang="0">
                  <a:pos x="41" y="191"/>
                </a:cxn>
                <a:cxn ang="0">
                  <a:pos x="55" y="185"/>
                </a:cxn>
                <a:cxn ang="0">
                  <a:pos x="64" y="177"/>
                </a:cxn>
                <a:cxn ang="0">
                  <a:pos x="69" y="164"/>
                </a:cxn>
                <a:cxn ang="0">
                  <a:pos x="69" y="164"/>
                </a:cxn>
                <a:cxn ang="0">
                  <a:pos x="71" y="155"/>
                </a:cxn>
                <a:cxn ang="0">
                  <a:pos x="71" y="145"/>
                </a:cxn>
                <a:cxn ang="0">
                  <a:pos x="71" y="134"/>
                </a:cxn>
                <a:cxn ang="0">
                  <a:pos x="73" y="122"/>
                </a:cxn>
                <a:cxn ang="0">
                  <a:pos x="73" y="109"/>
                </a:cxn>
                <a:cxn ang="0">
                  <a:pos x="76" y="97"/>
                </a:cxn>
                <a:cxn ang="0">
                  <a:pos x="76" y="85"/>
                </a:cxn>
                <a:cxn ang="0">
                  <a:pos x="76" y="76"/>
                </a:cxn>
                <a:cxn ang="0">
                  <a:pos x="73" y="67"/>
                </a:cxn>
                <a:cxn ang="0">
                  <a:pos x="73" y="60"/>
                </a:cxn>
                <a:cxn ang="0">
                  <a:pos x="73" y="60"/>
                </a:cxn>
              </a:cxnLst>
              <a:rect l="0" t="0" r="r" b="b"/>
              <a:pathLst>
                <a:path w="77" h="195">
                  <a:moveTo>
                    <a:pt x="73" y="60"/>
                  </a:moveTo>
                  <a:lnTo>
                    <a:pt x="71" y="48"/>
                  </a:lnTo>
                  <a:lnTo>
                    <a:pt x="67" y="31"/>
                  </a:lnTo>
                  <a:lnTo>
                    <a:pt x="62" y="14"/>
                  </a:lnTo>
                  <a:lnTo>
                    <a:pt x="57" y="4"/>
                  </a:lnTo>
                  <a:lnTo>
                    <a:pt x="46" y="0"/>
                  </a:lnTo>
                  <a:lnTo>
                    <a:pt x="46" y="0"/>
                  </a:lnTo>
                  <a:lnTo>
                    <a:pt x="36" y="2"/>
                  </a:lnTo>
                  <a:lnTo>
                    <a:pt x="27" y="9"/>
                  </a:lnTo>
                  <a:lnTo>
                    <a:pt x="18" y="23"/>
                  </a:lnTo>
                  <a:lnTo>
                    <a:pt x="14" y="35"/>
                  </a:lnTo>
                  <a:lnTo>
                    <a:pt x="14" y="52"/>
                  </a:lnTo>
                  <a:lnTo>
                    <a:pt x="14" y="52"/>
                  </a:lnTo>
                  <a:lnTo>
                    <a:pt x="12" y="65"/>
                  </a:lnTo>
                  <a:lnTo>
                    <a:pt x="11" y="80"/>
                  </a:lnTo>
                  <a:lnTo>
                    <a:pt x="8" y="90"/>
                  </a:lnTo>
                  <a:lnTo>
                    <a:pt x="6" y="101"/>
                  </a:lnTo>
                  <a:lnTo>
                    <a:pt x="2" y="11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16" y="189"/>
                  </a:lnTo>
                  <a:lnTo>
                    <a:pt x="29" y="194"/>
                  </a:lnTo>
                  <a:lnTo>
                    <a:pt x="41" y="191"/>
                  </a:lnTo>
                  <a:lnTo>
                    <a:pt x="55" y="185"/>
                  </a:lnTo>
                  <a:lnTo>
                    <a:pt x="64" y="177"/>
                  </a:lnTo>
                  <a:lnTo>
                    <a:pt x="69" y="164"/>
                  </a:lnTo>
                  <a:lnTo>
                    <a:pt x="69" y="164"/>
                  </a:lnTo>
                  <a:lnTo>
                    <a:pt x="71" y="155"/>
                  </a:lnTo>
                  <a:lnTo>
                    <a:pt x="71" y="145"/>
                  </a:lnTo>
                  <a:lnTo>
                    <a:pt x="71" y="134"/>
                  </a:lnTo>
                  <a:lnTo>
                    <a:pt x="73" y="122"/>
                  </a:lnTo>
                  <a:lnTo>
                    <a:pt x="73" y="109"/>
                  </a:lnTo>
                  <a:lnTo>
                    <a:pt x="76" y="97"/>
                  </a:lnTo>
                  <a:lnTo>
                    <a:pt x="76" y="85"/>
                  </a:lnTo>
                  <a:lnTo>
                    <a:pt x="76" y="76"/>
                  </a:lnTo>
                  <a:lnTo>
                    <a:pt x="73" y="67"/>
                  </a:lnTo>
                  <a:lnTo>
                    <a:pt x="73" y="60"/>
                  </a:lnTo>
                  <a:lnTo>
                    <a:pt x="73" y="60"/>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82" name="Freeform 1306"/>
            <p:cNvSpPr>
              <a:spLocks/>
            </p:cNvSpPr>
            <p:nvPr/>
          </p:nvSpPr>
          <p:spPr bwMode="auto">
            <a:xfrm>
              <a:off x="2728" y="2918"/>
              <a:ext cx="101" cy="110"/>
            </a:xfrm>
            <a:custGeom>
              <a:avLst/>
              <a:gdLst/>
              <a:ahLst/>
              <a:cxnLst>
                <a:cxn ang="0">
                  <a:pos x="99" y="56"/>
                </a:cxn>
                <a:cxn ang="0">
                  <a:pos x="90" y="50"/>
                </a:cxn>
                <a:cxn ang="0">
                  <a:pos x="78" y="37"/>
                </a:cxn>
                <a:cxn ang="0">
                  <a:pos x="64" y="27"/>
                </a:cxn>
                <a:cxn ang="0">
                  <a:pos x="52" y="16"/>
                </a:cxn>
                <a:cxn ang="0">
                  <a:pos x="44" y="5"/>
                </a:cxn>
                <a:cxn ang="0">
                  <a:pos x="44" y="5"/>
                </a:cxn>
                <a:cxn ang="0">
                  <a:pos x="33" y="0"/>
                </a:cxn>
                <a:cxn ang="0">
                  <a:pos x="23" y="0"/>
                </a:cxn>
                <a:cxn ang="0">
                  <a:pos x="9" y="4"/>
                </a:cxn>
                <a:cxn ang="0">
                  <a:pos x="4" y="12"/>
                </a:cxn>
                <a:cxn ang="0">
                  <a:pos x="2" y="25"/>
                </a:cxn>
                <a:cxn ang="0">
                  <a:pos x="2" y="25"/>
                </a:cxn>
                <a:cxn ang="0">
                  <a:pos x="4" y="35"/>
                </a:cxn>
                <a:cxn ang="0">
                  <a:pos x="6" y="46"/>
                </a:cxn>
                <a:cxn ang="0">
                  <a:pos x="6" y="55"/>
                </a:cxn>
                <a:cxn ang="0">
                  <a:pos x="6" y="62"/>
                </a:cxn>
                <a:cxn ang="0">
                  <a:pos x="2" y="69"/>
                </a:cxn>
                <a:cxn ang="0">
                  <a:pos x="2" y="69"/>
                </a:cxn>
                <a:cxn ang="0">
                  <a:pos x="0" y="78"/>
                </a:cxn>
                <a:cxn ang="0">
                  <a:pos x="0" y="85"/>
                </a:cxn>
                <a:cxn ang="0">
                  <a:pos x="4" y="96"/>
                </a:cxn>
                <a:cxn ang="0">
                  <a:pos x="9" y="104"/>
                </a:cxn>
                <a:cxn ang="0">
                  <a:pos x="18" y="109"/>
                </a:cxn>
                <a:cxn ang="0">
                  <a:pos x="18" y="109"/>
                </a:cxn>
                <a:cxn ang="0">
                  <a:pos x="27" y="109"/>
                </a:cxn>
                <a:cxn ang="0">
                  <a:pos x="39" y="106"/>
                </a:cxn>
                <a:cxn ang="0">
                  <a:pos x="50" y="101"/>
                </a:cxn>
                <a:cxn ang="0">
                  <a:pos x="58" y="94"/>
                </a:cxn>
                <a:cxn ang="0">
                  <a:pos x="64" y="88"/>
                </a:cxn>
                <a:cxn ang="0">
                  <a:pos x="64" y="88"/>
                </a:cxn>
                <a:cxn ang="0">
                  <a:pos x="71" y="79"/>
                </a:cxn>
                <a:cxn ang="0">
                  <a:pos x="82" y="73"/>
                </a:cxn>
                <a:cxn ang="0">
                  <a:pos x="90" y="64"/>
                </a:cxn>
                <a:cxn ang="0">
                  <a:pos x="96" y="58"/>
                </a:cxn>
                <a:cxn ang="0">
                  <a:pos x="99" y="56"/>
                </a:cxn>
                <a:cxn ang="0">
                  <a:pos x="99" y="56"/>
                </a:cxn>
              </a:cxnLst>
              <a:rect l="0" t="0" r="r" b="b"/>
              <a:pathLst>
                <a:path w="100" h="110">
                  <a:moveTo>
                    <a:pt x="99" y="56"/>
                  </a:moveTo>
                  <a:lnTo>
                    <a:pt x="90" y="50"/>
                  </a:lnTo>
                  <a:lnTo>
                    <a:pt x="78" y="37"/>
                  </a:lnTo>
                  <a:lnTo>
                    <a:pt x="64" y="27"/>
                  </a:lnTo>
                  <a:lnTo>
                    <a:pt x="52" y="16"/>
                  </a:lnTo>
                  <a:lnTo>
                    <a:pt x="44" y="5"/>
                  </a:lnTo>
                  <a:lnTo>
                    <a:pt x="44" y="5"/>
                  </a:lnTo>
                  <a:lnTo>
                    <a:pt x="33" y="0"/>
                  </a:lnTo>
                  <a:lnTo>
                    <a:pt x="23" y="0"/>
                  </a:lnTo>
                  <a:lnTo>
                    <a:pt x="9" y="4"/>
                  </a:lnTo>
                  <a:lnTo>
                    <a:pt x="4" y="12"/>
                  </a:lnTo>
                  <a:lnTo>
                    <a:pt x="2" y="25"/>
                  </a:lnTo>
                  <a:lnTo>
                    <a:pt x="2" y="25"/>
                  </a:lnTo>
                  <a:lnTo>
                    <a:pt x="4" y="35"/>
                  </a:lnTo>
                  <a:lnTo>
                    <a:pt x="6" y="46"/>
                  </a:lnTo>
                  <a:lnTo>
                    <a:pt x="6" y="55"/>
                  </a:lnTo>
                  <a:lnTo>
                    <a:pt x="6" y="62"/>
                  </a:lnTo>
                  <a:lnTo>
                    <a:pt x="2" y="69"/>
                  </a:lnTo>
                  <a:lnTo>
                    <a:pt x="2" y="69"/>
                  </a:lnTo>
                  <a:lnTo>
                    <a:pt x="0" y="78"/>
                  </a:lnTo>
                  <a:lnTo>
                    <a:pt x="0" y="85"/>
                  </a:lnTo>
                  <a:lnTo>
                    <a:pt x="4" y="96"/>
                  </a:lnTo>
                  <a:lnTo>
                    <a:pt x="9" y="104"/>
                  </a:lnTo>
                  <a:lnTo>
                    <a:pt x="18" y="109"/>
                  </a:lnTo>
                  <a:lnTo>
                    <a:pt x="18" y="109"/>
                  </a:lnTo>
                  <a:lnTo>
                    <a:pt x="27" y="109"/>
                  </a:lnTo>
                  <a:lnTo>
                    <a:pt x="39" y="106"/>
                  </a:lnTo>
                  <a:lnTo>
                    <a:pt x="50" y="101"/>
                  </a:lnTo>
                  <a:lnTo>
                    <a:pt x="58" y="94"/>
                  </a:lnTo>
                  <a:lnTo>
                    <a:pt x="64" y="88"/>
                  </a:lnTo>
                  <a:lnTo>
                    <a:pt x="64" y="88"/>
                  </a:lnTo>
                  <a:lnTo>
                    <a:pt x="71" y="79"/>
                  </a:lnTo>
                  <a:lnTo>
                    <a:pt x="82" y="73"/>
                  </a:lnTo>
                  <a:lnTo>
                    <a:pt x="90" y="64"/>
                  </a:lnTo>
                  <a:lnTo>
                    <a:pt x="96" y="58"/>
                  </a:lnTo>
                  <a:lnTo>
                    <a:pt x="99" y="56"/>
                  </a:lnTo>
                  <a:lnTo>
                    <a:pt x="99" y="56"/>
                  </a:lnTo>
                </a:path>
              </a:pathLst>
            </a:custGeom>
            <a:solidFill>
              <a:srgbClr val="FFD80F"/>
            </a:solidFill>
            <a:ln w="9525" cap="rnd">
              <a:noFill/>
              <a:round/>
              <a:headEnd/>
              <a:tailEnd/>
            </a:ln>
            <a:effectLst/>
          </p:spPr>
          <p:txBody>
            <a:bodyPr/>
            <a:lstStyle/>
            <a:p>
              <a:pPr>
                <a:defRPr/>
              </a:pPr>
              <a:endParaRPr lang="en-US"/>
            </a:p>
          </p:txBody>
        </p:sp>
        <p:sp>
          <p:nvSpPr>
            <p:cNvPr id="283" name="Freeform 1307"/>
            <p:cNvSpPr>
              <a:spLocks/>
            </p:cNvSpPr>
            <p:nvPr/>
          </p:nvSpPr>
          <p:spPr bwMode="auto">
            <a:xfrm>
              <a:off x="2728" y="2918"/>
              <a:ext cx="101" cy="110"/>
            </a:xfrm>
            <a:custGeom>
              <a:avLst/>
              <a:gdLst/>
              <a:ahLst/>
              <a:cxnLst>
                <a:cxn ang="0">
                  <a:pos x="99" y="56"/>
                </a:cxn>
                <a:cxn ang="0">
                  <a:pos x="90" y="50"/>
                </a:cxn>
                <a:cxn ang="0">
                  <a:pos x="78" y="37"/>
                </a:cxn>
                <a:cxn ang="0">
                  <a:pos x="64" y="27"/>
                </a:cxn>
                <a:cxn ang="0">
                  <a:pos x="52" y="16"/>
                </a:cxn>
                <a:cxn ang="0">
                  <a:pos x="44" y="5"/>
                </a:cxn>
                <a:cxn ang="0">
                  <a:pos x="44" y="5"/>
                </a:cxn>
                <a:cxn ang="0">
                  <a:pos x="33" y="0"/>
                </a:cxn>
                <a:cxn ang="0">
                  <a:pos x="23" y="0"/>
                </a:cxn>
                <a:cxn ang="0">
                  <a:pos x="9" y="4"/>
                </a:cxn>
                <a:cxn ang="0">
                  <a:pos x="4" y="12"/>
                </a:cxn>
                <a:cxn ang="0">
                  <a:pos x="2" y="25"/>
                </a:cxn>
                <a:cxn ang="0">
                  <a:pos x="2" y="25"/>
                </a:cxn>
                <a:cxn ang="0">
                  <a:pos x="4" y="35"/>
                </a:cxn>
                <a:cxn ang="0">
                  <a:pos x="6" y="46"/>
                </a:cxn>
                <a:cxn ang="0">
                  <a:pos x="6" y="55"/>
                </a:cxn>
                <a:cxn ang="0">
                  <a:pos x="6" y="62"/>
                </a:cxn>
                <a:cxn ang="0">
                  <a:pos x="2" y="69"/>
                </a:cxn>
                <a:cxn ang="0">
                  <a:pos x="2" y="69"/>
                </a:cxn>
                <a:cxn ang="0">
                  <a:pos x="0" y="78"/>
                </a:cxn>
                <a:cxn ang="0">
                  <a:pos x="0" y="85"/>
                </a:cxn>
                <a:cxn ang="0">
                  <a:pos x="4" y="96"/>
                </a:cxn>
                <a:cxn ang="0">
                  <a:pos x="9" y="104"/>
                </a:cxn>
                <a:cxn ang="0">
                  <a:pos x="18" y="109"/>
                </a:cxn>
                <a:cxn ang="0">
                  <a:pos x="18" y="109"/>
                </a:cxn>
                <a:cxn ang="0">
                  <a:pos x="27" y="109"/>
                </a:cxn>
                <a:cxn ang="0">
                  <a:pos x="39" y="106"/>
                </a:cxn>
                <a:cxn ang="0">
                  <a:pos x="50" y="101"/>
                </a:cxn>
                <a:cxn ang="0">
                  <a:pos x="58" y="94"/>
                </a:cxn>
                <a:cxn ang="0">
                  <a:pos x="64" y="88"/>
                </a:cxn>
                <a:cxn ang="0">
                  <a:pos x="64" y="88"/>
                </a:cxn>
                <a:cxn ang="0">
                  <a:pos x="71" y="79"/>
                </a:cxn>
                <a:cxn ang="0">
                  <a:pos x="82" y="73"/>
                </a:cxn>
                <a:cxn ang="0">
                  <a:pos x="90" y="64"/>
                </a:cxn>
                <a:cxn ang="0">
                  <a:pos x="96" y="58"/>
                </a:cxn>
                <a:cxn ang="0">
                  <a:pos x="99" y="56"/>
                </a:cxn>
                <a:cxn ang="0">
                  <a:pos x="99" y="56"/>
                </a:cxn>
              </a:cxnLst>
              <a:rect l="0" t="0" r="r" b="b"/>
              <a:pathLst>
                <a:path w="100" h="110">
                  <a:moveTo>
                    <a:pt x="99" y="56"/>
                  </a:moveTo>
                  <a:lnTo>
                    <a:pt x="90" y="50"/>
                  </a:lnTo>
                  <a:lnTo>
                    <a:pt x="78" y="37"/>
                  </a:lnTo>
                  <a:lnTo>
                    <a:pt x="64" y="27"/>
                  </a:lnTo>
                  <a:lnTo>
                    <a:pt x="52" y="16"/>
                  </a:lnTo>
                  <a:lnTo>
                    <a:pt x="44" y="5"/>
                  </a:lnTo>
                  <a:lnTo>
                    <a:pt x="44" y="5"/>
                  </a:lnTo>
                  <a:lnTo>
                    <a:pt x="33" y="0"/>
                  </a:lnTo>
                  <a:lnTo>
                    <a:pt x="23" y="0"/>
                  </a:lnTo>
                  <a:lnTo>
                    <a:pt x="9" y="4"/>
                  </a:lnTo>
                  <a:lnTo>
                    <a:pt x="4" y="12"/>
                  </a:lnTo>
                  <a:lnTo>
                    <a:pt x="2" y="25"/>
                  </a:lnTo>
                  <a:lnTo>
                    <a:pt x="2" y="25"/>
                  </a:lnTo>
                  <a:lnTo>
                    <a:pt x="4" y="35"/>
                  </a:lnTo>
                  <a:lnTo>
                    <a:pt x="6" y="46"/>
                  </a:lnTo>
                  <a:lnTo>
                    <a:pt x="6" y="55"/>
                  </a:lnTo>
                  <a:lnTo>
                    <a:pt x="6" y="62"/>
                  </a:lnTo>
                  <a:lnTo>
                    <a:pt x="2" y="69"/>
                  </a:lnTo>
                  <a:lnTo>
                    <a:pt x="2" y="69"/>
                  </a:lnTo>
                  <a:lnTo>
                    <a:pt x="0" y="78"/>
                  </a:lnTo>
                  <a:lnTo>
                    <a:pt x="0" y="85"/>
                  </a:lnTo>
                  <a:lnTo>
                    <a:pt x="4" y="96"/>
                  </a:lnTo>
                  <a:lnTo>
                    <a:pt x="9" y="104"/>
                  </a:lnTo>
                  <a:lnTo>
                    <a:pt x="18" y="109"/>
                  </a:lnTo>
                  <a:lnTo>
                    <a:pt x="18" y="109"/>
                  </a:lnTo>
                  <a:lnTo>
                    <a:pt x="27" y="109"/>
                  </a:lnTo>
                  <a:lnTo>
                    <a:pt x="39" y="106"/>
                  </a:lnTo>
                  <a:lnTo>
                    <a:pt x="50" y="101"/>
                  </a:lnTo>
                  <a:lnTo>
                    <a:pt x="58" y="94"/>
                  </a:lnTo>
                  <a:lnTo>
                    <a:pt x="64" y="88"/>
                  </a:lnTo>
                  <a:lnTo>
                    <a:pt x="64" y="88"/>
                  </a:lnTo>
                  <a:lnTo>
                    <a:pt x="71" y="79"/>
                  </a:lnTo>
                  <a:lnTo>
                    <a:pt x="82" y="73"/>
                  </a:lnTo>
                  <a:lnTo>
                    <a:pt x="90" y="64"/>
                  </a:lnTo>
                  <a:lnTo>
                    <a:pt x="96" y="58"/>
                  </a:lnTo>
                  <a:lnTo>
                    <a:pt x="99" y="56"/>
                  </a:lnTo>
                  <a:lnTo>
                    <a:pt x="99" y="56"/>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84" name="Freeform 1308"/>
            <p:cNvSpPr>
              <a:spLocks/>
            </p:cNvSpPr>
            <p:nvPr/>
          </p:nvSpPr>
          <p:spPr bwMode="auto">
            <a:xfrm>
              <a:off x="2391" y="2814"/>
              <a:ext cx="56" cy="56"/>
            </a:xfrm>
            <a:custGeom>
              <a:avLst/>
              <a:gdLst/>
              <a:ahLst/>
              <a:cxnLst>
                <a:cxn ang="0">
                  <a:pos x="27" y="55"/>
                </a:cxn>
                <a:cxn ang="0">
                  <a:pos x="36" y="52"/>
                </a:cxn>
                <a:cxn ang="0">
                  <a:pos x="44" y="48"/>
                </a:cxn>
                <a:cxn ang="0">
                  <a:pos x="50" y="41"/>
                </a:cxn>
                <a:cxn ang="0">
                  <a:pos x="52" y="35"/>
                </a:cxn>
                <a:cxn ang="0">
                  <a:pos x="55" y="27"/>
                </a:cxn>
                <a:cxn ang="0">
                  <a:pos x="55" y="27"/>
                </a:cxn>
                <a:cxn ang="0">
                  <a:pos x="52" y="18"/>
                </a:cxn>
                <a:cxn ang="0">
                  <a:pos x="50" y="11"/>
                </a:cxn>
                <a:cxn ang="0">
                  <a:pos x="44" y="4"/>
                </a:cxn>
                <a:cxn ang="0">
                  <a:pos x="36" y="0"/>
                </a:cxn>
                <a:cxn ang="0">
                  <a:pos x="27" y="0"/>
                </a:cxn>
                <a:cxn ang="0">
                  <a:pos x="27" y="0"/>
                </a:cxn>
                <a:cxn ang="0">
                  <a:pos x="18" y="0"/>
                </a:cxn>
                <a:cxn ang="0">
                  <a:pos x="11" y="4"/>
                </a:cxn>
                <a:cxn ang="0">
                  <a:pos x="4" y="11"/>
                </a:cxn>
                <a:cxn ang="0">
                  <a:pos x="0" y="18"/>
                </a:cxn>
                <a:cxn ang="0">
                  <a:pos x="0" y="27"/>
                </a:cxn>
                <a:cxn ang="0">
                  <a:pos x="0" y="27"/>
                </a:cxn>
                <a:cxn ang="0">
                  <a:pos x="0" y="35"/>
                </a:cxn>
                <a:cxn ang="0">
                  <a:pos x="4" y="41"/>
                </a:cxn>
                <a:cxn ang="0">
                  <a:pos x="11" y="48"/>
                </a:cxn>
                <a:cxn ang="0">
                  <a:pos x="18" y="52"/>
                </a:cxn>
                <a:cxn ang="0">
                  <a:pos x="27" y="55"/>
                </a:cxn>
                <a:cxn ang="0">
                  <a:pos x="27" y="55"/>
                </a:cxn>
              </a:cxnLst>
              <a:rect l="0" t="0" r="r" b="b"/>
              <a:pathLst>
                <a:path w="56" h="56">
                  <a:moveTo>
                    <a:pt x="27" y="55"/>
                  </a:moveTo>
                  <a:lnTo>
                    <a:pt x="36" y="52"/>
                  </a:lnTo>
                  <a:lnTo>
                    <a:pt x="44" y="48"/>
                  </a:lnTo>
                  <a:lnTo>
                    <a:pt x="50" y="41"/>
                  </a:lnTo>
                  <a:lnTo>
                    <a:pt x="52" y="35"/>
                  </a:lnTo>
                  <a:lnTo>
                    <a:pt x="55" y="27"/>
                  </a:lnTo>
                  <a:lnTo>
                    <a:pt x="55" y="27"/>
                  </a:lnTo>
                  <a:lnTo>
                    <a:pt x="52" y="18"/>
                  </a:lnTo>
                  <a:lnTo>
                    <a:pt x="50" y="11"/>
                  </a:lnTo>
                  <a:lnTo>
                    <a:pt x="44" y="4"/>
                  </a:lnTo>
                  <a:lnTo>
                    <a:pt x="36" y="0"/>
                  </a:lnTo>
                  <a:lnTo>
                    <a:pt x="27" y="0"/>
                  </a:lnTo>
                  <a:lnTo>
                    <a:pt x="27" y="0"/>
                  </a:lnTo>
                  <a:lnTo>
                    <a:pt x="18" y="0"/>
                  </a:lnTo>
                  <a:lnTo>
                    <a:pt x="11" y="4"/>
                  </a:lnTo>
                  <a:lnTo>
                    <a:pt x="4" y="11"/>
                  </a:lnTo>
                  <a:lnTo>
                    <a:pt x="0" y="18"/>
                  </a:lnTo>
                  <a:lnTo>
                    <a:pt x="0" y="27"/>
                  </a:lnTo>
                  <a:lnTo>
                    <a:pt x="0" y="27"/>
                  </a:lnTo>
                  <a:lnTo>
                    <a:pt x="0" y="35"/>
                  </a:lnTo>
                  <a:lnTo>
                    <a:pt x="4" y="41"/>
                  </a:lnTo>
                  <a:lnTo>
                    <a:pt x="11" y="48"/>
                  </a:lnTo>
                  <a:lnTo>
                    <a:pt x="18" y="52"/>
                  </a:lnTo>
                  <a:lnTo>
                    <a:pt x="27" y="55"/>
                  </a:lnTo>
                  <a:lnTo>
                    <a:pt x="27" y="55"/>
                  </a:lnTo>
                </a:path>
              </a:pathLst>
            </a:custGeom>
            <a:solidFill>
              <a:srgbClr val="FFD80F"/>
            </a:solidFill>
            <a:ln w="9525" cap="rnd">
              <a:noFill/>
              <a:round/>
              <a:headEnd/>
              <a:tailEnd/>
            </a:ln>
            <a:effectLst/>
          </p:spPr>
          <p:txBody>
            <a:bodyPr/>
            <a:lstStyle/>
            <a:p>
              <a:pPr>
                <a:defRPr/>
              </a:pPr>
              <a:endParaRPr lang="en-US"/>
            </a:p>
          </p:txBody>
        </p:sp>
        <p:sp>
          <p:nvSpPr>
            <p:cNvPr id="285" name="Freeform 1309"/>
            <p:cNvSpPr>
              <a:spLocks/>
            </p:cNvSpPr>
            <p:nvPr/>
          </p:nvSpPr>
          <p:spPr bwMode="auto">
            <a:xfrm>
              <a:off x="2391" y="2814"/>
              <a:ext cx="56" cy="56"/>
            </a:xfrm>
            <a:custGeom>
              <a:avLst/>
              <a:gdLst/>
              <a:ahLst/>
              <a:cxnLst>
                <a:cxn ang="0">
                  <a:pos x="27" y="55"/>
                </a:cxn>
                <a:cxn ang="0">
                  <a:pos x="36" y="52"/>
                </a:cxn>
                <a:cxn ang="0">
                  <a:pos x="44" y="48"/>
                </a:cxn>
                <a:cxn ang="0">
                  <a:pos x="50" y="41"/>
                </a:cxn>
                <a:cxn ang="0">
                  <a:pos x="52" y="35"/>
                </a:cxn>
                <a:cxn ang="0">
                  <a:pos x="55" y="27"/>
                </a:cxn>
                <a:cxn ang="0">
                  <a:pos x="55" y="27"/>
                </a:cxn>
                <a:cxn ang="0">
                  <a:pos x="52" y="18"/>
                </a:cxn>
                <a:cxn ang="0">
                  <a:pos x="50" y="11"/>
                </a:cxn>
                <a:cxn ang="0">
                  <a:pos x="44" y="4"/>
                </a:cxn>
                <a:cxn ang="0">
                  <a:pos x="36" y="0"/>
                </a:cxn>
                <a:cxn ang="0">
                  <a:pos x="27" y="0"/>
                </a:cxn>
                <a:cxn ang="0">
                  <a:pos x="27" y="0"/>
                </a:cxn>
                <a:cxn ang="0">
                  <a:pos x="18" y="0"/>
                </a:cxn>
                <a:cxn ang="0">
                  <a:pos x="11" y="4"/>
                </a:cxn>
                <a:cxn ang="0">
                  <a:pos x="4" y="11"/>
                </a:cxn>
                <a:cxn ang="0">
                  <a:pos x="0" y="18"/>
                </a:cxn>
                <a:cxn ang="0">
                  <a:pos x="0" y="27"/>
                </a:cxn>
                <a:cxn ang="0">
                  <a:pos x="0" y="27"/>
                </a:cxn>
                <a:cxn ang="0">
                  <a:pos x="0" y="35"/>
                </a:cxn>
                <a:cxn ang="0">
                  <a:pos x="4" y="41"/>
                </a:cxn>
                <a:cxn ang="0">
                  <a:pos x="11" y="48"/>
                </a:cxn>
                <a:cxn ang="0">
                  <a:pos x="18" y="52"/>
                </a:cxn>
                <a:cxn ang="0">
                  <a:pos x="27" y="55"/>
                </a:cxn>
                <a:cxn ang="0">
                  <a:pos x="27" y="55"/>
                </a:cxn>
              </a:cxnLst>
              <a:rect l="0" t="0" r="r" b="b"/>
              <a:pathLst>
                <a:path w="56" h="56">
                  <a:moveTo>
                    <a:pt x="27" y="55"/>
                  </a:moveTo>
                  <a:lnTo>
                    <a:pt x="36" y="52"/>
                  </a:lnTo>
                  <a:lnTo>
                    <a:pt x="44" y="48"/>
                  </a:lnTo>
                  <a:lnTo>
                    <a:pt x="50" y="41"/>
                  </a:lnTo>
                  <a:lnTo>
                    <a:pt x="52" y="35"/>
                  </a:lnTo>
                  <a:lnTo>
                    <a:pt x="55" y="27"/>
                  </a:lnTo>
                  <a:lnTo>
                    <a:pt x="55" y="27"/>
                  </a:lnTo>
                  <a:lnTo>
                    <a:pt x="52" y="18"/>
                  </a:lnTo>
                  <a:lnTo>
                    <a:pt x="50" y="11"/>
                  </a:lnTo>
                  <a:lnTo>
                    <a:pt x="44" y="4"/>
                  </a:lnTo>
                  <a:lnTo>
                    <a:pt x="36" y="0"/>
                  </a:lnTo>
                  <a:lnTo>
                    <a:pt x="27" y="0"/>
                  </a:lnTo>
                  <a:lnTo>
                    <a:pt x="27" y="0"/>
                  </a:lnTo>
                  <a:lnTo>
                    <a:pt x="18" y="0"/>
                  </a:lnTo>
                  <a:lnTo>
                    <a:pt x="11" y="4"/>
                  </a:lnTo>
                  <a:lnTo>
                    <a:pt x="4" y="11"/>
                  </a:lnTo>
                  <a:lnTo>
                    <a:pt x="0" y="18"/>
                  </a:lnTo>
                  <a:lnTo>
                    <a:pt x="0" y="27"/>
                  </a:lnTo>
                  <a:lnTo>
                    <a:pt x="0" y="27"/>
                  </a:lnTo>
                  <a:lnTo>
                    <a:pt x="0" y="35"/>
                  </a:lnTo>
                  <a:lnTo>
                    <a:pt x="4" y="41"/>
                  </a:lnTo>
                  <a:lnTo>
                    <a:pt x="11" y="48"/>
                  </a:lnTo>
                  <a:lnTo>
                    <a:pt x="18" y="52"/>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86" name="Freeform 1310"/>
            <p:cNvSpPr>
              <a:spLocks/>
            </p:cNvSpPr>
            <p:nvPr/>
          </p:nvSpPr>
          <p:spPr bwMode="auto">
            <a:xfrm>
              <a:off x="2469" y="2776"/>
              <a:ext cx="57" cy="57"/>
            </a:xfrm>
            <a:custGeom>
              <a:avLst/>
              <a:gdLst/>
              <a:ahLst/>
              <a:cxnLst>
                <a:cxn ang="0">
                  <a:pos x="27" y="55"/>
                </a:cxn>
                <a:cxn ang="0">
                  <a:pos x="36" y="52"/>
                </a:cxn>
                <a:cxn ang="0">
                  <a:pos x="41" y="50"/>
                </a:cxn>
                <a:cxn ang="0">
                  <a:pos x="48" y="45"/>
                </a:cxn>
                <a:cxn ang="0">
                  <a:pos x="52" y="36"/>
                </a:cxn>
                <a:cxn ang="0">
                  <a:pos x="55" y="27"/>
                </a:cxn>
                <a:cxn ang="0">
                  <a:pos x="55" y="27"/>
                </a:cxn>
                <a:cxn ang="0">
                  <a:pos x="52" y="19"/>
                </a:cxn>
                <a:cxn ang="0">
                  <a:pos x="48" y="11"/>
                </a:cxn>
                <a:cxn ang="0">
                  <a:pos x="41" y="4"/>
                </a:cxn>
                <a:cxn ang="0">
                  <a:pos x="36" y="0"/>
                </a:cxn>
                <a:cxn ang="0">
                  <a:pos x="27" y="0"/>
                </a:cxn>
                <a:cxn ang="0">
                  <a:pos x="27" y="0"/>
                </a:cxn>
                <a:cxn ang="0">
                  <a:pos x="18" y="0"/>
                </a:cxn>
                <a:cxn ang="0">
                  <a:pos x="11" y="4"/>
                </a:cxn>
                <a:cxn ang="0">
                  <a:pos x="4" y="11"/>
                </a:cxn>
                <a:cxn ang="0">
                  <a:pos x="0" y="19"/>
                </a:cxn>
                <a:cxn ang="0">
                  <a:pos x="0" y="27"/>
                </a:cxn>
                <a:cxn ang="0">
                  <a:pos x="0" y="27"/>
                </a:cxn>
                <a:cxn ang="0">
                  <a:pos x="0" y="36"/>
                </a:cxn>
                <a:cxn ang="0">
                  <a:pos x="4" y="45"/>
                </a:cxn>
                <a:cxn ang="0">
                  <a:pos x="11" y="50"/>
                </a:cxn>
                <a:cxn ang="0">
                  <a:pos x="18" y="52"/>
                </a:cxn>
                <a:cxn ang="0">
                  <a:pos x="27" y="55"/>
                </a:cxn>
                <a:cxn ang="0">
                  <a:pos x="27" y="55"/>
                </a:cxn>
              </a:cxnLst>
              <a:rect l="0" t="0" r="r" b="b"/>
              <a:pathLst>
                <a:path w="56" h="56">
                  <a:moveTo>
                    <a:pt x="27" y="55"/>
                  </a:moveTo>
                  <a:lnTo>
                    <a:pt x="36" y="52"/>
                  </a:lnTo>
                  <a:lnTo>
                    <a:pt x="41" y="50"/>
                  </a:lnTo>
                  <a:lnTo>
                    <a:pt x="48" y="45"/>
                  </a:lnTo>
                  <a:lnTo>
                    <a:pt x="52" y="36"/>
                  </a:lnTo>
                  <a:lnTo>
                    <a:pt x="55" y="27"/>
                  </a:lnTo>
                  <a:lnTo>
                    <a:pt x="55" y="27"/>
                  </a:lnTo>
                  <a:lnTo>
                    <a:pt x="52" y="19"/>
                  </a:lnTo>
                  <a:lnTo>
                    <a:pt x="48" y="11"/>
                  </a:lnTo>
                  <a:lnTo>
                    <a:pt x="41" y="4"/>
                  </a:lnTo>
                  <a:lnTo>
                    <a:pt x="36" y="0"/>
                  </a:lnTo>
                  <a:lnTo>
                    <a:pt x="27" y="0"/>
                  </a:lnTo>
                  <a:lnTo>
                    <a:pt x="27" y="0"/>
                  </a:lnTo>
                  <a:lnTo>
                    <a:pt x="18" y="0"/>
                  </a:lnTo>
                  <a:lnTo>
                    <a:pt x="11" y="4"/>
                  </a:lnTo>
                  <a:lnTo>
                    <a:pt x="4" y="11"/>
                  </a:lnTo>
                  <a:lnTo>
                    <a:pt x="0" y="19"/>
                  </a:lnTo>
                  <a:lnTo>
                    <a:pt x="0" y="27"/>
                  </a:lnTo>
                  <a:lnTo>
                    <a:pt x="0" y="27"/>
                  </a:lnTo>
                  <a:lnTo>
                    <a:pt x="0" y="36"/>
                  </a:lnTo>
                  <a:lnTo>
                    <a:pt x="4" y="45"/>
                  </a:lnTo>
                  <a:lnTo>
                    <a:pt x="11" y="50"/>
                  </a:lnTo>
                  <a:lnTo>
                    <a:pt x="18" y="52"/>
                  </a:lnTo>
                  <a:lnTo>
                    <a:pt x="27" y="55"/>
                  </a:lnTo>
                  <a:lnTo>
                    <a:pt x="27" y="55"/>
                  </a:lnTo>
                </a:path>
              </a:pathLst>
            </a:custGeom>
            <a:solidFill>
              <a:srgbClr val="FFD80F"/>
            </a:solidFill>
            <a:ln w="9525" cap="rnd">
              <a:noFill/>
              <a:round/>
              <a:headEnd/>
              <a:tailEnd/>
            </a:ln>
            <a:effectLst/>
          </p:spPr>
          <p:txBody>
            <a:bodyPr/>
            <a:lstStyle/>
            <a:p>
              <a:pPr>
                <a:defRPr/>
              </a:pPr>
              <a:endParaRPr lang="en-US"/>
            </a:p>
          </p:txBody>
        </p:sp>
        <p:sp>
          <p:nvSpPr>
            <p:cNvPr id="287" name="Freeform 1311"/>
            <p:cNvSpPr>
              <a:spLocks/>
            </p:cNvSpPr>
            <p:nvPr/>
          </p:nvSpPr>
          <p:spPr bwMode="auto">
            <a:xfrm>
              <a:off x="2469" y="2776"/>
              <a:ext cx="57" cy="57"/>
            </a:xfrm>
            <a:custGeom>
              <a:avLst/>
              <a:gdLst/>
              <a:ahLst/>
              <a:cxnLst>
                <a:cxn ang="0">
                  <a:pos x="27" y="55"/>
                </a:cxn>
                <a:cxn ang="0">
                  <a:pos x="36" y="52"/>
                </a:cxn>
                <a:cxn ang="0">
                  <a:pos x="41" y="50"/>
                </a:cxn>
                <a:cxn ang="0">
                  <a:pos x="48" y="45"/>
                </a:cxn>
                <a:cxn ang="0">
                  <a:pos x="52" y="36"/>
                </a:cxn>
                <a:cxn ang="0">
                  <a:pos x="55" y="27"/>
                </a:cxn>
                <a:cxn ang="0">
                  <a:pos x="55" y="27"/>
                </a:cxn>
                <a:cxn ang="0">
                  <a:pos x="52" y="19"/>
                </a:cxn>
                <a:cxn ang="0">
                  <a:pos x="48" y="11"/>
                </a:cxn>
                <a:cxn ang="0">
                  <a:pos x="41" y="4"/>
                </a:cxn>
                <a:cxn ang="0">
                  <a:pos x="36" y="0"/>
                </a:cxn>
                <a:cxn ang="0">
                  <a:pos x="27" y="0"/>
                </a:cxn>
                <a:cxn ang="0">
                  <a:pos x="27" y="0"/>
                </a:cxn>
                <a:cxn ang="0">
                  <a:pos x="18" y="0"/>
                </a:cxn>
                <a:cxn ang="0">
                  <a:pos x="11" y="4"/>
                </a:cxn>
                <a:cxn ang="0">
                  <a:pos x="4" y="11"/>
                </a:cxn>
                <a:cxn ang="0">
                  <a:pos x="0" y="19"/>
                </a:cxn>
                <a:cxn ang="0">
                  <a:pos x="0" y="27"/>
                </a:cxn>
                <a:cxn ang="0">
                  <a:pos x="0" y="27"/>
                </a:cxn>
                <a:cxn ang="0">
                  <a:pos x="0" y="36"/>
                </a:cxn>
                <a:cxn ang="0">
                  <a:pos x="4" y="45"/>
                </a:cxn>
                <a:cxn ang="0">
                  <a:pos x="11" y="50"/>
                </a:cxn>
                <a:cxn ang="0">
                  <a:pos x="18" y="52"/>
                </a:cxn>
                <a:cxn ang="0">
                  <a:pos x="27" y="55"/>
                </a:cxn>
                <a:cxn ang="0">
                  <a:pos x="27" y="55"/>
                </a:cxn>
              </a:cxnLst>
              <a:rect l="0" t="0" r="r" b="b"/>
              <a:pathLst>
                <a:path w="56" h="56">
                  <a:moveTo>
                    <a:pt x="27" y="55"/>
                  </a:moveTo>
                  <a:lnTo>
                    <a:pt x="36" y="52"/>
                  </a:lnTo>
                  <a:lnTo>
                    <a:pt x="41" y="50"/>
                  </a:lnTo>
                  <a:lnTo>
                    <a:pt x="48" y="45"/>
                  </a:lnTo>
                  <a:lnTo>
                    <a:pt x="52" y="36"/>
                  </a:lnTo>
                  <a:lnTo>
                    <a:pt x="55" y="27"/>
                  </a:lnTo>
                  <a:lnTo>
                    <a:pt x="55" y="27"/>
                  </a:lnTo>
                  <a:lnTo>
                    <a:pt x="52" y="19"/>
                  </a:lnTo>
                  <a:lnTo>
                    <a:pt x="48" y="11"/>
                  </a:lnTo>
                  <a:lnTo>
                    <a:pt x="41" y="4"/>
                  </a:lnTo>
                  <a:lnTo>
                    <a:pt x="36" y="0"/>
                  </a:lnTo>
                  <a:lnTo>
                    <a:pt x="27" y="0"/>
                  </a:lnTo>
                  <a:lnTo>
                    <a:pt x="27" y="0"/>
                  </a:lnTo>
                  <a:lnTo>
                    <a:pt x="18" y="0"/>
                  </a:lnTo>
                  <a:lnTo>
                    <a:pt x="11" y="4"/>
                  </a:lnTo>
                  <a:lnTo>
                    <a:pt x="4" y="11"/>
                  </a:lnTo>
                  <a:lnTo>
                    <a:pt x="0" y="19"/>
                  </a:lnTo>
                  <a:lnTo>
                    <a:pt x="0" y="27"/>
                  </a:lnTo>
                  <a:lnTo>
                    <a:pt x="0" y="27"/>
                  </a:lnTo>
                  <a:lnTo>
                    <a:pt x="0" y="36"/>
                  </a:lnTo>
                  <a:lnTo>
                    <a:pt x="4" y="45"/>
                  </a:lnTo>
                  <a:lnTo>
                    <a:pt x="11" y="50"/>
                  </a:lnTo>
                  <a:lnTo>
                    <a:pt x="18" y="52"/>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88" name="Freeform 1312"/>
            <p:cNvSpPr>
              <a:spLocks/>
            </p:cNvSpPr>
            <p:nvPr/>
          </p:nvSpPr>
          <p:spPr bwMode="auto">
            <a:xfrm>
              <a:off x="2215" y="2623"/>
              <a:ext cx="57" cy="58"/>
            </a:xfrm>
            <a:custGeom>
              <a:avLst/>
              <a:gdLst/>
              <a:ahLst/>
              <a:cxnLst>
                <a:cxn ang="0">
                  <a:pos x="27" y="55"/>
                </a:cxn>
                <a:cxn ang="0">
                  <a:pos x="36" y="55"/>
                </a:cxn>
                <a:cxn ang="0">
                  <a:pos x="44" y="50"/>
                </a:cxn>
                <a:cxn ang="0">
                  <a:pos x="50" y="44"/>
                </a:cxn>
                <a:cxn ang="0">
                  <a:pos x="52" y="36"/>
                </a:cxn>
                <a:cxn ang="0">
                  <a:pos x="55" y="27"/>
                </a:cxn>
                <a:cxn ang="0">
                  <a:pos x="55" y="27"/>
                </a:cxn>
                <a:cxn ang="0">
                  <a:pos x="52" y="19"/>
                </a:cxn>
                <a:cxn ang="0">
                  <a:pos x="50" y="11"/>
                </a:cxn>
                <a:cxn ang="0">
                  <a:pos x="44" y="4"/>
                </a:cxn>
                <a:cxn ang="0">
                  <a:pos x="36" y="2"/>
                </a:cxn>
                <a:cxn ang="0">
                  <a:pos x="27" y="0"/>
                </a:cxn>
                <a:cxn ang="0">
                  <a:pos x="27" y="0"/>
                </a:cxn>
                <a:cxn ang="0">
                  <a:pos x="18" y="2"/>
                </a:cxn>
                <a:cxn ang="0">
                  <a:pos x="11" y="4"/>
                </a:cxn>
                <a:cxn ang="0">
                  <a:pos x="4" y="11"/>
                </a:cxn>
                <a:cxn ang="0">
                  <a:pos x="0" y="19"/>
                </a:cxn>
                <a:cxn ang="0">
                  <a:pos x="0" y="27"/>
                </a:cxn>
                <a:cxn ang="0">
                  <a:pos x="0" y="27"/>
                </a:cxn>
                <a:cxn ang="0">
                  <a:pos x="0" y="36"/>
                </a:cxn>
                <a:cxn ang="0">
                  <a:pos x="4" y="44"/>
                </a:cxn>
                <a:cxn ang="0">
                  <a:pos x="11" y="50"/>
                </a:cxn>
                <a:cxn ang="0">
                  <a:pos x="18" y="55"/>
                </a:cxn>
                <a:cxn ang="0">
                  <a:pos x="27" y="55"/>
                </a:cxn>
                <a:cxn ang="0">
                  <a:pos x="27" y="55"/>
                </a:cxn>
              </a:cxnLst>
              <a:rect l="0" t="0" r="r" b="b"/>
              <a:pathLst>
                <a:path w="56" h="56">
                  <a:moveTo>
                    <a:pt x="27" y="55"/>
                  </a:moveTo>
                  <a:lnTo>
                    <a:pt x="36" y="55"/>
                  </a:lnTo>
                  <a:lnTo>
                    <a:pt x="44" y="50"/>
                  </a:lnTo>
                  <a:lnTo>
                    <a:pt x="50" y="44"/>
                  </a:lnTo>
                  <a:lnTo>
                    <a:pt x="52" y="36"/>
                  </a:lnTo>
                  <a:lnTo>
                    <a:pt x="55" y="27"/>
                  </a:lnTo>
                  <a:lnTo>
                    <a:pt x="55" y="27"/>
                  </a:lnTo>
                  <a:lnTo>
                    <a:pt x="52" y="19"/>
                  </a:lnTo>
                  <a:lnTo>
                    <a:pt x="50" y="11"/>
                  </a:lnTo>
                  <a:lnTo>
                    <a:pt x="44" y="4"/>
                  </a:lnTo>
                  <a:lnTo>
                    <a:pt x="36" y="2"/>
                  </a:lnTo>
                  <a:lnTo>
                    <a:pt x="27" y="0"/>
                  </a:lnTo>
                  <a:lnTo>
                    <a:pt x="27" y="0"/>
                  </a:lnTo>
                  <a:lnTo>
                    <a:pt x="18" y="2"/>
                  </a:lnTo>
                  <a:lnTo>
                    <a:pt x="11" y="4"/>
                  </a:lnTo>
                  <a:lnTo>
                    <a:pt x="4" y="11"/>
                  </a:lnTo>
                  <a:lnTo>
                    <a:pt x="0" y="19"/>
                  </a:lnTo>
                  <a:lnTo>
                    <a:pt x="0" y="27"/>
                  </a:lnTo>
                  <a:lnTo>
                    <a:pt x="0" y="27"/>
                  </a:lnTo>
                  <a:lnTo>
                    <a:pt x="0" y="36"/>
                  </a:lnTo>
                  <a:lnTo>
                    <a:pt x="4" y="44"/>
                  </a:lnTo>
                  <a:lnTo>
                    <a:pt x="11" y="50"/>
                  </a:lnTo>
                  <a:lnTo>
                    <a:pt x="18" y="55"/>
                  </a:lnTo>
                  <a:lnTo>
                    <a:pt x="27" y="55"/>
                  </a:lnTo>
                  <a:lnTo>
                    <a:pt x="27" y="55"/>
                  </a:lnTo>
                </a:path>
              </a:pathLst>
            </a:custGeom>
            <a:solidFill>
              <a:srgbClr val="FFD80F"/>
            </a:solidFill>
            <a:ln w="9525" cap="rnd">
              <a:noFill/>
              <a:round/>
              <a:headEnd/>
              <a:tailEnd/>
            </a:ln>
            <a:effectLst/>
          </p:spPr>
          <p:txBody>
            <a:bodyPr/>
            <a:lstStyle/>
            <a:p>
              <a:pPr>
                <a:defRPr/>
              </a:pPr>
              <a:endParaRPr lang="en-US"/>
            </a:p>
          </p:txBody>
        </p:sp>
        <p:sp>
          <p:nvSpPr>
            <p:cNvPr id="289" name="Freeform 1313"/>
            <p:cNvSpPr>
              <a:spLocks/>
            </p:cNvSpPr>
            <p:nvPr/>
          </p:nvSpPr>
          <p:spPr bwMode="auto">
            <a:xfrm>
              <a:off x="2215" y="2623"/>
              <a:ext cx="57" cy="58"/>
            </a:xfrm>
            <a:custGeom>
              <a:avLst/>
              <a:gdLst/>
              <a:ahLst/>
              <a:cxnLst>
                <a:cxn ang="0">
                  <a:pos x="27" y="55"/>
                </a:cxn>
                <a:cxn ang="0">
                  <a:pos x="36" y="55"/>
                </a:cxn>
                <a:cxn ang="0">
                  <a:pos x="44" y="50"/>
                </a:cxn>
                <a:cxn ang="0">
                  <a:pos x="50" y="44"/>
                </a:cxn>
                <a:cxn ang="0">
                  <a:pos x="52" y="36"/>
                </a:cxn>
                <a:cxn ang="0">
                  <a:pos x="55" y="27"/>
                </a:cxn>
                <a:cxn ang="0">
                  <a:pos x="55" y="27"/>
                </a:cxn>
                <a:cxn ang="0">
                  <a:pos x="52" y="19"/>
                </a:cxn>
                <a:cxn ang="0">
                  <a:pos x="50" y="11"/>
                </a:cxn>
                <a:cxn ang="0">
                  <a:pos x="44" y="4"/>
                </a:cxn>
                <a:cxn ang="0">
                  <a:pos x="36" y="2"/>
                </a:cxn>
                <a:cxn ang="0">
                  <a:pos x="27" y="0"/>
                </a:cxn>
                <a:cxn ang="0">
                  <a:pos x="27" y="0"/>
                </a:cxn>
                <a:cxn ang="0">
                  <a:pos x="18" y="2"/>
                </a:cxn>
                <a:cxn ang="0">
                  <a:pos x="11" y="4"/>
                </a:cxn>
                <a:cxn ang="0">
                  <a:pos x="4" y="11"/>
                </a:cxn>
                <a:cxn ang="0">
                  <a:pos x="0" y="19"/>
                </a:cxn>
                <a:cxn ang="0">
                  <a:pos x="0" y="27"/>
                </a:cxn>
                <a:cxn ang="0">
                  <a:pos x="0" y="27"/>
                </a:cxn>
                <a:cxn ang="0">
                  <a:pos x="0" y="36"/>
                </a:cxn>
                <a:cxn ang="0">
                  <a:pos x="4" y="44"/>
                </a:cxn>
                <a:cxn ang="0">
                  <a:pos x="11" y="50"/>
                </a:cxn>
                <a:cxn ang="0">
                  <a:pos x="18" y="55"/>
                </a:cxn>
                <a:cxn ang="0">
                  <a:pos x="27" y="55"/>
                </a:cxn>
                <a:cxn ang="0">
                  <a:pos x="27" y="55"/>
                </a:cxn>
              </a:cxnLst>
              <a:rect l="0" t="0" r="r" b="b"/>
              <a:pathLst>
                <a:path w="56" h="56">
                  <a:moveTo>
                    <a:pt x="27" y="55"/>
                  </a:moveTo>
                  <a:lnTo>
                    <a:pt x="36" y="55"/>
                  </a:lnTo>
                  <a:lnTo>
                    <a:pt x="44" y="50"/>
                  </a:lnTo>
                  <a:lnTo>
                    <a:pt x="50" y="44"/>
                  </a:lnTo>
                  <a:lnTo>
                    <a:pt x="52" y="36"/>
                  </a:lnTo>
                  <a:lnTo>
                    <a:pt x="55" y="27"/>
                  </a:lnTo>
                  <a:lnTo>
                    <a:pt x="55" y="27"/>
                  </a:lnTo>
                  <a:lnTo>
                    <a:pt x="52" y="19"/>
                  </a:lnTo>
                  <a:lnTo>
                    <a:pt x="50" y="11"/>
                  </a:lnTo>
                  <a:lnTo>
                    <a:pt x="44" y="4"/>
                  </a:lnTo>
                  <a:lnTo>
                    <a:pt x="36" y="2"/>
                  </a:lnTo>
                  <a:lnTo>
                    <a:pt x="27" y="0"/>
                  </a:lnTo>
                  <a:lnTo>
                    <a:pt x="27" y="0"/>
                  </a:lnTo>
                  <a:lnTo>
                    <a:pt x="18" y="2"/>
                  </a:lnTo>
                  <a:lnTo>
                    <a:pt x="11" y="4"/>
                  </a:lnTo>
                  <a:lnTo>
                    <a:pt x="4" y="11"/>
                  </a:lnTo>
                  <a:lnTo>
                    <a:pt x="0" y="19"/>
                  </a:lnTo>
                  <a:lnTo>
                    <a:pt x="0" y="27"/>
                  </a:lnTo>
                  <a:lnTo>
                    <a:pt x="0" y="27"/>
                  </a:lnTo>
                  <a:lnTo>
                    <a:pt x="0" y="36"/>
                  </a:lnTo>
                  <a:lnTo>
                    <a:pt x="4" y="44"/>
                  </a:lnTo>
                  <a:lnTo>
                    <a:pt x="11" y="50"/>
                  </a:lnTo>
                  <a:lnTo>
                    <a:pt x="18" y="55"/>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90" name="Freeform 1314"/>
            <p:cNvSpPr>
              <a:spLocks/>
            </p:cNvSpPr>
            <p:nvPr/>
          </p:nvSpPr>
          <p:spPr bwMode="auto">
            <a:xfrm>
              <a:off x="2320" y="2617"/>
              <a:ext cx="57" cy="58"/>
            </a:xfrm>
            <a:custGeom>
              <a:avLst/>
              <a:gdLst/>
              <a:ahLst/>
              <a:cxnLst>
                <a:cxn ang="0">
                  <a:pos x="28" y="55"/>
                </a:cxn>
                <a:cxn ang="0">
                  <a:pos x="36" y="52"/>
                </a:cxn>
                <a:cxn ang="0">
                  <a:pos x="44" y="48"/>
                </a:cxn>
                <a:cxn ang="0">
                  <a:pos x="51" y="41"/>
                </a:cxn>
                <a:cxn ang="0">
                  <a:pos x="56" y="35"/>
                </a:cxn>
                <a:cxn ang="0">
                  <a:pos x="56" y="27"/>
                </a:cxn>
                <a:cxn ang="0">
                  <a:pos x="56" y="27"/>
                </a:cxn>
                <a:cxn ang="0">
                  <a:pos x="56" y="18"/>
                </a:cxn>
                <a:cxn ang="0">
                  <a:pos x="51" y="9"/>
                </a:cxn>
                <a:cxn ang="0">
                  <a:pos x="44" y="4"/>
                </a:cxn>
                <a:cxn ang="0">
                  <a:pos x="36" y="0"/>
                </a:cxn>
                <a:cxn ang="0">
                  <a:pos x="28" y="0"/>
                </a:cxn>
                <a:cxn ang="0">
                  <a:pos x="28" y="0"/>
                </a:cxn>
                <a:cxn ang="0">
                  <a:pos x="19" y="0"/>
                </a:cxn>
                <a:cxn ang="0">
                  <a:pos x="11" y="4"/>
                </a:cxn>
                <a:cxn ang="0">
                  <a:pos x="6" y="9"/>
                </a:cxn>
                <a:cxn ang="0">
                  <a:pos x="2" y="18"/>
                </a:cxn>
                <a:cxn ang="0">
                  <a:pos x="0" y="27"/>
                </a:cxn>
                <a:cxn ang="0">
                  <a:pos x="0" y="27"/>
                </a:cxn>
                <a:cxn ang="0">
                  <a:pos x="2" y="35"/>
                </a:cxn>
                <a:cxn ang="0">
                  <a:pos x="6" y="41"/>
                </a:cxn>
                <a:cxn ang="0">
                  <a:pos x="11" y="48"/>
                </a:cxn>
                <a:cxn ang="0">
                  <a:pos x="19" y="52"/>
                </a:cxn>
                <a:cxn ang="0">
                  <a:pos x="28" y="55"/>
                </a:cxn>
                <a:cxn ang="0">
                  <a:pos x="28" y="55"/>
                </a:cxn>
              </a:cxnLst>
              <a:rect l="0" t="0" r="r" b="b"/>
              <a:pathLst>
                <a:path w="57" h="56">
                  <a:moveTo>
                    <a:pt x="28" y="55"/>
                  </a:moveTo>
                  <a:lnTo>
                    <a:pt x="36" y="52"/>
                  </a:lnTo>
                  <a:lnTo>
                    <a:pt x="44" y="48"/>
                  </a:lnTo>
                  <a:lnTo>
                    <a:pt x="51" y="41"/>
                  </a:lnTo>
                  <a:lnTo>
                    <a:pt x="56" y="35"/>
                  </a:lnTo>
                  <a:lnTo>
                    <a:pt x="56" y="27"/>
                  </a:lnTo>
                  <a:lnTo>
                    <a:pt x="56" y="27"/>
                  </a:lnTo>
                  <a:lnTo>
                    <a:pt x="56" y="18"/>
                  </a:lnTo>
                  <a:lnTo>
                    <a:pt x="51" y="9"/>
                  </a:lnTo>
                  <a:lnTo>
                    <a:pt x="44" y="4"/>
                  </a:lnTo>
                  <a:lnTo>
                    <a:pt x="36" y="0"/>
                  </a:lnTo>
                  <a:lnTo>
                    <a:pt x="28" y="0"/>
                  </a:lnTo>
                  <a:lnTo>
                    <a:pt x="28" y="0"/>
                  </a:lnTo>
                  <a:lnTo>
                    <a:pt x="19" y="0"/>
                  </a:lnTo>
                  <a:lnTo>
                    <a:pt x="11" y="4"/>
                  </a:lnTo>
                  <a:lnTo>
                    <a:pt x="6" y="9"/>
                  </a:lnTo>
                  <a:lnTo>
                    <a:pt x="2" y="18"/>
                  </a:lnTo>
                  <a:lnTo>
                    <a:pt x="0" y="27"/>
                  </a:lnTo>
                  <a:lnTo>
                    <a:pt x="0" y="27"/>
                  </a:lnTo>
                  <a:lnTo>
                    <a:pt x="2" y="35"/>
                  </a:lnTo>
                  <a:lnTo>
                    <a:pt x="6" y="41"/>
                  </a:lnTo>
                  <a:lnTo>
                    <a:pt x="11" y="48"/>
                  </a:lnTo>
                  <a:lnTo>
                    <a:pt x="19" y="52"/>
                  </a:lnTo>
                  <a:lnTo>
                    <a:pt x="28" y="55"/>
                  </a:lnTo>
                  <a:lnTo>
                    <a:pt x="28" y="55"/>
                  </a:lnTo>
                </a:path>
              </a:pathLst>
            </a:custGeom>
            <a:solidFill>
              <a:srgbClr val="FFD80F"/>
            </a:solidFill>
            <a:ln w="9525" cap="rnd">
              <a:noFill/>
              <a:round/>
              <a:headEnd/>
              <a:tailEnd/>
            </a:ln>
            <a:effectLst/>
          </p:spPr>
          <p:txBody>
            <a:bodyPr/>
            <a:lstStyle/>
            <a:p>
              <a:pPr>
                <a:defRPr/>
              </a:pPr>
              <a:endParaRPr lang="en-US"/>
            </a:p>
          </p:txBody>
        </p:sp>
        <p:sp>
          <p:nvSpPr>
            <p:cNvPr id="291" name="Freeform 1315"/>
            <p:cNvSpPr>
              <a:spLocks/>
            </p:cNvSpPr>
            <p:nvPr/>
          </p:nvSpPr>
          <p:spPr bwMode="auto">
            <a:xfrm>
              <a:off x="2320" y="2617"/>
              <a:ext cx="57" cy="58"/>
            </a:xfrm>
            <a:custGeom>
              <a:avLst/>
              <a:gdLst/>
              <a:ahLst/>
              <a:cxnLst>
                <a:cxn ang="0">
                  <a:pos x="28" y="55"/>
                </a:cxn>
                <a:cxn ang="0">
                  <a:pos x="36" y="52"/>
                </a:cxn>
                <a:cxn ang="0">
                  <a:pos x="44" y="48"/>
                </a:cxn>
                <a:cxn ang="0">
                  <a:pos x="51" y="41"/>
                </a:cxn>
                <a:cxn ang="0">
                  <a:pos x="56" y="35"/>
                </a:cxn>
                <a:cxn ang="0">
                  <a:pos x="56" y="27"/>
                </a:cxn>
                <a:cxn ang="0">
                  <a:pos x="56" y="27"/>
                </a:cxn>
                <a:cxn ang="0">
                  <a:pos x="56" y="18"/>
                </a:cxn>
                <a:cxn ang="0">
                  <a:pos x="51" y="9"/>
                </a:cxn>
                <a:cxn ang="0">
                  <a:pos x="44" y="4"/>
                </a:cxn>
                <a:cxn ang="0">
                  <a:pos x="36" y="0"/>
                </a:cxn>
                <a:cxn ang="0">
                  <a:pos x="28" y="0"/>
                </a:cxn>
                <a:cxn ang="0">
                  <a:pos x="28" y="0"/>
                </a:cxn>
                <a:cxn ang="0">
                  <a:pos x="19" y="0"/>
                </a:cxn>
                <a:cxn ang="0">
                  <a:pos x="11" y="4"/>
                </a:cxn>
                <a:cxn ang="0">
                  <a:pos x="6" y="9"/>
                </a:cxn>
                <a:cxn ang="0">
                  <a:pos x="2" y="18"/>
                </a:cxn>
                <a:cxn ang="0">
                  <a:pos x="0" y="27"/>
                </a:cxn>
                <a:cxn ang="0">
                  <a:pos x="0" y="27"/>
                </a:cxn>
                <a:cxn ang="0">
                  <a:pos x="2" y="35"/>
                </a:cxn>
                <a:cxn ang="0">
                  <a:pos x="6" y="41"/>
                </a:cxn>
                <a:cxn ang="0">
                  <a:pos x="11" y="48"/>
                </a:cxn>
                <a:cxn ang="0">
                  <a:pos x="19" y="52"/>
                </a:cxn>
                <a:cxn ang="0">
                  <a:pos x="28" y="55"/>
                </a:cxn>
                <a:cxn ang="0">
                  <a:pos x="28" y="55"/>
                </a:cxn>
              </a:cxnLst>
              <a:rect l="0" t="0" r="r" b="b"/>
              <a:pathLst>
                <a:path w="57" h="56">
                  <a:moveTo>
                    <a:pt x="28" y="55"/>
                  </a:moveTo>
                  <a:lnTo>
                    <a:pt x="36" y="52"/>
                  </a:lnTo>
                  <a:lnTo>
                    <a:pt x="44" y="48"/>
                  </a:lnTo>
                  <a:lnTo>
                    <a:pt x="51" y="41"/>
                  </a:lnTo>
                  <a:lnTo>
                    <a:pt x="56" y="35"/>
                  </a:lnTo>
                  <a:lnTo>
                    <a:pt x="56" y="27"/>
                  </a:lnTo>
                  <a:lnTo>
                    <a:pt x="56" y="27"/>
                  </a:lnTo>
                  <a:lnTo>
                    <a:pt x="56" y="18"/>
                  </a:lnTo>
                  <a:lnTo>
                    <a:pt x="51" y="9"/>
                  </a:lnTo>
                  <a:lnTo>
                    <a:pt x="44" y="4"/>
                  </a:lnTo>
                  <a:lnTo>
                    <a:pt x="36" y="0"/>
                  </a:lnTo>
                  <a:lnTo>
                    <a:pt x="28" y="0"/>
                  </a:lnTo>
                  <a:lnTo>
                    <a:pt x="28" y="0"/>
                  </a:lnTo>
                  <a:lnTo>
                    <a:pt x="19" y="0"/>
                  </a:lnTo>
                  <a:lnTo>
                    <a:pt x="11" y="4"/>
                  </a:lnTo>
                  <a:lnTo>
                    <a:pt x="6" y="9"/>
                  </a:lnTo>
                  <a:lnTo>
                    <a:pt x="2" y="18"/>
                  </a:lnTo>
                  <a:lnTo>
                    <a:pt x="0" y="27"/>
                  </a:lnTo>
                  <a:lnTo>
                    <a:pt x="0" y="27"/>
                  </a:lnTo>
                  <a:lnTo>
                    <a:pt x="2" y="35"/>
                  </a:lnTo>
                  <a:lnTo>
                    <a:pt x="6" y="41"/>
                  </a:lnTo>
                  <a:lnTo>
                    <a:pt x="11" y="48"/>
                  </a:lnTo>
                  <a:lnTo>
                    <a:pt x="19" y="52"/>
                  </a:lnTo>
                  <a:lnTo>
                    <a:pt x="28" y="55"/>
                  </a:lnTo>
                  <a:lnTo>
                    <a:pt x="28" y="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92" name="Freeform 1316"/>
            <p:cNvSpPr>
              <a:spLocks/>
            </p:cNvSpPr>
            <p:nvPr/>
          </p:nvSpPr>
          <p:spPr bwMode="auto">
            <a:xfrm>
              <a:off x="1978" y="1239"/>
              <a:ext cx="1841" cy="1249"/>
            </a:xfrm>
            <a:custGeom>
              <a:avLst/>
              <a:gdLst/>
              <a:ahLst/>
              <a:cxnLst>
                <a:cxn ang="0">
                  <a:pos x="711" y="297"/>
                </a:cxn>
                <a:cxn ang="0">
                  <a:pos x="455" y="455"/>
                </a:cxn>
                <a:cxn ang="0">
                  <a:pos x="296" y="711"/>
                </a:cxn>
                <a:cxn ang="0">
                  <a:pos x="262" y="921"/>
                </a:cxn>
                <a:cxn ang="0">
                  <a:pos x="267" y="994"/>
                </a:cxn>
                <a:cxn ang="0">
                  <a:pos x="278" y="1068"/>
                </a:cxn>
                <a:cxn ang="0">
                  <a:pos x="296" y="1135"/>
                </a:cxn>
                <a:cxn ang="0">
                  <a:pos x="303" y="1156"/>
                </a:cxn>
                <a:cxn ang="0">
                  <a:pos x="258" y="1140"/>
                </a:cxn>
                <a:cxn ang="0">
                  <a:pos x="195" y="1108"/>
                </a:cxn>
                <a:cxn ang="0">
                  <a:pos x="138" y="1074"/>
                </a:cxn>
                <a:cxn ang="0">
                  <a:pos x="130" y="1085"/>
                </a:cxn>
                <a:cxn ang="0">
                  <a:pos x="101" y="1133"/>
                </a:cxn>
                <a:cxn ang="0">
                  <a:pos x="69" y="1202"/>
                </a:cxn>
                <a:cxn ang="0">
                  <a:pos x="58" y="1249"/>
                </a:cxn>
                <a:cxn ang="0">
                  <a:pos x="29" y="1156"/>
                </a:cxn>
                <a:cxn ang="0">
                  <a:pos x="9" y="1057"/>
                </a:cxn>
                <a:cxn ang="0">
                  <a:pos x="0" y="956"/>
                </a:cxn>
                <a:cxn ang="0">
                  <a:pos x="9" y="771"/>
                </a:cxn>
                <a:cxn ang="0">
                  <a:pos x="177" y="377"/>
                </a:cxn>
                <a:cxn ang="0">
                  <a:pos x="497" y="101"/>
                </a:cxn>
                <a:cxn ang="0">
                  <a:pos x="920" y="0"/>
                </a:cxn>
                <a:cxn ang="0">
                  <a:pos x="1210" y="46"/>
                </a:cxn>
                <a:cxn ang="0">
                  <a:pos x="1571" y="269"/>
                </a:cxn>
                <a:cxn ang="0">
                  <a:pos x="1794" y="630"/>
                </a:cxn>
                <a:cxn ang="0">
                  <a:pos x="1841" y="921"/>
                </a:cxn>
                <a:cxn ang="0">
                  <a:pos x="1835" y="1024"/>
                </a:cxn>
                <a:cxn ang="0">
                  <a:pos x="1817" y="1122"/>
                </a:cxn>
                <a:cxn ang="0">
                  <a:pos x="1790" y="1220"/>
                </a:cxn>
                <a:cxn ang="0">
                  <a:pos x="1778" y="1225"/>
                </a:cxn>
                <a:cxn ang="0">
                  <a:pos x="1750" y="1154"/>
                </a:cxn>
                <a:cxn ang="0">
                  <a:pos x="1716" y="1098"/>
                </a:cxn>
                <a:cxn ang="0">
                  <a:pos x="1702" y="1074"/>
                </a:cxn>
                <a:cxn ang="0">
                  <a:pos x="1666" y="1098"/>
                </a:cxn>
                <a:cxn ang="0">
                  <a:pos x="1601" y="1129"/>
                </a:cxn>
                <a:cxn ang="0">
                  <a:pos x="1546" y="1152"/>
                </a:cxn>
                <a:cxn ang="0">
                  <a:pos x="1534" y="1158"/>
                </a:cxn>
                <a:cxn ang="0">
                  <a:pos x="1555" y="1089"/>
                </a:cxn>
                <a:cxn ang="0">
                  <a:pos x="1571" y="1020"/>
                </a:cxn>
                <a:cxn ang="0">
                  <a:pos x="1578" y="946"/>
                </a:cxn>
                <a:cxn ang="0">
                  <a:pos x="1569" y="813"/>
                </a:cxn>
                <a:cxn ang="0">
                  <a:pos x="1451" y="533"/>
                </a:cxn>
                <a:cxn ang="0">
                  <a:pos x="1221" y="337"/>
                </a:cxn>
                <a:cxn ang="0">
                  <a:pos x="920" y="264"/>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lnTo>
                    <a:pt x="920" y="264"/>
                  </a:lnTo>
                </a:path>
              </a:pathLst>
            </a:custGeom>
            <a:solidFill>
              <a:srgbClr val="FFD80F"/>
            </a:solidFill>
            <a:ln w="9525" cap="rnd">
              <a:noFill/>
              <a:round/>
              <a:headEnd/>
              <a:tailEnd/>
            </a:ln>
            <a:effectLst/>
          </p:spPr>
          <p:txBody>
            <a:bodyPr/>
            <a:lstStyle/>
            <a:p>
              <a:pPr>
                <a:defRPr/>
              </a:pPr>
              <a:endParaRPr lang="en-US"/>
            </a:p>
          </p:txBody>
        </p:sp>
        <p:sp>
          <p:nvSpPr>
            <p:cNvPr id="293" name="Freeform 1317"/>
            <p:cNvSpPr>
              <a:spLocks/>
            </p:cNvSpPr>
            <p:nvPr/>
          </p:nvSpPr>
          <p:spPr bwMode="auto">
            <a:xfrm>
              <a:off x="1978" y="1239"/>
              <a:ext cx="1841" cy="1249"/>
            </a:xfrm>
            <a:custGeom>
              <a:avLst/>
              <a:gdLst/>
              <a:ahLst/>
              <a:cxnLst>
                <a:cxn ang="0">
                  <a:pos x="711" y="297"/>
                </a:cxn>
                <a:cxn ang="0">
                  <a:pos x="455" y="455"/>
                </a:cxn>
                <a:cxn ang="0">
                  <a:pos x="296" y="711"/>
                </a:cxn>
                <a:cxn ang="0">
                  <a:pos x="262" y="921"/>
                </a:cxn>
                <a:cxn ang="0">
                  <a:pos x="267" y="994"/>
                </a:cxn>
                <a:cxn ang="0">
                  <a:pos x="278" y="1068"/>
                </a:cxn>
                <a:cxn ang="0">
                  <a:pos x="296" y="1135"/>
                </a:cxn>
                <a:cxn ang="0">
                  <a:pos x="303" y="1156"/>
                </a:cxn>
                <a:cxn ang="0">
                  <a:pos x="258" y="1140"/>
                </a:cxn>
                <a:cxn ang="0">
                  <a:pos x="195" y="1108"/>
                </a:cxn>
                <a:cxn ang="0">
                  <a:pos x="138" y="1074"/>
                </a:cxn>
                <a:cxn ang="0">
                  <a:pos x="130" y="1085"/>
                </a:cxn>
                <a:cxn ang="0">
                  <a:pos x="101" y="1133"/>
                </a:cxn>
                <a:cxn ang="0">
                  <a:pos x="69" y="1202"/>
                </a:cxn>
                <a:cxn ang="0">
                  <a:pos x="58" y="1249"/>
                </a:cxn>
                <a:cxn ang="0">
                  <a:pos x="29" y="1156"/>
                </a:cxn>
                <a:cxn ang="0">
                  <a:pos x="9" y="1057"/>
                </a:cxn>
                <a:cxn ang="0">
                  <a:pos x="0" y="956"/>
                </a:cxn>
                <a:cxn ang="0">
                  <a:pos x="9" y="771"/>
                </a:cxn>
                <a:cxn ang="0">
                  <a:pos x="177" y="377"/>
                </a:cxn>
                <a:cxn ang="0">
                  <a:pos x="497" y="101"/>
                </a:cxn>
                <a:cxn ang="0">
                  <a:pos x="920" y="0"/>
                </a:cxn>
                <a:cxn ang="0">
                  <a:pos x="1210" y="46"/>
                </a:cxn>
                <a:cxn ang="0">
                  <a:pos x="1571" y="269"/>
                </a:cxn>
                <a:cxn ang="0">
                  <a:pos x="1794" y="630"/>
                </a:cxn>
                <a:cxn ang="0">
                  <a:pos x="1841" y="921"/>
                </a:cxn>
                <a:cxn ang="0">
                  <a:pos x="1835" y="1024"/>
                </a:cxn>
                <a:cxn ang="0">
                  <a:pos x="1817" y="1122"/>
                </a:cxn>
                <a:cxn ang="0">
                  <a:pos x="1790" y="1220"/>
                </a:cxn>
                <a:cxn ang="0">
                  <a:pos x="1778" y="1225"/>
                </a:cxn>
                <a:cxn ang="0">
                  <a:pos x="1750" y="1154"/>
                </a:cxn>
                <a:cxn ang="0">
                  <a:pos x="1716" y="1098"/>
                </a:cxn>
                <a:cxn ang="0">
                  <a:pos x="1702" y="1074"/>
                </a:cxn>
                <a:cxn ang="0">
                  <a:pos x="1666" y="1098"/>
                </a:cxn>
                <a:cxn ang="0">
                  <a:pos x="1601" y="1129"/>
                </a:cxn>
                <a:cxn ang="0">
                  <a:pos x="1546" y="1152"/>
                </a:cxn>
                <a:cxn ang="0">
                  <a:pos x="1534" y="1158"/>
                </a:cxn>
                <a:cxn ang="0">
                  <a:pos x="1555" y="1089"/>
                </a:cxn>
                <a:cxn ang="0">
                  <a:pos x="1571" y="1020"/>
                </a:cxn>
                <a:cxn ang="0">
                  <a:pos x="1578" y="946"/>
                </a:cxn>
                <a:cxn ang="0">
                  <a:pos x="1569" y="813"/>
                </a:cxn>
                <a:cxn ang="0">
                  <a:pos x="1451" y="533"/>
                </a:cxn>
                <a:cxn ang="0">
                  <a:pos x="1221" y="337"/>
                </a:cxn>
                <a:cxn ang="0">
                  <a:pos x="920" y="264"/>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lnTo>
                    <a:pt x="920" y="264"/>
                  </a:lnTo>
                </a:path>
              </a:pathLst>
            </a:custGeom>
            <a:noFill/>
            <a:ln w="12700" cap="rnd" cmpd="sng">
              <a:solidFill>
                <a:srgbClr val="7C6000"/>
              </a:solidFill>
              <a:prstDash val="solid"/>
              <a:round/>
              <a:headEnd type="none" w="sm" len="sm"/>
              <a:tailEnd type="none" w="sm" len="sm"/>
            </a:ln>
            <a:effectLst/>
          </p:spPr>
          <p:txBody>
            <a:bodyPr/>
            <a:lstStyle/>
            <a:p>
              <a:pPr>
                <a:defRPr/>
              </a:pPr>
              <a:endParaRPr lang="en-US"/>
            </a:p>
          </p:txBody>
        </p:sp>
        <p:sp>
          <p:nvSpPr>
            <p:cNvPr id="294" name="Freeform 1318"/>
            <p:cNvSpPr>
              <a:spLocks/>
            </p:cNvSpPr>
            <p:nvPr/>
          </p:nvSpPr>
          <p:spPr bwMode="auto">
            <a:xfrm>
              <a:off x="1998" y="1260"/>
              <a:ext cx="1523" cy="951"/>
            </a:xfrm>
            <a:custGeom>
              <a:avLst/>
              <a:gdLst/>
              <a:ahLst/>
              <a:cxnLst>
                <a:cxn ang="0">
                  <a:pos x="10" y="727"/>
                </a:cxn>
                <a:cxn ang="0">
                  <a:pos x="98" y="460"/>
                </a:cxn>
                <a:cxn ang="0">
                  <a:pos x="263" y="246"/>
                </a:cxn>
                <a:cxn ang="0">
                  <a:pos x="489" y="92"/>
                </a:cxn>
                <a:cxn ang="0">
                  <a:pos x="761" y="10"/>
                </a:cxn>
                <a:cxn ang="0">
                  <a:pos x="910" y="0"/>
                </a:cxn>
                <a:cxn ang="0">
                  <a:pos x="1043" y="8"/>
                </a:cxn>
                <a:cxn ang="0">
                  <a:pos x="1161" y="34"/>
                </a:cxn>
                <a:cxn ang="0">
                  <a:pos x="1269" y="75"/>
                </a:cxn>
                <a:cxn ang="0">
                  <a:pos x="1372" y="134"/>
                </a:cxn>
                <a:cxn ang="0">
                  <a:pos x="1471" y="210"/>
                </a:cxn>
                <a:cxn ang="0">
                  <a:pos x="1496" y="233"/>
                </a:cxn>
                <a:cxn ang="0">
                  <a:pos x="1522" y="271"/>
                </a:cxn>
                <a:cxn ang="0">
                  <a:pos x="1504" y="290"/>
                </a:cxn>
                <a:cxn ang="0">
                  <a:pos x="1443" y="290"/>
                </a:cxn>
                <a:cxn ang="0">
                  <a:pos x="1333" y="262"/>
                </a:cxn>
                <a:cxn ang="0">
                  <a:pos x="1260" y="239"/>
                </a:cxn>
                <a:cxn ang="0">
                  <a:pos x="1094" y="200"/>
                </a:cxn>
                <a:cxn ang="0">
                  <a:pos x="919" y="186"/>
                </a:cxn>
                <a:cxn ang="0">
                  <a:pos x="744" y="207"/>
                </a:cxn>
                <a:cxn ang="0">
                  <a:pos x="581" y="258"/>
                </a:cxn>
                <a:cxn ang="0">
                  <a:pos x="445" y="347"/>
                </a:cxn>
                <a:cxn ang="0">
                  <a:pos x="390" y="398"/>
                </a:cxn>
                <a:cxn ang="0">
                  <a:pos x="310" y="488"/>
                </a:cxn>
                <a:cxn ang="0">
                  <a:pos x="263" y="570"/>
                </a:cxn>
                <a:cxn ang="0">
                  <a:pos x="232" y="654"/>
                </a:cxn>
                <a:cxn ang="0">
                  <a:pos x="206" y="745"/>
                </a:cxn>
                <a:cxn ang="0">
                  <a:pos x="192" y="797"/>
                </a:cxn>
                <a:cxn ang="0">
                  <a:pos x="147" y="886"/>
                </a:cxn>
                <a:cxn ang="0">
                  <a:pos x="98" y="936"/>
                </a:cxn>
                <a:cxn ang="0">
                  <a:pos x="50" y="949"/>
                </a:cxn>
                <a:cxn ang="0">
                  <a:pos x="15" y="928"/>
                </a:cxn>
                <a:cxn ang="0">
                  <a:pos x="0" y="875"/>
                </a:cxn>
              </a:cxnLst>
              <a:rect l="0" t="0" r="r" b="b"/>
              <a:pathLst>
                <a:path w="1523" h="950">
                  <a:moveTo>
                    <a:pt x="0" y="875"/>
                  </a:moveTo>
                  <a:lnTo>
                    <a:pt x="10" y="727"/>
                  </a:lnTo>
                  <a:lnTo>
                    <a:pt x="47" y="589"/>
                  </a:lnTo>
                  <a:lnTo>
                    <a:pt x="98" y="460"/>
                  </a:lnTo>
                  <a:lnTo>
                    <a:pt x="172" y="347"/>
                  </a:lnTo>
                  <a:lnTo>
                    <a:pt x="263" y="246"/>
                  </a:lnTo>
                  <a:lnTo>
                    <a:pt x="369" y="159"/>
                  </a:lnTo>
                  <a:lnTo>
                    <a:pt x="489" y="92"/>
                  </a:lnTo>
                  <a:lnTo>
                    <a:pt x="620" y="41"/>
                  </a:lnTo>
                  <a:lnTo>
                    <a:pt x="761" y="10"/>
                  </a:lnTo>
                  <a:lnTo>
                    <a:pt x="910" y="0"/>
                  </a:lnTo>
                  <a:lnTo>
                    <a:pt x="910" y="0"/>
                  </a:lnTo>
                  <a:lnTo>
                    <a:pt x="977" y="2"/>
                  </a:lnTo>
                  <a:lnTo>
                    <a:pt x="1043" y="8"/>
                  </a:lnTo>
                  <a:lnTo>
                    <a:pt x="1101" y="18"/>
                  </a:lnTo>
                  <a:lnTo>
                    <a:pt x="1161" y="34"/>
                  </a:lnTo>
                  <a:lnTo>
                    <a:pt x="1216" y="52"/>
                  </a:lnTo>
                  <a:lnTo>
                    <a:pt x="1269" y="75"/>
                  </a:lnTo>
                  <a:lnTo>
                    <a:pt x="1321" y="103"/>
                  </a:lnTo>
                  <a:lnTo>
                    <a:pt x="1372" y="134"/>
                  </a:lnTo>
                  <a:lnTo>
                    <a:pt x="1420" y="170"/>
                  </a:lnTo>
                  <a:lnTo>
                    <a:pt x="1471" y="210"/>
                  </a:lnTo>
                  <a:lnTo>
                    <a:pt x="1471" y="210"/>
                  </a:lnTo>
                  <a:lnTo>
                    <a:pt x="1496" y="233"/>
                  </a:lnTo>
                  <a:lnTo>
                    <a:pt x="1513" y="255"/>
                  </a:lnTo>
                  <a:lnTo>
                    <a:pt x="1522" y="271"/>
                  </a:lnTo>
                  <a:lnTo>
                    <a:pt x="1517" y="281"/>
                  </a:lnTo>
                  <a:lnTo>
                    <a:pt x="1504" y="290"/>
                  </a:lnTo>
                  <a:lnTo>
                    <a:pt x="1479" y="292"/>
                  </a:lnTo>
                  <a:lnTo>
                    <a:pt x="1443" y="290"/>
                  </a:lnTo>
                  <a:lnTo>
                    <a:pt x="1395" y="280"/>
                  </a:lnTo>
                  <a:lnTo>
                    <a:pt x="1333" y="262"/>
                  </a:lnTo>
                  <a:lnTo>
                    <a:pt x="1260" y="239"/>
                  </a:lnTo>
                  <a:lnTo>
                    <a:pt x="1260" y="239"/>
                  </a:lnTo>
                  <a:lnTo>
                    <a:pt x="1179" y="216"/>
                  </a:lnTo>
                  <a:lnTo>
                    <a:pt x="1094" y="200"/>
                  </a:lnTo>
                  <a:lnTo>
                    <a:pt x="1007" y="191"/>
                  </a:lnTo>
                  <a:lnTo>
                    <a:pt x="919" y="186"/>
                  </a:lnTo>
                  <a:lnTo>
                    <a:pt x="828" y="193"/>
                  </a:lnTo>
                  <a:lnTo>
                    <a:pt x="744" y="207"/>
                  </a:lnTo>
                  <a:lnTo>
                    <a:pt x="659" y="229"/>
                  </a:lnTo>
                  <a:lnTo>
                    <a:pt x="581" y="258"/>
                  </a:lnTo>
                  <a:lnTo>
                    <a:pt x="508" y="299"/>
                  </a:lnTo>
                  <a:lnTo>
                    <a:pt x="445" y="347"/>
                  </a:lnTo>
                  <a:lnTo>
                    <a:pt x="445" y="347"/>
                  </a:lnTo>
                  <a:lnTo>
                    <a:pt x="390" y="398"/>
                  </a:lnTo>
                  <a:lnTo>
                    <a:pt x="346" y="444"/>
                  </a:lnTo>
                  <a:lnTo>
                    <a:pt x="310" y="488"/>
                  </a:lnTo>
                  <a:lnTo>
                    <a:pt x="282" y="530"/>
                  </a:lnTo>
                  <a:lnTo>
                    <a:pt x="263" y="570"/>
                  </a:lnTo>
                  <a:lnTo>
                    <a:pt x="247" y="612"/>
                  </a:lnTo>
                  <a:lnTo>
                    <a:pt x="232" y="654"/>
                  </a:lnTo>
                  <a:lnTo>
                    <a:pt x="219" y="698"/>
                  </a:lnTo>
                  <a:lnTo>
                    <a:pt x="206" y="745"/>
                  </a:lnTo>
                  <a:lnTo>
                    <a:pt x="192" y="797"/>
                  </a:lnTo>
                  <a:lnTo>
                    <a:pt x="192" y="797"/>
                  </a:lnTo>
                  <a:lnTo>
                    <a:pt x="171" y="847"/>
                  </a:lnTo>
                  <a:lnTo>
                    <a:pt x="147" y="886"/>
                  </a:lnTo>
                  <a:lnTo>
                    <a:pt x="124" y="916"/>
                  </a:lnTo>
                  <a:lnTo>
                    <a:pt x="98" y="936"/>
                  </a:lnTo>
                  <a:lnTo>
                    <a:pt x="73" y="946"/>
                  </a:lnTo>
                  <a:lnTo>
                    <a:pt x="50" y="949"/>
                  </a:lnTo>
                  <a:lnTo>
                    <a:pt x="29" y="942"/>
                  </a:lnTo>
                  <a:lnTo>
                    <a:pt x="15" y="928"/>
                  </a:lnTo>
                  <a:lnTo>
                    <a:pt x="2" y="905"/>
                  </a:lnTo>
                  <a:lnTo>
                    <a:pt x="0" y="875"/>
                  </a:lnTo>
                  <a:lnTo>
                    <a:pt x="0" y="875"/>
                  </a:lnTo>
                </a:path>
              </a:pathLst>
            </a:custGeom>
            <a:solidFill>
              <a:srgbClr val="FFD80F"/>
            </a:solidFill>
            <a:ln w="9525" cap="rnd">
              <a:noFill/>
              <a:round/>
              <a:headEnd/>
              <a:tailEnd/>
            </a:ln>
            <a:effectLst/>
          </p:spPr>
          <p:txBody>
            <a:bodyPr/>
            <a:lstStyle/>
            <a:p>
              <a:pPr>
                <a:defRPr/>
              </a:pPr>
              <a:endParaRPr lang="en-US"/>
            </a:p>
          </p:txBody>
        </p:sp>
        <p:sp>
          <p:nvSpPr>
            <p:cNvPr id="295" name="Freeform 1319"/>
            <p:cNvSpPr>
              <a:spLocks/>
            </p:cNvSpPr>
            <p:nvPr/>
          </p:nvSpPr>
          <p:spPr bwMode="auto">
            <a:xfrm>
              <a:off x="2017" y="1272"/>
              <a:ext cx="1499" cy="933"/>
            </a:xfrm>
            <a:custGeom>
              <a:avLst/>
              <a:gdLst/>
              <a:ahLst/>
              <a:cxnLst>
                <a:cxn ang="0">
                  <a:pos x="15" y="711"/>
                </a:cxn>
                <a:cxn ang="0">
                  <a:pos x="105" y="449"/>
                </a:cxn>
                <a:cxn ang="0">
                  <a:pos x="268" y="239"/>
                </a:cxn>
                <a:cxn ang="0">
                  <a:pos x="491" y="90"/>
                </a:cxn>
                <a:cxn ang="0">
                  <a:pos x="756" y="9"/>
                </a:cxn>
                <a:cxn ang="0">
                  <a:pos x="904" y="0"/>
                </a:cxn>
                <a:cxn ang="0">
                  <a:pos x="1034" y="8"/>
                </a:cxn>
                <a:cxn ang="0">
                  <a:pos x="1150" y="31"/>
                </a:cxn>
                <a:cxn ang="0">
                  <a:pos x="1256" y="73"/>
                </a:cxn>
                <a:cxn ang="0">
                  <a:pos x="1355" y="128"/>
                </a:cxn>
                <a:cxn ang="0">
                  <a:pos x="1449" y="200"/>
                </a:cxn>
                <a:cxn ang="0">
                  <a:pos x="1474" y="223"/>
                </a:cxn>
                <a:cxn ang="0">
                  <a:pos x="1498" y="256"/>
                </a:cxn>
                <a:cxn ang="0">
                  <a:pos x="1481" y="275"/>
                </a:cxn>
                <a:cxn ang="0">
                  <a:pos x="1422" y="275"/>
                </a:cxn>
                <a:cxn ang="0">
                  <a:pos x="1319" y="250"/>
                </a:cxn>
                <a:cxn ang="0">
                  <a:pos x="1249" y="227"/>
                </a:cxn>
                <a:cxn ang="0">
                  <a:pos x="1083" y="189"/>
                </a:cxn>
                <a:cxn ang="0">
                  <a:pos x="910" y="179"/>
                </a:cxn>
                <a:cxn ang="0">
                  <a:pos x="735" y="197"/>
                </a:cxn>
                <a:cxn ang="0">
                  <a:pos x="573" y="250"/>
                </a:cxn>
                <a:cxn ang="0">
                  <a:pos x="436" y="336"/>
                </a:cxn>
                <a:cxn ang="0">
                  <a:pos x="381" y="386"/>
                </a:cxn>
                <a:cxn ang="0">
                  <a:pos x="303" y="477"/>
                </a:cxn>
                <a:cxn ang="0">
                  <a:pos x="255" y="559"/>
                </a:cxn>
                <a:cxn ang="0">
                  <a:pos x="223" y="641"/>
                </a:cxn>
                <a:cxn ang="0">
                  <a:pos x="197" y="729"/>
                </a:cxn>
                <a:cxn ang="0">
                  <a:pos x="183" y="780"/>
                </a:cxn>
                <a:cxn ang="0">
                  <a:pos x="142" y="866"/>
                </a:cxn>
                <a:cxn ang="0">
                  <a:pos x="94" y="916"/>
                </a:cxn>
                <a:cxn ang="0">
                  <a:pos x="48" y="930"/>
                </a:cxn>
                <a:cxn ang="0">
                  <a:pos x="15" y="911"/>
                </a:cxn>
                <a:cxn ang="0">
                  <a:pos x="0" y="858"/>
                </a:cxn>
              </a:cxnLst>
              <a:rect l="0" t="0" r="r" b="b"/>
              <a:pathLst>
                <a:path w="1499" h="931">
                  <a:moveTo>
                    <a:pt x="0" y="858"/>
                  </a:moveTo>
                  <a:lnTo>
                    <a:pt x="15" y="711"/>
                  </a:lnTo>
                  <a:lnTo>
                    <a:pt x="50" y="576"/>
                  </a:lnTo>
                  <a:lnTo>
                    <a:pt x="105" y="449"/>
                  </a:lnTo>
                  <a:lnTo>
                    <a:pt x="179" y="338"/>
                  </a:lnTo>
                  <a:lnTo>
                    <a:pt x="268" y="239"/>
                  </a:lnTo>
                  <a:lnTo>
                    <a:pt x="372" y="157"/>
                  </a:lnTo>
                  <a:lnTo>
                    <a:pt x="491" y="90"/>
                  </a:lnTo>
                  <a:lnTo>
                    <a:pt x="619" y="39"/>
                  </a:lnTo>
                  <a:lnTo>
                    <a:pt x="756" y="9"/>
                  </a:lnTo>
                  <a:lnTo>
                    <a:pt x="904" y="0"/>
                  </a:lnTo>
                  <a:lnTo>
                    <a:pt x="904" y="0"/>
                  </a:lnTo>
                  <a:lnTo>
                    <a:pt x="970" y="2"/>
                  </a:lnTo>
                  <a:lnTo>
                    <a:pt x="1034" y="8"/>
                  </a:lnTo>
                  <a:lnTo>
                    <a:pt x="1094" y="18"/>
                  </a:lnTo>
                  <a:lnTo>
                    <a:pt x="1150" y="31"/>
                  </a:lnTo>
                  <a:lnTo>
                    <a:pt x="1203" y="50"/>
                  </a:lnTo>
                  <a:lnTo>
                    <a:pt x="1256" y="73"/>
                  </a:lnTo>
                  <a:lnTo>
                    <a:pt x="1306" y="98"/>
                  </a:lnTo>
                  <a:lnTo>
                    <a:pt x="1355" y="128"/>
                  </a:lnTo>
                  <a:lnTo>
                    <a:pt x="1401" y="161"/>
                  </a:lnTo>
                  <a:lnTo>
                    <a:pt x="1449" y="200"/>
                  </a:lnTo>
                  <a:lnTo>
                    <a:pt x="1449" y="200"/>
                  </a:lnTo>
                  <a:lnTo>
                    <a:pt x="1474" y="223"/>
                  </a:lnTo>
                  <a:lnTo>
                    <a:pt x="1492" y="241"/>
                  </a:lnTo>
                  <a:lnTo>
                    <a:pt x="1498" y="256"/>
                  </a:lnTo>
                  <a:lnTo>
                    <a:pt x="1494" y="269"/>
                  </a:lnTo>
                  <a:lnTo>
                    <a:pt x="1481" y="275"/>
                  </a:lnTo>
                  <a:lnTo>
                    <a:pt x="1458" y="278"/>
                  </a:lnTo>
                  <a:lnTo>
                    <a:pt x="1422" y="275"/>
                  </a:lnTo>
                  <a:lnTo>
                    <a:pt x="1375" y="264"/>
                  </a:lnTo>
                  <a:lnTo>
                    <a:pt x="1319" y="250"/>
                  </a:lnTo>
                  <a:lnTo>
                    <a:pt x="1249" y="227"/>
                  </a:lnTo>
                  <a:lnTo>
                    <a:pt x="1249" y="227"/>
                  </a:lnTo>
                  <a:lnTo>
                    <a:pt x="1168" y="204"/>
                  </a:lnTo>
                  <a:lnTo>
                    <a:pt x="1083" y="189"/>
                  </a:lnTo>
                  <a:lnTo>
                    <a:pt x="996" y="181"/>
                  </a:lnTo>
                  <a:lnTo>
                    <a:pt x="910" y="179"/>
                  </a:lnTo>
                  <a:lnTo>
                    <a:pt x="821" y="184"/>
                  </a:lnTo>
                  <a:lnTo>
                    <a:pt x="735" y="197"/>
                  </a:lnTo>
                  <a:lnTo>
                    <a:pt x="653" y="218"/>
                  </a:lnTo>
                  <a:lnTo>
                    <a:pt x="573" y="250"/>
                  </a:lnTo>
                  <a:lnTo>
                    <a:pt x="501" y="288"/>
                  </a:lnTo>
                  <a:lnTo>
                    <a:pt x="436" y="336"/>
                  </a:lnTo>
                  <a:lnTo>
                    <a:pt x="436" y="336"/>
                  </a:lnTo>
                  <a:lnTo>
                    <a:pt x="381" y="386"/>
                  </a:lnTo>
                  <a:lnTo>
                    <a:pt x="337" y="433"/>
                  </a:lnTo>
                  <a:lnTo>
                    <a:pt x="303" y="477"/>
                  </a:lnTo>
                  <a:lnTo>
                    <a:pt x="276" y="519"/>
                  </a:lnTo>
                  <a:lnTo>
                    <a:pt x="255" y="559"/>
                  </a:lnTo>
                  <a:lnTo>
                    <a:pt x="238" y="599"/>
                  </a:lnTo>
                  <a:lnTo>
                    <a:pt x="223" y="641"/>
                  </a:lnTo>
                  <a:lnTo>
                    <a:pt x="211" y="685"/>
                  </a:lnTo>
                  <a:lnTo>
                    <a:pt x="197" y="729"/>
                  </a:lnTo>
                  <a:lnTo>
                    <a:pt x="183" y="780"/>
                  </a:lnTo>
                  <a:lnTo>
                    <a:pt x="183" y="780"/>
                  </a:lnTo>
                  <a:lnTo>
                    <a:pt x="164" y="828"/>
                  </a:lnTo>
                  <a:lnTo>
                    <a:pt x="142" y="866"/>
                  </a:lnTo>
                  <a:lnTo>
                    <a:pt x="117" y="895"/>
                  </a:lnTo>
                  <a:lnTo>
                    <a:pt x="94" y="916"/>
                  </a:lnTo>
                  <a:lnTo>
                    <a:pt x="71" y="927"/>
                  </a:lnTo>
                  <a:lnTo>
                    <a:pt x="48" y="930"/>
                  </a:lnTo>
                  <a:lnTo>
                    <a:pt x="29" y="923"/>
                  </a:lnTo>
                  <a:lnTo>
                    <a:pt x="15" y="911"/>
                  </a:lnTo>
                  <a:lnTo>
                    <a:pt x="4" y="888"/>
                  </a:lnTo>
                  <a:lnTo>
                    <a:pt x="0" y="858"/>
                  </a:lnTo>
                  <a:lnTo>
                    <a:pt x="0" y="858"/>
                  </a:lnTo>
                </a:path>
              </a:pathLst>
            </a:custGeom>
            <a:solidFill>
              <a:srgbClr val="FFDA18"/>
            </a:solidFill>
            <a:ln w="9525" cap="rnd">
              <a:noFill/>
              <a:round/>
              <a:headEnd/>
              <a:tailEnd/>
            </a:ln>
            <a:effectLst/>
          </p:spPr>
          <p:txBody>
            <a:bodyPr/>
            <a:lstStyle/>
            <a:p>
              <a:pPr>
                <a:defRPr/>
              </a:pPr>
              <a:endParaRPr lang="en-US"/>
            </a:p>
          </p:txBody>
        </p:sp>
        <p:sp>
          <p:nvSpPr>
            <p:cNvPr id="296" name="Freeform 1320"/>
            <p:cNvSpPr>
              <a:spLocks/>
            </p:cNvSpPr>
            <p:nvPr/>
          </p:nvSpPr>
          <p:spPr bwMode="auto">
            <a:xfrm>
              <a:off x="2017" y="1257"/>
              <a:ext cx="1475" cy="914"/>
            </a:xfrm>
            <a:custGeom>
              <a:avLst/>
              <a:gdLst/>
              <a:ahLst/>
              <a:cxnLst>
                <a:cxn ang="0">
                  <a:pos x="16" y="696"/>
                </a:cxn>
                <a:cxn ang="0">
                  <a:pos x="110" y="440"/>
                </a:cxn>
                <a:cxn ang="0">
                  <a:pos x="271" y="233"/>
                </a:cxn>
                <a:cxn ang="0">
                  <a:pos x="490" y="88"/>
                </a:cxn>
                <a:cxn ang="0">
                  <a:pos x="752" y="9"/>
                </a:cxn>
                <a:cxn ang="0">
                  <a:pos x="895" y="0"/>
                </a:cxn>
                <a:cxn ang="0">
                  <a:pos x="1024" y="7"/>
                </a:cxn>
                <a:cxn ang="0">
                  <a:pos x="1136" y="31"/>
                </a:cxn>
                <a:cxn ang="0">
                  <a:pos x="1240" y="69"/>
                </a:cxn>
                <a:cxn ang="0">
                  <a:pos x="1336" y="122"/>
                </a:cxn>
                <a:cxn ang="0">
                  <a:pos x="1428" y="189"/>
                </a:cxn>
                <a:cxn ang="0">
                  <a:pos x="1452" y="212"/>
                </a:cxn>
                <a:cxn ang="0">
                  <a:pos x="1473" y="244"/>
                </a:cxn>
                <a:cxn ang="0">
                  <a:pos x="1458" y="262"/>
                </a:cxn>
                <a:cxn ang="0">
                  <a:pos x="1401" y="260"/>
                </a:cxn>
                <a:cxn ang="0">
                  <a:pos x="1302" y="235"/>
                </a:cxn>
                <a:cxn ang="0">
                  <a:pos x="1235" y="214"/>
                </a:cxn>
                <a:cxn ang="0">
                  <a:pos x="1072" y="177"/>
                </a:cxn>
                <a:cxn ang="0">
                  <a:pos x="897" y="168"/>
                </a:cxn>
                <a:cxn ang="0">
                  <a:pos x="724" y="187"/>
                </a:cxn>
                <a:cxn ang="0">
                  <a:pos x="564" y="239"/>
                </a:cxn>
                <a:cxn ang="0">
                  <a:pos x="427" y="325"/>
                </a:cxn>
                <a:cxn ang="0">
                  <a:pos x="372" y="376"/>
                </a:cxn>
                <a:cxn ang="0">
                  <a:pos x="292" y="467"/>
                </a:cxn>
                <a:cxn ang="0">
                  <a:pos x="244" y="546"/>
                </a:cxn>
                <a:cxn ang="0">
                  <a:pos x="212" y="629"/>
                </a:cxn>
                <a:cxn ang="0">
                  <a:pos x="187" y="716"/>
                </a:cxn>
                <a:cxn ang="0">
                  <a:pos x="172" y="764"/>
                </a:cxn>
                <a:cxn ang="0">
                  <a:pos x="133" y="850"/>
                </a:cxn>
                <a:cxn ang="0">
                  <a:pos x="88" y="896"/>
                </a:cxn>
                <a:cxn ang="0">
                  <a:pos x="44" y="912"/>
                </a:cxn>
                <a:cxn ang="0">
                  <a:pos x="12" y="892"/>
                </a:cxn>
                <a:cxn ang="0">
                  <a:pos x="0" y="841"/>
                </a:cxn>
              </a:cxnLst>
              <a:rect l="0" t="0" r="r" b="b"/>
              <a:pathLst>
                <a:path w="1474" h="913">
                  <a:moveTo>
                    <a:pt x="0" y="841"/>
                  </a:moveTo>
                  <a:lnTo>
                    <a:pt x="16" y="696"/>
                  </a:lnTo>
                  <a:lnTo>
                    <a:pt x="52" y="562"/>
                  </a:lnTo>
                  <a:lnTo>
                    <a:pt x="110" y="440"/>
                  </a:lnTo>
                  <a:lnTo>
                    <a:pt x="183" y="330"/>
                  </a:lnTo>
                  <a:lnTo>
                    <a:pt x="271" y="233"/>
                  </a:lnTo>
                  <a:lnTo>
                    <a:pt x="375" y="151"/>
                  </a:lnTo>
                  <a:lnTo>
                    <a:pt x="490" y="88"/>
                  </a:lnTo>
                  <a:lnTo>
                    <a:pt x="617" y="39"/>
                  </a:lnTo>
                  <a:lnTo>
                    <a:pt x="752" y="9"/>
                  </a:lnTo>
                  <a:lnTo>
                    <a:pt x="895" y="0"/>
                  </a:lnTo>
                  <a:lnTo>
                    <a:pt x="895" y="0"/>
                  </a:lnTo>
                  <a:lnTo>
                    <a:pt x="961" y="2"/>
                  </a:lnTo>
                  <a:lnTo>
                    <a:pt x="1024" y="7"/>
                  </a:lnTo>
                  <a:lnTo>
                    <a:pt x="1081" y="18"/>
                  </a:lnTo>
                  <a:lnTo>
                    <a:pt x="1136" y="31"/>
                  </a:lnTo>
                  <a:lnTo>
                    <a:pt x="1190" y="48"/>
                  </a:lnTo>
                  <a:lnTo>
                    <a:pt x="1240" y="69"/>
                  </a:lnTo>
                  <a:lnTo>
                    <a:pt x="1290" y="94"/>
                  </a:lnTo>
                  <a:lnTo>
                    <a:pt x="1336" y="122"/>
                  </a:lnTo>
                  <a:lnTo>
                    <a:pt x="1382" y="154"/>
                  </a:lnTo>
                  <a:lnTo>
                    <a:pt x="1428" y="189"/>
                  </a:lnTo>
                  <a:lnTo>
                    <a:pt x="1428" y="189"/>
                  </a:lnTo>
                  <a:lnTo>
                    <a:pt x="1452" y="212"/>
                  </a:lnTo>
                  <a:lnTo>
                    <a:pt x="1466" y="228"/>
                  </a:lnTo>
                  <a:lnTo>
                    <a:pt x="1473" y="244"/>
                  </a:lnTo>
                  <a:lnTo>
                    <a:pt x="1470" y="254"/>
                  </a:lnTo>
                  <a:lnTo>
                    <a:pt x="1458" y="262"/>
                  </a:lnTo>
                  <a:lnTo>
                    <a:pt x="1435" y="265"/>
                  </a:lnTo>
                  <a:lnTo>
                    <a:pt x="1401" y="260"/>
                  </a:lnTo>
                  <a:lnTo>
                    <a:pt x="1357" y="250"/>
                  </a:lnTo>
                  <a:lnTo>
                    <a:pt x="1302" y="235"/>
                  </a:lnTo>
                  <a:lnTo>
                    <a:pt x="1235" y="214"/>
                  </a:lnTo>
                  <a:lnTo>
                    <a:pt x="1235" y="214"/>
                  </a:lnTo>
                  <a:lnTo>
                    <a:pt x="1155" y="193"/>
                  </a:lnTo>
                  <a:lnTo>
                    <a:pt x="1072" y="177"/>
                  </a:lnTo>
                  <a:lnTo>
                    <a:pt x="986" y="168"/>
                  </a:lnTo>
                  <a:lnTo>
                    <a:pt x="897" y="168"/>
                  </a:lnTo>
                  <a:lnTo>
                    <a:pt x="811" y="174"/>
                  </a:lnTo>
                  <a:lnTo>
                    <a:pt x="724" y="187"/>
                  </a:lnTo>
                  <a:lnTo>
                    <a:pt x="642" y="207"/>
                  </a:lnTo>
                  <a:lnTo>
                    <a:pt x="564" y="239"/>
                  </a:lnTo>
                  <a:lnTo>
                    <a:pt x="492" y="277"/>
                  </a:lnTo>
                  <a:lnTo>
                    <a:pt x="427" y="325"/>
                  </a:lnTo>
                  <a:lnTo>
                    <a:pt x="427" y="325"/>
                  </a:lnTo>
                  <a:lnTo>
                    <a:pt x="372" y="376"/>
                  </a:lnTo>
                  <a:lnTo>
                    <a:pt x="328" y="423"/>
                  </a:lnTo>
                  <a:lnTo>
                    <a:pt x="292" y="467"/>
                  </a:lnTo>
                  <a:lnTo>
                    <a:pt x="265" y="509"/>
                  </a:lnTo>
                  <a:lnTo>
                    <a:pt x="244" y="546"/>
                  </a:lnTo>
                  <a:lnTo>
                    <a:pt x="227" y="589"/>
                  </a:lnTo>
                  <a:lnTo>
                    <a:pt x="212" y="629"/>
                  </a:lnTo>
                  <a:lnTo>
                    <a:pt x="200" y="671"/>
                  </a:lnTo>
                  <a:lnTo>
                    <a:pt x="187" y="716"/>
                  </a:lnTo>
                  <a:lnTo>
                    <a:pt x="172" y="764"/>
                  </a:lnTo>
                  <a:lnTo>
                    <a:pt x="172" y="764"/>
                  </a:lnTo>
                  <a:lnTo>
                    <a:pt x="156" y="812"/>
                  </a:lnTo>
                  <a:lnTo>
                    <a:pt x="133" y="850"/>
                  </a:lnTo>
                  <a:lnTo>
                    <a:pt x="111" y="877"/>
                  </a:lnTo>
                  <a:lnTo>
                    <a:pt x="88" y="896"/>
                  </a:lnTo>
                  <a:lnTo>
                    <a:pt x="64" y="909"/>
                  </a:lnTo>
                  <a:lnTo>
                    <a:pt x="44" y="912"/>
                  </a:lnTo>
                  <a:lnTo>
                    <a:pt x="27" y="905"/>
                  </a:lnTo>
                  <a:lnTo>
                    <a:pt x="12" y="892"/>
                  </a:lnTo>
                  <a:lnTo>
                    <a:pt x="2" y="869"/>
                  </a:lnTo>
                  <a:lnTo>
                    <a:pt x="0" y="841"/>
                  </a:lnTo>
                  <a:lnTo>
                    <a:pt x="0" y="841"/>
                  </a:lnTo>
                </a:path>
              </a:pathLst>
            </a:custGeom>
            <a:solidFill>
              <a:srgbClr val="FFDC22"/>
            </a:solidFill>
            <a:ln w="9525" cap="rnd">
              <a:noFill/>
              <a:round/>
              <a:headEnd/>
              <a:tailEnd/>
            </a:ln>
            <a:effectLst/>
          </p:spPr>
          <p:txBody>
            <a:bodyPr/>
            <a:lstStyle/>
            <a:p>
              <a:pPr>
                <a:defRPr/>
              </a:pPr>
              <a:endParaRPr lang="en-US"/>
            </a:p>
          </p:txBody>
        </p:sp>
        <p:sp>
          <p:nvSpPr>
            <p:cNvPr id="297" name="Freeform 1321"/>
            <p:cNvSpPr>
              <a:spLocks/>
            </p:cNvSpPr>
            <p:nvPr/>
          </p:nvSpPr>
          <p:spPr bwMode="auto">
            <a:xfrm>
              <a:off x="1998" y="1263"/>
              <a:ext cx="1451" cy="888"/>
            </a:xfrm>
            <a:custGeom>
              <a:avLst/>
              <a:gdLst/>
              <a:ahLst/>
              <a:cxnLst>
                <a:cxn ang="0">
                  <a:pos x="16" y="680"/>
                </a:cxn>
                <a:cxn ang="0">
                  <a:pos x="113" y="426"/>
                </a:cxn>
                <a:cxn ang="0">
                  <a:pos x="276" y="224"/>
                </a:cxn>
                <a:cxn ang="0">
                  <a:pos x="490" y="83"/>
                </a:cxn>
                <a:cxn ang="0">
                  <a:pos x="748" y="7"/>
                </a:cxn>
                <a:cxn ang="0">
                  <a:pos x="886" y="0"/>
                </a:cxn>
                <a:cxn ang="0">
                  <a:pos x="1011" y="5"/>
                </a:cxn>
                <a:cxn ang="0">
                  <a:pos x="1123" y="27"/>
                </a:cxn>
                <a:cxn ang="0">
                  <a:pos x="1224" y="64"/>
                </a:cxn>
                <a:cxn ang="0">
                  <a:pos x="1316" y="113"/>
                </a:cxn>
                <a:cxn ang="0">
                  <a:pos x="1405" y="178"/>
                </a:cxn>
                <a:cxn ang="0">
                  <a:pos x="1429" y="198"/>
                </a:cxn>
                <a:cxn ang="0">
                  <a:pos x="1450" y="228"/>
                </a:cxn>
                <a:cxn ang="0">
                  <a:pos x="1433" y="246"/>
                </a:cxn>
                <a:cxn ang="0">
                  <a:pos x="1378" y="244"/>
                </a:cxn>
                <a:cxn ang="0">
                  <a:pos x="1283" y="221"/>
                </a:cxn>
                <a:cxn ang="0">
                  <a:pos x="1220" y="199"/>
                </a:cxn>
                <a:cxn ang="0">
                  <a:pos x="1059" y="163"/>
                </a:cxn>
                <a:cxn ang="0">
                  <a:pos x="886" y="155"/>
                </a:cxn>
                <a:cxn ang="0">
                  <a:pos x="716" y="174"/>
                </a:cxn>
                <a:cxn ang="0">
                  <a:pos x="554" y="226"/>
                </a:cxn>
                <a:cxn ang="0">
                  <a:pos x="416" y="313"/>
                </a:cxn>
                <a:cxn ang="0">
                  <a:pos x="361" y="364"/>
                </a:cxn>
                <a:cxn ang="0">
                  <a:pos x="281" y="454"/>
                </a:cxn>
                <a:cxn ang="0">
                  <a:pos x="233" y="534"/>
                </a:cxn>
                <a:cxn ang="0">
                  <a:pos x="202" y="615"/>
                </a:cxn>
                <a:cxn ang="0">
                  <a:pos x="177" y="698"/>
                </a:cxn>
                <a:cxn ang="0">
                  <a:pos x="161" y="744"/>
                </a:cxn>
                <a:cxn ang="0">
                  <a:pos x="124" y="829"/>
                </a:cxn>
                <a:cxn ang="0">
                  <a:pos x="80" y="875"/>
                </a:cxn>
                <a:cxn ang="0">
                  <a:pos x="39" y="888"/>
                </a:cxn>
                <a:cxn ang="0">
                  <a:pos x="9" y="869"/>
                </a:cxn>
                <a:cxn ang="0">
                  <a:pos x="0" y="823"/>
                </a:cxn>
              </a:cxnLst>
              <a:rect l="0" t="0" r="r" b="b"/>
              <a:pathLst>
                <a:path w="1451" h="889">
                  <a:moveTo>
                    <a:pt x="0" y="823"/>
                  </a:moveTo>
                  <a:lnTo>
                    <a:pt x="16" y="680"/>
                  </a:lnTo>
                  <a:lnTo>
                    <a:pt x="55" y="546"/>
                  </a:lnTo>
                  <a:lnTo>
                    <a:pt x="113" y="426"/>
                  </a:lnTo>
                  <a:lnTo>
                    <a:pt x="187" y="320"/>
                  </a:lnTo>
                  <a:lnTo>
                    <a:pt x="276" y="224"/>
                  </a:lnTo>
                  <a:lnTo>
                    <a:pt x="377" y="147"/>
                  </a:lnTo>
                  <a:lnTo>
                    <a:pt x="490" y="83"/>
                  </a:lnTo>
                  <a:lnTo>
                    <a:pt x="614" y="37"/>
                  </a:lnTo>
                  <a:lnTo>
                    <a:pt x="748" y="7"/>
                  </a:lnTo>
                  <a:lnTo>
                    <a:pt x="886" y="0"/>
                  </a:lnTo>
                  <a:lnTo>
                    <a:pt x="886" y="0"/>
                  </a:lnTo>
                  <a:lnTo>
                    <a:pt x="952" y="2"/>
                  </a:lnTo>
                  <a:lnTo>
                    <a:pt x="1011" y="5"/>
                  </a:lnTo>
                  <a:lnTo>
                    <a:pt x="1068" y="14"/>
                  </a:lnTo>
                  <a:lnTo>
                    <a:pt x="1123" y="27"/>
                  </a:lnTo>
                  <a:lnTo>
                    <a:pt x="1176" y="44"/>
                  </a:lnTo>
                  <a:lnTo>
                    <a:pt x="1224" y="64"/>
                  </a:lnTo>
                  <a:lnTo>
                    <a:pt x="1272" y="88"/>
                  </a:lnTo>
                  <a:lnTo>
                    <a:pt x="1316" y="113"/>
                  </a:lnTo>
                  <a:lnTo>
                    <a:pt x="1360" y="145"/>
                  </a:lnTo>
                  <a:lnTo>
                    <a:pt x="1405" y="178"/>
                  </a:lnTo>
                  <a:lnTo>
                    <a:pt x="1405" y="178"/>
                  </a:lnTo>
                  <a:lnTo>
                    <a:pt x="1429" y="198"/>
                  </a:lnTo>
                  <a:lnTo>
                    <a:pt x="1443" y="216"/>
                  </a:lnTo>
                  <a:lnTo>
                    <a:pt x="1450" y="228"/>
                  </a:lnTo>
                  <a:lnTo>
                    <a:pt x="1445" y="239"/>
                  </a:lnTo>
                  <a:lnTo>
                    <a:pt x="1433" y="246"/>
                  </a:lnTo>
                  <a:lnTo>
                    <a:pt x="1409" y="246"/>
                  </a:lnTo>
                  <a:lnTo>
                    <a:pt x="1378" y="244"/>
                  </a:lnTo>
                  <a:lnTo>
                    <a:pt x="1335" y="235"/>
                  </a:lnTo>
                  <a:lnTo>
                    <a:pt x="1283" y="221"/>
                  </a:lnTo>
                  <a:lnTo>
                    <a:pt x="1220" y="199"/>
                  </a:lnTo>
                  <a:lnTo>
                    <a:pt x="1220" y="199"/>
                  </a:lnTo>
                  <a:lnTo>
                    <a:pt x="1141" y="178"/>
                  </a:lnTo>
                  <a:lnTo>
                    <a:pt x="1059" y="163"/>
                  </a:lnTo>
                  <a:lnTo>
                    <a:pt x="973" y="155"/>
                  </a:lnTo>
                  <a:lnTo>
                    <a:pt x="886" y="155"/>
                  </a:lnTo>
                  <a:lnTo>
                    <a:pt x="800" y="161"/>
                  </a:lnTo>
                  <a:lnTo>
                    <a:pt x="716" y="174"/>
                  </a:lnTo>
                  <a:lnTo>
                    <a:pt x="631" y="198"/>
                  </a:lnTo>
                  <a:lnTo>
                    <a:pt x="554" y="226"/>
                  </a:lnTo>
                  <a:lnTo>
                    <a:pt x="481" y="267"/>
                  </a:lnTo>
                  <a:lnTo>
                    <a:pt x="416" y="313"/>
                  </a:lnTo>
                  <a:lnTo>
                    <a:pt x="416" y="313"/>
                  </a:lnTo>
                  <a:lnTo>
                    <a:pt x="361" y="364"/>
                  </a:lnTo>
                  <a:lnTo>
                    <a:pt x="317" y="410"/>
                  </a:lnTo>
                  <a:lnTo>
                    <a:pt x="281" y="454"/>
                  </a:lnTo>
                  <a:lnTo>
                    <a:pt x="255" y="496"/>
                  </a:lnTo>
                  <a:lnTo>
                    <a:pt x="233" y="534"/>
                  </a:lnTo>
                  <a:lnTo>
                    <a:pt x="216" y="574"/>
                  </a:lnTo>
                  <a:lnTo>
                    <a:pt x="202" y="615"/>
                  </a:lnTo>
                  <a:lnTo>
                    <a:pt x="189" y="656"/>
                  </a:lnTo>
                  <a:lnTo>
                    <a:pt x="177" y="698"/>
                  </a:lnTo>
                  <a:lnTo>
                    <a:pt x="161" y="744"/>
                  </a:lnTo>
                  <a:lnTo>
                    <a:pt x="161" y="744"/>
                  </a:lnTo>
                  <a:lnTo>
                    <a:pt x="145" y="793"/>
                  </a:lnTo>
                  <a:lnTo>
                    <a:pt x="124" y="829"/>
                  </a:lnTo>
                  <a:lnTo>
                    <a:pt x="103" y="857"/>
                  </a:lnTo>
                  <a:lnTo>
                    <a:pt x="80" y="875"/>
                  </a:lnTo>
                  <a:lnTo>
                    <a:pt x="58" y="885"/>
                  </a:lnTo>
                  <a:lnTo>
                    <a:pt x="39" y="888"/>
                  </a:lnTo>
                  <a:lnTo>
                    <a:pt x="23" y="883"/>
                  </a:lnTo>
                  <a:lnTo>
                    <a:pt x="9" y="869"/>
                  </a:lnTo>
                  <a:lnTo>
                    <a:pt x="2" y="850"/>
                  </a:lnTo>
                  <a:lnTo>
                    <a:pt x="0" y="823"/>
                  </a:lnTo>
                  <a:lnTo>
                    <a:pt x="0" y="823"/>
                  </a:lnTo>
                </a:path>
              </a:pathLst>
            </a:custGeom>
            <a:solidFill>
              <a:srgbClr val="FFDE2C"/>
            </a:solidFill>
            <a:ln w="9525" cap="rnd">
              <a:noFill/>
              <a:round/>
              <a:headEnd/>
              <a:tailEnd/>
            </a:ln>
            <a:effectLst/>
          </p:spPr>
          <p:txBody>
            <a:bodyPr/>
            <a:lstStyle/>
            <a:p>
              <a:pPr>
                <a:defRPr/>
              </a:pPr>
              <a:endParaRPr lang="en-US"/>
            </a:p>
          </p:txBody>
        </p:sp>
        <p:sp>
          <p:nvSpPr>
            <p:cNvPr id="298" name="Freeform 1322"/>
            <p:cNvSpPr>
              <a:spLocks/>
            </p:cNvSpPr>
            <p:nvPr/>
          </p:nvSpPr>
          <p:spPr bwMode="auto">
            <a:xfrm>
              <a:off x="2037" y="1285"/>
              <a:ext cx="1427" cy="869"/>
            </a:xfrm>
            <a:custGeom>
              <a:avLst/>
              <a:gdLst/>
              <a:ahLst/>
              <a:cxnLst>
                <a:cxn ang="0">
                  <a:pos x="20" y="661"/>
                </a:cxn>
                <a:cxn ang="0">
                  <a:pos x="117" y="416"/>
                </a:cxn>
                <a:cxn ang="0">
                  <a:pos x="279" y="218"/>
                </a:cxn>
                <a:cxn ang="0">
                  <a:pos x="494" y="81"/>
                </a:cxn>
                <a:cxn ang="0">
                  <a:pos x="745" y="7"/>
                </a:cxn>
                <a:cxn ang="0">
                  <a:pos x="879" y="0"/>
                </a:cxn>
                <a:cxn ang="0">
                  <a:pos x="1002" y="5"/>
                </a:cxn>
                <a:cxn ang="0">
                  <a:pos x="1111" y="26"/>
                </a:cxn>
                <a:cxn ang="0">
                  <a:pos x="1210" y="60"/>
                </a:cxn>
                <a:cxn ang="0">
                  <a:pos x="1301" y="106"/>
                </a:cxn>
                <a:cxn ang="0">
                  <a:pos x="1383" y="168"/>
                </a:cxn>
                <a:cxn ang="0">
                  <a:pos x="1404" y="186"/>
                </a:cxn>
                <a:cxn ang="0">
                  <a:pos x="1426" y="216"/>
                </a:cxn>
                <a:cxn ang="0">
                  <a:pos x="1408" y="230"/>
                </a:cxn>
                <a:cxn ang="0">
                  <a:pos x="1357" y="228"/>
                </a:cxn>
                <a:cxn ang="0">
                  <a:pos x="1267" y="207"/>
                </a:cxn>
                <a:cxn ang="0">
                  <a:pos x="1206" y="188"/>
                </a:cxn>
                <a:cxn ang="0">
                  <a:pos x="1048" y="152"/>
                </a:cxn>
                <a:cxn ang="0">
                  <a:pos x="877" y="145"/>
                </a:cxn>
                <a:cxn ang="0">
                  <a:pos x="706" y="163"/>
                </a:cxn>
                <a:cxn ang="0">
                  <a:pos x="547" y="216"/>
                </a:cxn>
                <a:cxn ang="0">
                  <a:pos x="410" y="304"/>
                </a:cxn>
                <a:cxn ang="0">
                  <a:pos x="352" y="352"/>
                </a:cxn>
                <a:cxn ang="0">
                  <a:pos x="275" y="442"/>
                </a:cxn>
                <a:cxn ang="0">
                  <a:pos x="225" y="522"/>
                </a:cxn>
                <a:cxn ang="0">
                  <a:pos x="193" y="601"/>
                </a:cxn>
                <a:cxn ang="0">
                  <a:pos x="168" y="683"/>
                </a:cxn>
                <a:cxn ang="0">
                  <a:pos x="155" y="729"/>
                </a:cxn>
                <a:cxn ang="0">
                  <a:pos x="117" y="808"/>
                </a:cxn>
                <a:cxn ang="0">
                  <a:pos x="75" y="855"/>
                </a:cxn>
                <a:cxn ang="0">
                  <a:pos x="37" y="868"/>
                </a:cxn>
                <a:cxn ang="0">
                  <a:pos x="9" y="851"/>
                </a:cxn>
                <a:cxn ang="0">
                  <a:pos x="0" y="805"/>
                </a:cxn>
              </a:cxnLst>
              <a:rect l="0" t="0" r="r" b="b"/>
              <a:pathLst>
                <a:path w="1427" h="869">
                  <a:moveTo>
                    <a:pt x="0" y="805"/>
                  </a:moveTo>
                  <a:lnTo>
                    <a:pt x="20" y="661"/>
                  </a:lnTo>
                  <a:lnTo>
                    <a:pt x="60" y="531"/>
                  </a:lnTo>
                  <a:lnTo>
                    <a:pt x="117" y="416"/>
                  </a:lnTo>
                  <a:lnTo>
                    <a:pt x="191" y="308"/>
                  </a:lnTo>
                  <a:lnTo>
                    <a:pt x="279" y="218"/>
                  </a:lnTo>
                  <a:lnTo>
                    <a:pt x="380" y="142"/>
                  </a:lnTo>
                  <a:lnTo>
                    <a:pt x="494" y="81"/>
                  </a:lnTo>
                  <a:lnTo>
                    <a:pt x="614" y="37"/>
                  </a:lnTo>
                  <a:lnTo>
                    <a:pt x="745" y="7"/>
                  </a:lnTo>
                  <a:lnTo>
                    <a:pt x="879" y="0"/>
                  </a:lnTo>
                  <a:lnTo>
                    <a:pt x="879" y="0"/>
                  </a:lnTo>
                  <a:lnTo>
                    <a:pt x="943" y="1"/>
                  </a:lnTo>
                  <a:lnTo>
                    <a:pt x="1002" y="5"/>
                  </a:lnTo>
                  <a:lnTo>
                    <a:pt x="1058" y="14"/>
                  </a:lnTo>
                  <a:lnTo>
                    <a:pt x="1111" y="26"/>
                  </a:lnTo>
                  <a:lnTo>
                    <a:pt x="1162" y="41"/>
                  </a:lnTo>
                  <a:lnTo>
                    <a:pt x="1210" y="60"/>
                  </a:lnTo>
                  <a:lnTo>
                    <a:pt x="1256" y="83"/>
                  </a:lnTo>
                  <a:lnTo>
                    <a:pt x="1301" y="106"/>
                  </a:lnTo>
                  <a:lnTo>
                    <a:pt x="1343" y="136"/>
                  </a:lnTo>
                  <a:lnTo>
                    <a:pt x="1383" y="168"/>
                  </a:lnTo>
                  <a:lnTo>
                    <a:pt x="1383" y="168"/>
                  </a:lnTo>
                  <a:lnTo>
                    <a:pt x="1404" y="186"/>
                  </a:lnTo>
                  <a:lnTo>
                    <a:pt x="1419" y="203"/>
                  </a:lnTo>
                  <a:lnTo>
                    <a:pt x="1426" y="216"/>
                  </a:lnTo>
                  <a:lnTo>
                    <a:pt x="1423" y="226"/>
                  </a:lnTo>
                  <a:lnTo>
                    <a:pt x="1408" y="230"/>
                  </a:lnTo>
                  <a:lnTo>
                    <a:pt x="1387" y="232"/>
                  </a:lnTo>
                  <a:lnTo>
                    <a:pt x="1357" y="228"/>
                  </a:lnTo>
                  <a:lnTo>
                    <a:pt x="1318" y="220"/>
                  </a:lnTo>
                  <a:lnTo>
                    <a:pt x="1267" y="207"/>
                  </a:lnTo>
                  <a:lnTo>
                    <a:pt x="1206" y="188"/>
                  </a:lnTo>
                  <a:lnTo>
                    <a:pt x="1206" y="188"/>
                  </a:lnTo>
                  <a:lnTo>
                    <a:pt x="1130" y="168"/>
                  </a:lnTo>
                  <a:lnTo>
                    <a:pt x="1048" y="152"/>
                  </a:lnTo>
                  <a:lnTo>
                    <a:pt x="964" y="145"/>
                  </a:lnTo>
                  <a:lnTo>
                    <a:pt x="877" y="145"/>
                  </a:lnTo>
                  <a:lnTo>
                    <a:pt x="791" y="148"/>
                  </a:lnTo>
                  <a:lnTo>
                    <a:pt x="706" y="163"/>
                  </a:lnTo>
                  <a:lnTo>
                    <a:pt x="625" y="186"/>
                  </a:lnTo>
                  <a:lnTo>
                    <a:pt x="547" y="216"/>
                  </a:lnTo>
                  <a:lnTo>
                    <a:pt x="473" y="256"/>
                  </a:lnTo>
                  <a:lnTo>
                    <a:pt x="410" y="304"/>
                  </a:lnTo>
                  <a:lnTo>
                    <a:pt x="410" y="304"/>
                  </a:lnTo>
                  <a:lnTo>
                    <a:pt x="352" y="352"/>
                  </a:lnTo>
                  <a:lnTo>
                    <a:pt x="311" y="398"/>
                  </a:lnTo>
                  <a:lnTo>
                    <a:pt x="275" y="442"/>
                  </a:lnTo>
                  <a:lnTo>
                    <a:pt x="246" y="483"/>
                  </a:lnTo>
                  <a:lnTo>
                    <a:pt x="225" y="522"/>
                  </a:lnTo>
                  <a:lnTo>
                    <a:pt x="207" y="561"/>
                  </a:lnTo>
                  <a:lnTo>
                    <a:pt x="193" y="601"/>
                  </a:lnTo>
                  <a:lnTo>
                    <a:pt x="180" y="640"/>
                  </a:lnTo>
                  <a:lnTo>
                    <a:pt x="168" y="683"/>
                  </a:lnTo>
                  <a:lnTo>
                    <a:pt x="155" y="729"/>
                  </a:lnTo>
                  <a:lnTo>
                    <a:pt x="155" y="729"/>
                  </a:lnTo>
                  <a:lnTo>
                    <a:pt x="136" y="773"/>
                  </a:lnTo>
                  <a:lnTo>
                    <a:pt x="117" y="808"/>
                  </a:lnTo>
                  <a:lnTo>
                    <a:pt x="96" y="836"/>
                  </a:lnTo>
                  <a:lnTo>
                    <a:pt x="75" y="855"/>
                  </a:lnTo>
                  <a:lnTo>
                    <a:pt x="56" y="865"/>
                  </a:lnTo>
                  <a:lnTo>
                    <a:pt x="37" y="868"/>
                  </a:lnTo>
                  <a:lnTo>
                    <a:pt x="23" y="863"/>
                  </a:lnTo>
                  <a:lnTo>
                    <a:pt x="9" y="851"/>
                  </a:lnTo>
                  <a:lnTo>
                    <a:pt x="1" y="830"/>
                  </a:lnTo>
                  <a:lnTo>
                    <a:pt x="0" y="805"/>
                  </a:lnTo>
                  <a:lnTo>
                    <a:pt x="0" y="805"/>
                  </a:lnTo>
                </a:path>
              </a:pathLst>
            </a:custGeom>
            <a:solidFill>
              <a:srgbClr val="FFE035"/>
            </a:solidFill>
            <a:ln w="9525" cap="rnd">
              <a:noFill/>
              <a:round/>
              <a:headEnd/>
              <a:tailEnd/>
            </a:ln>
            <a:effectLst/>
          </p:spPr>
          <p:txBody>
            <a:bodyPr/>
            <a:lstStyle/>
            <a:p>
              <a:pPr>
                <a:defRPr/>
              </a:pPr>
              <a:endParaRPr lang="en-US"/>
            </a:p>
          </p:txBody>
        </p:sp>
        <p:sp>
          <p:nvSpPr>
            <p:cNvPr id="299" name="Freeform 1323"/>
            <p:cNvSpPr>
              <a:spLocks/>
            </p:cNvSpPr>
            <p:nvPr/>
          </p:nvSpPr>
          <p:spPr bwMode="auto">
            <a:xfrm>
              <a:off x="2036" y="1285"/>
              <a:ext cx="1403" cy="853"/>
            </a:xfrm>
            <a:custGeom>
              <a:avLst/>
              <a:gdLst/>
              <a:ahLst/>
              <a:cxnLst>
                <a:cxn ang="0">
                  <a:pos x="23" y="649"/>
                </a:cxn>
                <a:cxn ang="0">
                  <a:pos x="122" y="405"/>
                </a:cxn>
                <a:cxn ang="0">
                  <a:pos x="285" y="213"/>
                </a:cxn>
                <a:cxn ang="0">
                  <a:pos x="494" y="80"/>
                </a:cxn>
                <a:cxn ang="0">
                  <a:pos x="742" y="11"/>
                </a:cxn>
                <a:cxn ang="0">
                  <a:pos x="872" y="0"/>
                </a:cxn>
                <a:cxn ang="0">
                  <a:pos x="993" y="6"/>
                </a:cxn>
                <a:cxn ang="0">
                  <a:pos x="1100" y="27"/>
                </a:cxn>
                <a:cxn ang="0">
                  <a:pos x="1198" y="59"/>
                </a:cxn>
                <a:cxn ang="0">
                  <a:pos x="1284" y="103"/>
                </a:cxn>
                <a:cxn ang="0">
                  <a:pos x="1362" y="158"/>
                </a:cxn>
                <a:cxn ang="0">
                  <a:pos x="1383" y="177"/>
                </a:cxn>
                <a:cxn ang="0">
                  <a:pos x="1402" y="204"/>
                </a:cxn>
                <a:cxn ang="0">
                  <a:pos x="1387" y="217"/>
                </a:cxn>
                <a:cxn ang="0">
                  <a:pos x="1339" y="215"/>
                </a:cxn>
                <a:cxn ang="0">
                  <a:pos x="1250" y="194"/>
                </a:cxn>
                <a:cxn ang="0">
                  <a:pos x="1194" y="177"/>
                </a:cxn>
                <a:cxn ang="0">
                  <a:pos x="1037" y="142"/>
                </a:cxn>
                <a:cxn ang="0">
                  <a:pos x="869" y="135"/>
                </a:cxn>
                <a:cxn ang="0">
                  <a:pos x="697" y="154"/>
                </a:cxn>
                <a:cxn ang="0">
                  <a:pos x="538" y="209"/>
                </a:cxn>
                <a:cxn ang="0">
                  <a:pos x="400" y="295"/>
                </a:cxn>
                <a:cxn ang="0">
                  <a:pos x="345" y="345"/>
                </a:cxn>
                <a:cxn ang="0">
                  <a:pos x="266" y="434"/>
                </a:cxn>
                <a:cxn ang="0">
                  <a:pos x="215" y="514"/>
                </a:cxn>
                <a:cxn ang="0">
                  <a:pos x="183" y="592"/>
                </a:cxn>
                <a:cxn ang="0">
                  <a:pos x="158" y="670"/>
                </a:cxn>
                <a:cxn ang="0">
                  <a:pos x="145" y="714"/>
                </a:cxn>
                <a:cxn ang="0">
                  <a:pos x="110" y="794"/>
                </a:cxn>
                <a:cxn ang="0">
                  <a:pos x="70" y="838"/>
                </a:cxn>
                <a:cxn ang="0">
                  <a:pos x="34" y="852"/>
                </a:cxn>
                <a:cxn ang="0">
                  <a:pos x="8" y="834"/>
                </a:cxn>
                <a:cxn ang="0">
                  <a:pos x="0" y="790"/>
                </a:cxn>
              </a:cxnLst>
              <a:rect l="0" t="0" r="r" b="b"/>
              <a:pathLst>
                <a:path w="1403" h="853">
                  <a:moveTo>
                    <a:pt x="0" y="790"/>
                  </a:moveTo>
                  <a:lnTo>
                    <a:pt x="23" y="649"/>
                  </a:lnTo>
                  <a:lnTo>
                    <a:pt x="63" y="520"/>
                  </a:lnTo>
                  <a:lnTo>
                    <a:pt x="122" y="405"/>
                  </a:lnTo>
                  <a:lnTo>
                    <a:pt x="195" y="301"/>
                  </a:lnTo>
                  <a:lnTo>
                    <a:pt x="285" y="213"/>
                  </a:lnTo>
                  <a:lnTo>
                    <a:pt x="384" y="139"/>
                  </a:lnTo>
                  <a:lnTo>
                    <a:pt x="494" y="80"/>
                  </a:lnTo>
                  <a:lnTo>
                    <a:pt x="614" y="36"/>
                  </a:lnTo>
                  <a:lnTo>
                    <a:pt x="742" y="11"/>
                  </a:lnTo>
                  <a:lnTo>
                    <a:pt x="872" y="0"/>
                  </a:lnTo>
                  <a:lnTo>
                    <a:pt x="872" y="0"/>
                  </a:lnTo>
                  <a:lnTo>
                    <a:pt x="934" y="2"/>
                  </a:lnTo>
                  <a:lnTo>
                    <a:pt x="993" y="6"/>
                  </a:lnTo>
                  <a:lnTo>
                    <a:pt x="1048" y="15"/>
                  </a:lnTo>
                  <a:lnTo>
                    <a:pt x="1100" y="27"/>
                  </a:lnTo>
                  <a:lnTo>
                    <a:pt x="1148" y="40"/>
                  </a:lnTo>
                  <a:lnTo>
                    <a:pt x="1198" y="59"/>
                  </a:lnTo>
                  <a:lnTo>
                    <a:pt x="1242" y="80"/>
                  </a:lnTo>
                  <a:lnTo>
                    <a:pt x="1284" y="103"/>
                  </a:lnTo>
                  <a:lnTo>
                    <a:pt x="1324" y="128"/>
                  </a:lnTo>
                  <a:lnTo>
                    <a:pt x="1362" y="158"/>
                  </a:lnTo>
                  <a:lnTo>
                    <a:pt x="1362" y="158"/>
                  </a:lnTo>
                  <a:lnTo>
                    <a:pt x="1383" y="177"/>
                  </a:lnTo>
                  <a:lnTo>
                    <a:pt x="1398" y="192"/>
                  </a:lnTo>
                  <a:lnTo>
                    <a:pt x="1402" y="204"/>
                  </a:lnTo>
                  <a:lnTo>
                    <a:pt x="1399" y="213"/>
                  </a:lnTo>
                  <a:lnTo>
                    <a:pt x="1387" y="217"/>
                  </a:lnTo>
                  <a:lnTo>
                    <a:pt x="1366" y="220"/>
                  </a:lnTo>
                  <a:lnTo>
                    <a:pt x="1339" y="215"/>
                  </a:lnTo>
                  <a:lnTo>
                    <a:pt x="1299" y="209"/>
                  </a:lnTo>
                  <a:lnTo>
                    <a:pt x="1250" y="194"/>
                  </a:lnTo>
                  <a:lnTo>
                    <a:pt x="1194" y="177"/>
                  </a:lnTo>
                  <a:lnTo>
                    <a:pt x="1194" y="177"/>
                  </a:lnTo>
                  <a:lnTo>
                    <a:pt x="1118" y="156"/>
                  </a:lnTo>
                  <a:lnTo>
                    <a:pt x="1037" y="142"/>
                  </a:lnTo>
                  <a:lnTo>
                    <a:pt x="955" y="135"/>
                  </a:lnTo>
                  <a:lnTo>
                    <a:pt x="869" y="135"/>
                  </a:lnTo>
                  <a:lnTo>
                    <a:pt x="782" y="142"/>
                  </a:lnTo>
                  <a:lnTo>
                    <a:pt x="697" y="154"/>
                  </a:lnTo>
                  <a:lnTo>
                    <a:pt x="616" y="177"/>
                  </a:lnTo>
                  <a:lnTo>
                    <a:pt x="538" y="209"/>
                  </a:lnTo>
                  <a:lnTo>
                    <a:pt x="466" y="246"/>
                  </a:lnTo>
                  <a:lnTo>
                    <a:pt x="400" y="295"/>
                  </a:lnTo>
                  <a:lnTo>
                    <a:pt x="400" y="295"/>
                  </a:lnTo>
                  <a:lnTo>
                    <a:pt x="345" y="345"/>
                  </a:lnTo>
                  <a:lnTo>
                    <a:pt x="301" y="390"/>
                  </a:lnTo>
                  <a:lnTo>
                    <a:pt x="266" y="434"/>
                  </a:lnTo>
                  <a:lnTo>
                    <a:pt x="236" y="474"/>
                  </a:lnTo>
                  <a:lnTo>
                    <a:pt x="215" y="514"/>
                  </a:lnTo>
                  <a:lnTo>
                    <a:pt x="198" y="552"/>
                  </a:lnTo>
                  <a:lnTo>
                    <a:pt x="183" y="592"/>
                  </a:lnTo>
                  <a:lnTo>
                    <a:pt x="170" y="630"/>
                  </a:lnTo>
                  <a:lnTo>
                    <a:pt x="158" y="670"/>
                  </a:lnTo>
                  <a:lnTo>
                    <a:pt x="145" y="714"/>
                  </a:lnTo>
                  <a:lnTo>
                    <a:pt x="145" y="714"/>
                  </a:lnTo>
                  <a:lnTo>
                    <a:pt x="128" y="758"/>
                  </a:lnTo>
                  <a:lnTo>
                    <a:pt x="110" y="794"/>
                  </a:lnTo>
                  <a:lnTo>
                    <a:pt x="91" y="820"/>
                  </a:lnTo>
                  <a:lnTo>
                    <a:pt x="70" y="838"/>
                  </a:lnTo>
                  <a:lnTo>
                    <a:pt x="50" y="849"/>
                  </a:lnTo>
                  <a:lnTo>
                    <a:pt x="34" y="852"/>
                  </a:lnTo>
                  <a:lnTo>
                    <a:pt x="19" y="845"/>
                  </a:lnTo>
                  <a:lnTo>
                    <a:pt x="8" y="834"/>
                  </a:lnTo>
                  <a:lnTo>
                    <a:pt x="2" y="815"/>
                  </a:lnTo>
                  <a:lnTo>
                    <a:pt x="0" y="790"/>
                  </a:lnTo>
                  <a:lnTo>
                    <a:pt x="0" y="790"/>
                  </a:lnTo>
                </a:path>
              </a:pathLst>
            </a:custGeom>
            <a:solidFill>
              <a:srgbClr val="FFE23F"/>
            </a:solidFill>
            <a:ln w="9525" cap="rnd">
              <a:noFill/>
              <a:round/>
              <a:headEnd/>
              <a:tailEnd/>
            </a:ln>
            <a:effectLst/>
          </p:spPr>
          <p:txBody>
            <a:bodyPr/>
            <a:lstStyle/>
            <a:p>
              <a:pPr>
                <a:defRPr/>
              </a:pPr>
              <a:endParaRPr lang="en-US"/>
            </a:p>
          </p:txBody>
        </p:sp>
        <p:sp>
          <p:nvSpPr>
            <p:cNvPr id="300" name="Freeform 1324"/>
            <p:cNvSpPr>
              <a:spLocks/>
            </p:cNvSpPr>
            <p:nvPr/>
          </p:nvSpPr>
          <p:spPr bwMode="auto">
            <a:xfrm>
              <a:off x="2046" y="1285"/>
              <a:ext cx="1379" cy="830"/>
            </a:xfrm>
            <a:custGeom>
              <a:avLst/>
              <a:gdLst/>
              <a:ahLst/>
              <a:cxnLst>
                <a:cxn ang="0">
                  <a:pos x="25" y="631"/>
                </a:cxn>
                <a:cxn ang="0">
                  <a:pos x="126" y="391"/>
                </a:cxn>
                <a:cxn ang="0">
                  <a:pos x="287" y="204"/>
                </a:cxn>
                <a:cxn ang="0">
                  <a:pos x="494" y="75"/>
                </a:cxn>
                <a:cxn ang="0">
                  <a:pos x="735" y="8"/>
                </a:cxn>
                <a:cxn ang="0">
                  <a:pos x="864" y="0"/>
                </a:cxn>
                <a:cxn ang="0">
                  <a:pos x="982" y="6"/>
                </a:cxn>
                <a:cxn ang="0">
                  <a:pos x="1087" y="23"/>
                </a:cxn>
                <a:cxn ang="0">
                  <a:pos x="1180" y="55"/>
                </a:cxn>
                <a:cxn ang="0">
                  <a:pos x="1264" y="94"/>
                </a:cxn>
                <a:cxn ang="0">
                  <a:pos x="1340" y="147"/>
                </a:cxn>
                <a:cxn ang="0">
                  <a:pos x="1359" y="165"/>
                </a:cxn>
                <a:cxn ang="0">
                  <a:pos x="1376" y="190"/>
                </a:cxn>
                <a:cxn ang="0">
                  <a:pos x="1363" y="202"/>
                </a:cxn>
                <a:cxn ang="0">
                  <a:pos x="1315" y="200"/>
                </a:cxn>
                <a:cxn ang="0">
                  <a:pos x="1233" y="179"/>
                </a:cxn>
                <a:cxn ang="0">
                  <a:pos x="1180" y="162"/>
                </a:cxn>
                <a:cxn ang="0">
                  <a:pos x="1026" y="128"/>
                </a:cxn>
                <a:cxn ang="0">
                  <a:pos x="857" y="122"/>
                </a:cxn>
                <a:cxn ang="0">
                  <a:pos x="687" y="143"/>
                </a:cxn>
                <a:cxn ang="0">
                  <a:pos x="529" y="195"/>
                </a:cxn>
                <a:cxn ang="0">
                  <a:pos x="391" y="282"/>
                </a:cxn>
                <a:cxn ang="0">
                  <a:pos x="337" y="333"/>
                </a:cxn>
                <a:cxn ang="0">
                  <a:pos x="255" y="421"/>
                </a:cxn>
                <a:cxn ang="0">
                  <a:pos x="204" y="501"/>
                </a:cxn>
                <a:cxn ang="0">
                  <a:pos x="172" y="575"/>
                </a:cxn>
                <a:cxn ang="0">
                  <a:pos x="149" y="653"/>
                </a:cxn>
                <a:cxn ang="0">
                  <a:pos x="137" y="695"/>
                </a:cxn>
                <a:cxn ang="0">
                  <a:pos x="101" y="773"/>
                </a:cxn>
                <a:cxn ang="0">
                  <a:pos x="63" y="817"/>
                </a:cxn>
                <a:cxn ang="0">
                  <a:pos x="29" y="830"/>
                </a:cxn>
                <a:cxn ang="0">
                  <a:pos x="6" y="813"/>
                </a:cxn>
                <a:cxn ang="0">
                  <a:pos x="0" y="771"/>
                </a:cxn>
              </a:cxnLst>
              <a:rect l="0" t="0" r="r" b="b"/>
              <a:pathLst>
                <a:path w="1377" h="831">
                  <a:moveTo>
                    <a:pt x="0" y="771"/>
                  </a:moveTo>
                  <a:lnTo>
                    <a:pt x="25" y="631"/>
                  </a:lnTo>
                  <a:lnTo>
                    <a:pt x="67" y="506"/>
                  </a:lnTo>
                  <a:lnTo>
                    <a:pt x="126" y="391"/>
                  </a:lnTo>
                  <a:lnTo>
                    <a:pt x="200" y="290"/>
                  </a:lnTo>
                  <a:lnTo>
                    <a:pt x="287" y="204"/>
                  </a:lnTo>
                  <a:lnTo>
                    <a:pt x="386" y="133"/>
                  </a:lnTo>
                  <a:lnTo>
                    <a:pt x="494" y="75"/>
                  </a:lnTo>
                  <a:lnTo>
                    <a:pt x="611" y="34"/>
                  </a:lnTo>
                  <a:lnTo>
                    <a:pt x="735" y="8"/>
                  </a:lnTo>
                  <a:lnTo>
                    <a:pt x="864" y="0"/>
                  </a:lnTo>
                  <a:lnTo>
                    <a:pt x="864" y="0"/>
                  </a:lnTo>
                  <a:lnTo>
                    <a:pt x="925" y="2"/>
                  </a:lnTo>
                  <a:lnTo>
                    <a:pt x="982" y="6"/>
                  </a:lnTo>
                  <a:lnTo>
                    <a:pt x="1037" y="13"/>
                  </a:lnTo>
                  <a:lnTo>
                    <a:pt x="1087" y="23"/>
                  </a:lnTo>
                  <a:lnTo>
                    <a:pt x="1136" y="36"/>
                  </a:lnTo>
                  <a:lnTo>
                    <a:pt x="1180" y="55"/>
                  </a:lnTo>
                  <a:lnTo>
                    <a:pt x="1224" y="71"/>
                  </a:lnTo>
                  <a:lnTo>
                    <a:pt x="1264" y="94"/>
                  </a:lnTo>
                  <a:lnTo>
                    <a:pt x="1304" y="117"/>
                  </a:lnTo>
                  <a:lnTo>
                    <a:pt x="1340" y="147"/>
                  </a:lnTo>
                  <a:lnTo>
                    <a:pt x="1340" y="147"/>
                  </a:lnTo>
                  <a:lnTo>
                    <a:pt x="1359" y="165"/>
                  </a:lnTo>
                  <a:lnTo>
                    <a:pt x="1371" y="179"/>
                  </a:lnTo>
                  <a:lnTo>
                    <a:pt x="1376" y="190"/>
                  </a:lnTo>
                  <a:lnTo>
                    <a:pt x="1373" y="198"/>
                  </a:lnTo>
                  <a:lnTo>
                    <a:pt x="1363" y="202"/>
                  </a:lnTo>
                  <a:lnTo>
                    <a:pt x="1341" y="202"/>
                  </a:lnTo>
                  <a:lnTo>
                    <a:pt x="1315" y="200"/>
                  </a:lnTo>
                  <a:lnTo>
                    <a:pt x="1279" y="191"/>
                  </a:lnTo>
                  <a:lnTo>
                    <a:pt x="1233" y="179"/>
                  </a:lnTo>
                  <a:lnTo>
                    <a:pt x="1180" y="162"/>
                  </a:lnTo>
                  <a:lnTo>
                    <a:pt x="1180" y="162"/>
                  </a:lnTo>
                  <a:lnTo>
                    <a:pt x="1104" y="143"/>
                  </a:lnTo>
                  <a:lnTo>
                    <a:pt x="1026" y="128"/>
                  </a:lnTo>
                  <a:lnTo>
                    <a:pt x="941" y="122"/>
                  </a:lnTo>
                  <a:lnTo>
                    <a:pt x="857" y="122"/>
                  </a:lnTo>
                  <a:lnTo>
                    <a:pt x="773" y="128"/>
                  </a:lnTo>
                  <a:lnTo>
                    <a:pt x="687" y="143"/>
                  </a:lnTo>
                  <a:lnTo>
                    <a:pt x="607" y="165"/>
                  </a:lnTo>
                  <a:lnTo>
                    <a:pt x="529" y="195"/>
                  </a:lnTo>
                  <a:lnTo>
                    <a:pt x="457" y="234"/>
                  </a:lnTo>
                  <a:lnTo>
                    <a:pt x="391" y="282"/>
                  </a:lnTo>
                  <a:lnTo>
                    <a:pt x="391" y="282"/>
                  </a:lnTo>
                  <a:lnTo>
                    <a:pt x="337" y="333"/>
                  </a:lnTo>
                  <a:lnTo>
                    <a:pt x="290" y="379"/>
                  </a:lnTo>
                  <a:lnTo>
                    <a:pt x="255" y="421"/>
                  </a:lnTo>
                  <a:lnTo>
                    <a:pt x="225" y="461"/>
                  </a:lnTo>
                  <a:lnTo>
                    <a:pt x="204" y="501"/>
                  </a:lnTo>
                  <a:lnTo>
                    <a:pt x="188" y="539"/>
                  </a:lnTo>
                  <a:lnTo>
                    <a:pt x="172" y="575"/>
                  </a:lnTo>
                  <a:lnTo>
                    <a:pt x="160" y="613"/>
                  </a:lnTo>
                  <a:lnTo>
                    <a:pt x="149" y="653"/>
                  </a:lnTo>
                  <a:lnTo>
                    <a:pt x="137" y="695"/>
                  </a:lnTo>
                  <a:lnTo>
                    <a:pt x="137" y="695"/>
                  </a:lnTo>
                  <a:lnTo>
                    <a:pt x="119" y="737"/>
                  </a:lnTo>
                  <a:lnTo>
                    <a:pt x="101" y="773"/>
                  </a:lnTo>
                  <a:lnTo>
                    <a:pt x="82" y="799"/>
                  </a:lnTo>
                  <a:lnTo>
                    <a:pt x="63" y="817"/>
                  </a:lnTo>
                  <a:lnTo>
                    <a:pt x="46" y="827"/>
                  </a:lnTo>
                  <a:lnTo>
                    <a:pt x="29" y="830"/>
                  </a:lnTo>
                  <a:lnTo>
                    <a:pt x="16" y="824"/>
                  </a:lnTo>
                  <a:lnTo>
                    <a:pt x="6" y="813"/>
                  </a:lnTo>
                  <a:lnTo>
                    <a:pt x="0" y="794"/>
                  </a:lnTo>
                  <a:lnTo>
                    <a:pt x="0" y="771"/>
                  </a:lnTo>
                  <a:lnTo>
                    <a:pt x="0" y="771"/>
                  </a:lnTo>
                </a:path>
              </a:pathLst>
            </a:custGeom>
            <a:solidFill>
              <a:srgbClr val="FFE448"/>
            </a:solidFill>
            <a:ln w="9525" cap="rnd">
              <a:noFill/>
              <a:round/>
              <a:headEnd/>
              <a:tailEnd/>
            </a:ln>
            <a:effectLst/>
          </p:spPr>
          <p:txBody>
            <a:bodyPr/>
            <a:lstStyle/>
            <a:p>
              <a:pPr>
                <a:defRPr/>
              </a:pPr>
              <a:endParaRPr lang="en-US"/>
            </a:p>
          </p:txBody>
        </p:sp>
        <p:sp>
          <p:nvSpPr>
            <p:cNvPr id="301" name="Freeform 1325"/>
            <p:cNvSpPr>
              <a:spLocks/>
            </p:cNvSpPr>
            <p:nvPr/>
          </p:nvSpPr>
          <p:spPr bwMode="auto">
            <a:xfrm>
              <a:off x="2050" y="1292"/>
              <a:ext cx="1356" cy="810"/>
            </a:xfrm>
            <a:custGeom>
              <a:avLst/>
              <a:gdLst/>
              <a:ahLst/>
              <a:cxnLst>
                <a:cxn ang="0">
                  <a:pos x="27" y="617"/>
                </a:cxn>
                <a:cxn ang="0">
                  <a:pos x="133" y="381"/>
                </a:cxn>
                <a:cxn ang="0">
                  <a:pos x="292" y="198"/>
                </a:cxn>
                <a:cxn ang="0">
                  <a:pos x="497" y="73"/>
                </a:cxn>
                <a:cxn ang="0">
                  <a:pos x="733" y="8"/>
                </a:cxn>
                <a:cxn ang="0">
                  <a:pos x="860" y="0"/>
                </a:cxn>
                <a:cxn ang="0">
                  <a:pos x="973" y="6"/>
                </a:cxn>
                <a:cxn ang="0">
                  <a:pos x="1076" y="23"/>
                </a:cxn>
                <a:cxn ang="0">
                  <a:pos x="1166" y="50"/>
                </a:cxn>
                <a:cxn ang="0">
                  <a:pos x="1247" y="89"/>
                </a:cxn>
                <a:cxn ang="0">
                  <a:pos x="1318" y="137"/>
                </a:cxn>
                <a:cxn ang="0">
                  <a:pos x="1337" y="151"/>
                </a:cxn>
                <a:cxn ang="0">
                  <a:pos x="1355" y="177"/>
                </a:cxn>
                <a:cxn ang="0">
                  <a:pos x="1339" y="188"/>
                </a:cxn>
                <a:cxn ang="0">
                  <a:pos x="1295" y="186"/>
                </a:cxn>
                <a:cxn ang="0">
                  <a:pos x="1217" y="166"/>
                </a:cxn>
                <a:cxn ang="0">
                  <a:pos x="1166" y="149"/>
                </a:cxn>
                <a:cxn ang="0">
                  <a:pos x="1015" y="117"/>
                </a:cxn>
                <a:cxn ang="0">
                  <a:pos x="849" y="112"/>
                </a:cxn>
                <a:cxn ang="0">
                  <a:pos x="680" y="133"/>
                </a:cxn>
                <a:cxn ang="0">
                  <a:pos x="520" y="186"/>
                </a:cxn>
                <a:cxn ang="0">
                  <a:pos x="383" y="271"/>
                </a:cxn>
                <a:cxn ang="0">
                  <a:pos x="328" y="322"/>
                </a:cxn>
                <a:cxn ang="0">
                  <a:pos x="246" y="410"/>
                </a:cxn>
                <a:cxn ang="0">
                  <a:pos x="195" y="490"/>
                </a:cxn>
                <a:cxn ang="0">
                  <a:pos x="163" y="564"/>
                </a:cxn>
                <a:cxn ang="0">
                  <a:pos x="140" y="638"/>
                </a:cxn>
                <a:cxn ang="0">
                  <a:pos x="128" y="678"/>
                </a:cxn>
                <a:cxn ang="0">
                  <a:pos x="94" y="753"/>
                </a:cxn>
                <a:cxn ang="0">
                  <a:pos x="59" y="796"/>
                </a:cxn>
                <a:cxn ang="0">
                  <a:pos x="27" y="809"/>
                </a:cxn>
                <a:cxn ang="0">
                  <a:pos x="6" y="794"/>
                </a:cxn>
                <a:cxn ang="0">
                  <a:pos x="0" y="751"/>
                </a:cxn>
              </a:cxnLst>
              <a:rect l="0" t="0" r="r" b="b"/>
              <a:pathLst>
                <a:path w="1356" h="810">
                  <a:moveTo>
                    <a:pt x="0" y="751"/>
                  </a:moveTo>
                  <a:lnTo>
                    <a:pt x="27" y="617"/>
                  </a:lnTo>
                  <a:lnTo>
                    <a:pt x="71" y="493"/>
                  </a:lnTo>
                  <a:lnTo>
                    <a:pt x="133" y="381"/>
                  </a:lnTo>
                  <a:lnTo>
                    <a:pt x="206" y="282"/>
                  </a:lnTo>
                  <a:lnTo>
                    <a:pt x="292" y="198"/>
                  </a:lnTo>
                  <a:lnTo>
                    <a:pt x="389" y="128"/>
                  </a:lnTo>
                  <a:lnTo>
                    <a:pt x="497" y="73"/>
                  </a:lnTo>
                  <a:lnTo>
                    <a:pt x="610" y="34"/>
                  </a:lnTo>
                  <a:lnTo>
                    <a:pt x="733" y="8"/>
                  </a:lnTo>
                  <a:lnTo>
                    <a:pt x="860" y="0"/>
                  </a:lnTo>
                  <a:lnTo>
                    <a:pt x="860" y="0"/>
                  </a:lnTo>
                  <a:lnTo>
                    <a:pt x="918" y="2"/>
                  </a:lnTo>
                  <a:lnTo>
                    <a:pt x="973" y="6"/>
                  </a:lnTo>
                  <a:lnTo>
                    <a:pt x="1026" y="13"/>
                  </a:lnTo>
                  <a:lnTo>
                    <a:pt x="1076" y="23"/>
                  </a:lnTo>
                  <a:lnTo>
                    <a:pt x="1122" y="36"/>
                  </a:lnTo>
                  <a:lnTo>
                    <a:pt x="1166" y="50"/>
                  </a:lnTo>
                  <a:lnTo>
                    <a:pt x="1209" y="69"/>
                  </a:lnTo>
                  <a:lnTo>
                    <a:pt x="1247" y="89"/>
                  </a:lnTo>
                  <a:lnTo>
                    <a:pt x="1285" y="112"/>
                  </a:lnTo>
                  <a:lnTo>
                    <a:pt x="1318" y="137"/>
                  </a:lnTo>
                  <a:lnTo>
                    <a:pt x="1318" y="137"/>
                  </a:lnTo>
                  <a:lnTo>
                    <a:pt x="1337" y="151"/>
                  </a:lnTo>
                  <a:lnTo>
                    <a:pt x="1350" y="166"/>
                  </a:lnTo>
                  <a:lnTo>
                    <a:pt x="1355" y="177"/>
                  </a:lnTo>
                  <a:lnTo>
                    <a:pt x="1350" y="183"/>
                  </a:lnTo>
                  <a:lnTo>
                    <a:pt x="1339" y="188"/>
                  </a:lnTo>
                  <a:lnTo>
                    <a:pt x="1320" y="188"/>
                  </a:lnTo>
                  <a:lnTo>
                    <a:pt x="1295" y="186"/>
                  </a:lnTo>
                  <a:lnTo>
                    <a:pt x="1262" y="177"/>
                  </a:lnTo>
                  <a:lnTo>
                    <a:pt x="1217" y="166"/>
                  </a:lnTo>
                  <a:lnTo>
                    <a:pt x="1166" y="149"/>
                  </a:lnTo>
                  <a:lnTo>
                    <a:pt x="1166" y="149"/>
                  </a:lnTo>
                  <a:lnTo>
                    <a:pt x="1093" y="130"/>
                  </a:lnTo>
                  <a:lnTo>
                    <a:pt x="1015" y="117"/>
                  </a:lnTo>
                  <a:lnTo>
                    <a:pt x="933" y="112"/>
                  </a:lnTo>
                  <a:lnTo>
                    <a:pt x="849" y="112"/>
                  </a:lnTo>
                  <a:lnTo>
                    <a:pt x="764" y="117"/>
                  </a:lnTo>
                  <a:lnTo>
                    <a:pt x="680" y="133"/>
                  </a:lnTo>
                  <a:lnTo>
                    <a:pt x="598" y="156"/>
                  </a:lnTo>
                  <a:lnTo>
                    <a:pt x="520" y="186"/>
                  </a:lnTo>
                  <a:lnTo>
                    <a:pt x="448" y="223"/>
                  </a:lnTo>
                  <a:lnTo>
                    <a:pt x="383" y="271"/>
                  </a:lnTo>
                  <a:lnTo>
                    <a:pt x="383" y="271"/>
                  </a:lnTo>
                  <a:lnTo>
                    <a:pt x="328" y="322"/>
                  </a:lnTo>
                  <a:lnTo>
                    <a:pt x="284" y="368"/>
                  </a:lnTo>
                  <a:lnTo>
                    <a:pt x="246" y="410"/>
                  </a:lnTo>
                  <a:lnTo>
                    <a:pt x="218" y="451"/>
                  </a:lnTo>
                  <a:lnTo>
                    <a:pt x="195" y="490"/>
                  </a:lnTo>
                  <a:lnTo>
                    <a:pt x="179" y="527"/>
                  </a:lnTo>
                  <a:lnTo>
                    <a:pt x="163" y="564"/>
                  </a:lnTo>
                  <a:lnTo>
                    <a:pt x="151" y="600"/>
                  </a:lnTo>
                  <a:lnTo>
                    <a:pt x="140" y="638"/>
                  </a:lnTo>
                  <a:lnTo>
                    <a:pt x="128" y="678"/>
                  </a:lnTo>
                  <a:lnTo>
                    <a:pt x="128" y="678"/>
                  </a:lnTo>
                  <a:lnTo>
                    <a:pt x="111" y="720"/>
                  </a:lnTo>
                  <a:lnTo>
                    <a:pt x="94" y="753"/>
                  </a:lnTo>
                  <a:lnTo>
                    <a:pt x="75" y="779"/>
                  </a:lnTo>
                  <a:lnTo>
                    <a:pt x="59" y="796"/>
                  </a:lnTo>
                  <a:lnTo>
                    <a:pt x="41" y="806"/>
                  </a:lnTo>
                  <a:lnTo>
                    <a:pt x="27" y="809"/>
                  </a:lnTo>
                  <a:lnTo>
                    <a:pt x="14" y="804"/>
                  </a:lnTo>
                  <a:lnTo>
                    <a:pt x="6" y="794"/>
                  </a:lnTo>
                  <a:lnTo>
                    <a:pt x="2" y="777"/>
                  </a:lnTo>
                  <a:lnTo>
                    <a:pt x="0" y="751"/>
                  </a:lnTo>
                  <a:lnTo>
                    <a:pt x="0" y="751"/>
                  </a:lnTo>
                </a:path>
              </a:pathLst>
            </a:custGeom>
            <a:solidFill>
              <a:srgbClr val="FFE652"/>
            </a:solidFill>
            <a:ln w="9525" cap="rnd">
              <a:noFill/>
              <a:round/>
              <a:headEnd/>
              <a:tailEnd/>
            </a:ln>
            <a:effectLst/>
          </p:spPr>
          <p:txBody>
            <a:bodyPr/>
            <a:lstStyle/>
            <a:p>
              <a:pPr>
                <a:defRPr/>
              </a:pPr>
              <a:endParaRPr lang="en-US"/>
            </a:p>
          </p:txBody>
        </p:sp>
        <p:sp>
          <p:nvSpPr>
            <p:cNvPr id="302" name="Freeform 1326"/>
            <p:cNvSpPr>
              <a:spLocks/>
            </p:cNvSpPr>
            <p:nvPr/>
          </p:nvSpPr>
          <p:spPr bwMode="auto">
            <a:xfrm>
              <a:off x="2036" y="1285"/>
              <a:ext cx="1331" cy="791"/>
            </a:xfrm>
            <a:custGeom>
              <a:avLst/>
              <a:gdLst/>
              <a:ahLst/>
              <a:cxnLst>
                <a:cxn ang="0">
                  <a:pos x="28" y="600"/>
                </a:cxn>
                <a:cxn ang="0">
                  <a:pos x="134" y="368"/>
                </a:cxn>
                <a:cxn ang="0">
                  <a:pos x="294" y="191"/>
                </a:cxn>
                <a:cxn ang="0">
                  <a:pos x="497" y="71"/>
                </a:cxn>
                <a:cxn ang="0">
                  <a:pos x="729" y="8"/>
                </a:cxn>
                <a:cxn ang="0">
                  <a:pos x="851" y="0"/>
                </a:cxn>
                <a:cxn ang="0">
                  <a:pos x="962" y="6"/>
                </a:cxn>
                <a:cxn ang="0">
                  <a:pos x="1063" y="20"/>
                </a:cxn>
                <a:cxn ang="0">
                  <a:pos x="1152" y="48"/>
                </a:cxn>
                <a:cxn ang="0">
                  <a:pos x="1228" y="82"/>
                </a:cxn>
                <a:cxn ang="0">
                  <a:pos x="1298" y="126"/>
                </a:cxn>
                <a:cxn ang="0">
                  <a:pos x="1314" y="140"/>
                </a:cxn>
                <a:cxn ang="0">
                  <a:pos x="1330" y="163"/>
                </a:cxn>
                <a:cxn ang="0">
                  <a:pos x="1316" y="172"/>
                </a:cxn>
                <a:cxn ang="0">
                  <a:pos x="1272" y="170"/>
                </a:cxn>
                <a:cxn ang="0">
                  <a:pos x="1201" y="151"/>
                </a:cxn>
                <a:cxn ang="0">
                  <a:pos x="1152" y="137"/>
                </a:cxn>
                <a:cxn ang="0">
                  <a:pos x="1003" y="105"/>
                </a:cxn>
                <a:cxn ang="0">
                  <a:pos x="838" y="101"/>
                </a:cxn>
                <a:cxn ang="0">
                  <a:pos x="669" y="122"/>
                </a:cxn>
                <a:cxn ang="0">
                  <a:pos x="511" y="174"/>
                </a:cxn>
                <a:cxn ang="0">
                  <a:pos x="375" y="260"/>
                </a:cxn>
                <a:cxn ang="0">
                  <a:pos x="317" y="311"/>
                </a:cxn>
                <a:cxn ang="0">
                  <a:pos x="237" y="400"/>
                </a:cxn>
                <a:cxn ang="0">
                  <a:pos x="184" y="478"/>
                </a:cxn>
                <a:cxn ang="0">
                  <a:pos x="152" y="552"/>
                </a:cxn>
                <a:cxn ang="0">
                  <a:pos x="129" y="623"/>
                </a:cxn>
                <a:cxn ang="0">
                  <a:pos x="117" y="661"/>
                </a:cxn>
                <a:cxn ang="0">
                  <a:pos x="85" y="734"/>
                </a:cxn>
                <a:cxn ang="0">
                  <a:pos x="52" y="776"/>
                </a:cxn>
                <a:cxn ang="0">
                  <a:pos x="23" y="790"/>
                </a:cxn>
                <a:cxn ang="0">
                  <a:pos x="3" y="774"/>
                </a:cxn>
                <a:cxn ang="0">
                  <a:pos x="0" y="737"/>
                </a:cxn>
              </a:cxnLst>
              <a:rect l="0" t="0" r="r" b="b"/>
              <a:pathLst>
                <a:path w="1331" h="791">
                  <a:moveTo>
                    <a:pt x="0" y="737"/>
                  </a:moveTo>
                  <a:lnTo>
                    <a:pt x="28" y="600"/>
                  </a:lnTo>
                  <a:lnTo>
                    <a:pt x="73" y="480"/>
                  </a:lnTo>
                  <a:lnTo>
                    <a:pt x="134" y="368"/>
                  </a:lnTo>
                  <a:lnTo>
                    <a:pt x="210" y="273"/>
                  </a:lnTo>
                  <a:lnTo>
                    <a:pt x="294" y="191"/>
                  </a:lnTo>
                  <a:lnTo>
                    <a:pt x="391" y="124"/>
                  </a:lnTo>
                  <a:lnTo>
                    <a:pt x="497" y="71"/>
                  </a:lnTo>
                  <a:lnTo>
                    <a:pt x="608" y="31"/>
                  </a:lnTo>
                  <a:lnTo>
                    <a:pt x="729" y="8"/>
                  </a:lnTo>
                  <a:lnTo>
                    <a:pt x="851" y="0"/>
                  </a:lnTo>
                  <a:lnTo>
                    <a:pt x="851" y="0"/>
                  </a:lnTo>
                  <a:lnTo>
                    <a:pt x="907" y="2"/>
                  </a:lnTo>
                  <a:lnTo>
                    <a:pt x="962" y="6"/>
                  </a:lnTo>
                  <a:lnTo>
                    <a:pt x="1015" y="13"/>
                  </a:lnTo>
                  <a:lnTo>
                    <a:pt x="1063" y="20"/>
                  </a:lnTo>
                  <a:lnTo>
                    <a:pt x="1109" y="34"/>
                  </a:lnTo>
                  <a:lnTo>
                    <a:pt x="1152" y="48"/>
                  </a:lnTo>
                  <a:lnTo>
                    <a:pt x="1192" y="63"/>
                  </a:lnTo>
                  <a:lnTo>
                    <a:pt x="1228" y="82"/>
                  </a:lnTo>
                  <a:lnTo>
                    <a:pt x="1263" y="103"/>
                  </a:lnTo>
                  <a:lnTo>
                    <a:pt x="1298" y="126"/>
                  </a:lnTo>
                  <a:lnTo>
                    <a:pt x="1298" y="126"/>
                  </a:lnTo>
                  <a:lnTo>
                    <a:pt x="1314" y="140"/>
                  </a:lnTo>
                  <a:lnTo>
                    <a:pt x="1325" y="154"/>
                  </a:lnTo>
                  <a:lnTo>
                    <a:pt x="1330" y="163"/>
                  </a:lnTo>
                  <a:lnTo>
                    <a:pt x="1327" y="170"/>
                  </a:lnTo>
                  <a:lnTo>
                    <a:pt x="1316" y="172"/>
                  </a:lnTo>
                  <a:lnTo>
                    <a:pt x="1298" y="174"/>
                  </a:lnTo>
                  <a:lnTo>
                    <a:pt x="1272" y="170"/>
                  </a:lnTo>
                  <a:lnTo>
                    <a:pt x="1240" y="162"/>
                  </a:lnTo>
                  <a:lnTo>
                    <a:pt x="1201" y="151"/>
                  </a:lnTo>
                  <a:lnTo>
                    <a:pt x="1152" y="137"/>
                  </a:lnTo>
                  <a:lnTo>
                    <a:pt x="1152" y="137"/>
                  </a:lnTo>
                  <a:lnTo>
                    <a:pt x="1080" y="117"/>
                  </a:lnTo>
                  <a:lnTo>
                    <a:pt x="1003" y="105"/>
                  </a:lnTo>
                  <a:lnTo>
                    <a:pt x="920" y="101"/>
                  </a:lnTo>
                  <a:lnTo>
                    <a:pt x="838" y="101"/>
                  </a:lnTo>
                  <a:lnTo>
                    <a:pt x="754" y="107"/>
                  </a:lnTo>
                  <a:lnTo>
                    <a:pt x="669" y="122"/>
                  </a:lnTo>
                  <a:lnTo>
                    <a:pt x="587" y="145"/>
                  </a:lnTo>
                  <a:lnTo>
                    <a:pt x="511" y="174"/>
                  </a:lnTo>
                  <a:lnTo>
                    <a:pt x="437" y="212"/>
                  </a:lnTo>
                  <a:lnTo>
                    <a:pt x="375" y="260"/>
                  </a:lnTo>
                  <a:lnTo>
                    <a:pt x="375" y="260"/>
                  </a:lnTo>
                  <a:lnTo>
                    <a:pt x="317" y="311"/>
                  </a:lnTo>
                  <a:lnTo>
                    <a:pt x="273" y="357"/>
                  </a:lnTo>
                  <a:lnTo>
                    <a:pt x="237" y="400"/>
                  </a:lnTo>
                  <a:lnTo>
                    <a:pt x="207" y="440"/>
                  </a:lnTo>
                  <a:lnTo>
                    <a:pt x="184" y="478"/>
                  </a:lnTo>
                  <a:lnTo>
                    <a:pt x="168" y="516"/>
                  </a:lnTo>
                  <a:lnTo>
                    <a:pt x="152" y="552"/>
                  </a:lnTo>
                  <a:lnTo>
                    <a:pt x="140" y="587"/>
                  </a:lnTo>
                  <a:lnTo>
                    <a:pt x="129" y="623"/>
                  </a:lnTo>
                  <a:lnTo>
                    <a:pt x="117" y="661"/>
                  </a:lnTo>
                  <a:lnTo>
                    <a:pt x="117" y="661"/>
                  </a:lnTo>
                  <a:lnTo>
                    <a:pt x="102" y="703"/>
                  </a:lnTo>
                  <a:lnTo>
                    <a:pt x="85" y="734"/>
                  </a:lnTo>
                  <a:lnTo>
                    <a:pt x="69" y="760"/>
                  </a:lnTo>
                  <a:lnTo>
                    <a:pt x="52" y="776"/>
                  </a:lnTo>
                  <a:lnTo>
                    <a:pt x="37" y="787"/>
                  </a:lnTo>
                  <a:lnTo>
                    <a:pt x="23" y="790"/>
                  </a:lnTo>
                  <a:lnTo>
                    <a:pt x="12" y="785"/>
                  </a:lnTo>
                  <a:lnTo>
                    <a:pt x="3" y="774"/>
                  </a:lnTo>
                  <a:lnTo>
                    <a:pt x="0" y="758"/>
                  </a:lnTo>
                  <a:lnTo>
                    <a:pt x="0" y="737"/>
                  </a:lnTo>
                  <a:lnTo>
                    <a:pt x="0" y="737"/>
                  </a:lnTo>
                </a:path>
              </a:pathLst>
            </a:custGeom>
            <a:solidFill>
              <a:srgbClr val="FFE85C"/>
            </a:solidFill>
            <a:ln w="9525" cap="rnd">
              <a:noFill/>
              <a:round/>
              <a:headEnd/>
              <a:tailEnd/>
            </a:ln>
            <a:effectLst/>
          </p:spPr>
          <p:txBody>
            <a:bodyPr/>
            <a:lstStyle/>
            <a:p>
              <a:pPr>
                <a:defRPr/>
              </a:pPr>
              <a:endParaRPr lang="en-US"/>
            </a:p>
          </p:txBody>
        </p:sp>
        <p:sp>
          <p:nvSpPr>
            <p:cNvPr id="303" name="Freeform 1327"/>
            <p:cNvSpPr>
              <a:spLocks/>
            </p:cNvSpPr>
            <p:nvPr/>
          </p:nvSpPr>
          <p:spPr bwMode="auto">
            <a:xfrm>
              <a:off x="2046" y="1298"/>
              <a:ext cx="1307" cy="771"/>
            </a:xfrm>
            <a:custGeom>
              <a:avLst/>
              <a:gdLst/>
              <a:ahLst/>
              <a:cxnLst>
                <a:cxn ang="0">
                  <a:pos x="29" y="583"/>
                </a:cxn>
                <a:cxn ang="0">
                  <a:pos x="139" y="355"/>
                </a:cxn>
                <a:cxn ang="0">
                  <a:pos x="299" y="182"/>
                </a:cxn>
                <a:cxn ang="0">
                  <a:pos x="498" y="67"/>
                </a:cxn>
                <a:cxn ang="0">
                  <a:pos x="724" y="6"/>
                </a:cxn>
                <a:cxn ang="0">
                  <a:pos x="843" y="0"/>
                </a:cxn>
                <a:cxn ang="0">
                  <a:pos x="952" y="4"/>
                </a:cxn>
                <a:cxn ang="0">
                  <a:pos x="1051" y="18"/>
                </a:cxn>
                <a:cxn ang="0">
                  <a:pos x="1138" y="41"/>
                </a:cxn>
                <a:cxn ang="0">
                  <a:pos x="1212" y="75"/>
                </a:cxn>
                <a:cxn ang="0">
                  <a:pos x="1276" y="113"/>
                </a:cxn>
                <a:cxn ang="0">
                  <a:pos x="1292" y="128"/>
                </a:cxn>
                <a:cxn ang="0">
                  <a:pos x="1305" y="149"/>
                </a:cxn>
                <a:cxn ang="0">
                  <a:pos x="1292" y="158"/>
                </a:cxn>
                <a:cxn ang="0">
                  <a:pos x="1252" y="154"/>
                </a:cxn>
                <a:cxn ang="0">
                  <a:pos x="1185" y="136"/>
                </a:cxn>
                <a:cxn ang="0">
                  <a:pos x="1138" y="122"/>
                </a:cxn>
                <a:cxn ang="0">
                  <a:pos x="993" y="92"/>
                </a:cxn>
                <a:cxn ang="0">
                  <a:pos x="828" y="88"/>
                </a:cxn>
                <a:cxn ang="0">
                  <a:pos x="660" y="108"/>
                </a:cxn>
                <a:cxn ang="0">
                  <a:pos x="501" y="161"/>
                </a:cxn>
                <a:cxn ang="0">
                  <a:pos x="365" y="248"/>
                </a:cxn>
                <a:cxn ang="0">
                  <a:pos x="310" y="299"/>
                </a:cxn>
                <a:cxn ang="0">
                  <a:pos x="227" y="387"/>
                </a:cxn>
                <a:cxn ang="0">
                  <a:pos x="174" y="465"/>
                </a:cxn>
                <a:cxn ang="0">
                  <a:pos x="144" y="536"/>
                </a:cxn>
                <a:cxn ang="0">
                  <a:pos x="121" y="606"/>
                </a:cxn>
                <a:cxn ang="0">
                  <a:pos x="107" y="642"/>
                </a:cxn>
                <a:cxn ang="0">
                  <a:pos x="75" y="716"/>
                </a:cxn>
                <a:cxn ang="0">
                  <a:pos x="47" y="755"/>
                </a:cxn>
                <a:cxn ang="0">
                  <a:pos x="19" y="769"/>
                </a:cxn>
                <a:cxn ang="0">
                  <a:pos x="2" y="753"/>
                </a:cxn>
                <a:cxn ang="0">
                  <a:pos x="0" y="716"/>
                </a:cxn>
              </a:cxnLst>
              <a:rect l="0" t="0" r="r" b="b"/>
              <a:pathLst>
                <a:path w="1306" h="770">
                  <a:moveTo>
                    <a:pt x="0" y="716"/>
                  </a:moveTo>
                  <a:lnTo>
                    <a:pt x="29" y="583"/>
                  </a:lnTo>
                  <a:lnTo>
                    <a:pt x="78" y="463"/>
                  </a:lnTo>
                  <a:lnTo>
                    <a:pt x="139" y="355"/>
                  </a:lnTo>
                  <a:lnTo>
                    <a:pt x="213" y="262"/>
                  </a:lnTo>
                  <a:lnTo>
                    <a:pt x="299" y="182"/>
                  </a:lnTo>
                  <a:lnTo>
                    <a:pt x="395" y="117"/>
                  </a:lnTo>
                  <a:lnTo>
                    <a:pt x="498" y="67"/>
                  </a:lnTo>
                  <a:lnTo>
                    <a:pt x="609" y="29"/>
                  </a:lnTo>
                  <a:lnTo>
                    <a:pt x="724" y="6"/>
                  </a:lnTo>
                  <a:lnTo>
                    <a:pt x="843" y="0"/>
                  </a:lnTo>
                  <a:lnTo>
                    <a:pt x="843" y="0"/>
                  </a:lnTo>
                  <a:lnTo>
                    <a:pt x="900" y="0"/>
                  </a:lnTo>
                  <a:lnTo>
                    <a:pt x="952" y="4"/>
                  </a:lnTo>
                  <a:lnTo>
                    <a:pt x="1003" y="11"/>
                  </a:lnTo>
                  <a:lnTo>
                    <a:pt x="1051" y="18"/>
                  </a:lnTo>
                  <a:lnTo>
                    <a:pt x="1097" y="29"/>
                  </a:lnTo>
                  <a:lnTo>
                    <a:pt x="1138" y="41"/>
                  </a:lnTo>
                  <a:lnTo>
                    <a:pt x="1176" y="57"/>
                  </a:lnTo>
                  <a:lnTo>
                    <a:pt x="1212" y="75"/>
                  </a:lnTo>
                  <a:lnTo>
                    <a:pt x="1244" y="92"/>
                  </a:lnTo>
                  <a:lnTo>
                    <a:pt x="1276" y="113"/>
                  </a:lnTo>
                  <a:lnTo>
                    <a:pt x="1276" y="113"/>
                  </a:lnTo>
                  <a:lnTo>
                    <a:pt x="1292" y="128"/>
                  </a:lnTo>
                  <a:lnTo>
                    <a:pt x="1302" y="140"/>
                  </a:lnTo>
                  <a:lnTo>
                    <a:pt x="1305" y="149"/>
                  </a:lnTo>
                  <a:lnTo>
                    <a:pt x="1302" y="154"/>
                  </a:lnTo>
                  <a:lnTo>
                    <a:pt x="1292" y="158"/>
                  </a:lnTo>
                  <a:lnTo>
                    <a:pt x="1276" y="158"/>
                  </a:lnTo>
                  <a:lnTo>
                    <a:pt x="1252" y="154"/>
                  </a:lnTo>
                  <a:lnTo>
                    <a:pt x="1223" y="147"/>
                  </a:lnTo>
                  <a:lnTo>
                    <a:pt x="1185" y="136"/>
                  </a:lnTo>
                  <a:lnTo>
                    <a:pt x="1138" y="122"/>
                  </a:lnTo>
                  <a:lnTo>
                    <a:pt x="1138" y="122"/>
                  </a:lnTo>
                  <a:lnTo>
                    <a:pt x="1069" y="105"/>
                  </a:lnTo>
                  <a:lnTo>
                    <a:pt x="993" y="92"/>
                  </a:lnTo>
                  <a:lnTo>
                    <a:pt x="911" y="85"/>
                  </a:lnTo>
                  <a:lnTo>
                    <a:pt x="828" y="88"/>
                  </a:lnTo>
                  <a:lnTo>
                    <a:pt x="744" y="94"/>
                  </a:lnTo>
                  <a:lnTo>
                    <a:pt x="660" y="108"/>
                  </a:lnTo>
                  <a:lnTo>
                    <a:pt x="579" y="130"/>
                  </a:lnTo>
                  <a:lnTo>
                    <a:pt x="501" y="161"/>
                  </a:lnTo>
                  <a:lnTo>
                    <a:pt x="430" y="200"/>
                  </a:lnTo>
                  <a:lnTo>
                    <a:pt x="365" y="248"/>
                  </a:lnTo>
                  <a:lnTo>
                    <a:pt x="365" y="248"/>
                  </a:lnTo>
                  <a:lnTo>
                    <a:pt x="310" y="299"/>
                  </a:lnTo>
                  <a:lnTo>
                    <a:pt x="266" y="345"/>
                  </a:lnTo>
                  <a:lnTo>
                    <a:pt x="227" y="387"/>
                  </a:lnTo>
                  <a:lnTo>
                    <a:pt x="198" y="426"/>
                  </a:lnTo>
                  <a:lnTo>
                    <a:pt x="174" y="465"/>
                  </a:lnTo>
                  <a:lnTo>
                    <a:pt x="158" y="500"/>
                  </a:lnTo>
                  <a:lnTo>
                    <a:pt x="144" y="536"/>
                  </a:lnTo>
                  <a:lnTo>
                    <a:pt x="130" y="570"/>
                  </a:lnTo>
                  <a:lnTo>
                    <a:pt x="121" y="606"/>
                  </a:lnTo>
                  <a:lnTo>
                    <a:pt x="107" y="642"/>
                  </a:lnTo>
                  <a:lnTo>
                    <a:pt x="107" y="642"/>
                  </a:lnTo>
                  <a:lnTo>
                    <a:pt x="93" y="682"/>
                  </a:lnTo>
                  <a:lnTo>
                    <a:pt x="75" y="716"/>
                  </a:lnTo>
                  <a:lnTo>
                    <a:pt x="61" y="739"/>
                  </a:lnTo>
                  <a:lnTo>
                    <a:pt x="47" y="755"/>
                  </a:lnTo>
                  <a:lnTo>
                    <a:pt x="31" y="766"/>
                  </a:lnTo>
                  <a:lnTo>
                    <a:pt x="19" y="769"/>
                  </a:lnTo>
                  <a:lnTo>
                    <a:pt x="8" y="764"/>
                  </a:lnTo>
                  <a:lnTo>
                    <a:pt x="2" y="753"/>
                  </a:lnTo>
                  <a:lnTo>
                    <a:pt x="0" y="739"/>
                  </a:lnTo>
                  <a:lnTo>
                    <a:pt x="0" y="716"/>
                  </a:lnTo>
                  <a:lnTo>
                    <a:pt x="0" y="716"/>
                  </a:lnTo>
                </a:path>
              </a:pathLst>
            </a:custGeom>
            <a:solidFill>
              <a:srgbClr val="FFEA65"/>
            </a:solidFill>
            <a:ln w="9525" cap="rnd">
              <a:noFill/>
              <a:round/>
              <a:headEnd/>
              <a:tailEnd/>
            </a:ln>
            <a:effectLst/>
          </p:spPr>
          <p:txBody>
            <a:bodyPr/>
            <a:lstStyle/>
            <a:p>
              <a:pPr>
                <a:defRPr/>
              </a:pPr>
              <a:endParaRPr lang="en-US"/>
            </a:p>
          </p:txBody>
        </p:sp>
        <p:sp>
          <p:nvSpPr>
            <p:cNvPr id="304" name="Freeform 1328"/>
            <p:cNvSpPr>
              <a:spLocks/>
            </p:cNvSpPr>
            <p:nvPr/>
          </p:nvSpPr>
          <p:spPr bwMode="auto">
            <a:xfrm>
              <a:off x="2065" y="1298"/>
              <a:ext cx="1283" cy="753"/>
            </a:xfrm>
            <a:custGeom>
              <a:avLst/>
              <a:gdLst/>
              <a:ahLst/>
              <a:cxnLst>
                <a:cxn ang="0">
                  <a:pos x="34" y="568"/>
                </a:cxn>
                <a:cxn ang="0">
                  <a:pos x="145" y="345"/>
                </a:cxn>
                <a:cxn ang="0">
                  <a:pos x="303" y="177"/>
                </a:cxn>
                <a:cxn ang="0">
                  <a:pos x="499" y="64"/>
                </a:cxn>
                <a:cxn ang="0">
                  <a:pos x="720" y="6"/>
                </a:cxn>
                <a:cxn ang="0">
                  <a:pos x="836" y="0"/>
                </a:cxn>
                <a:cxn ang="0">
                  <a:pos x="944" y="4"/>
                </a:cxn>
                <a:cxn ang="0">
                  <a:pos x="1038" y="16"/>
                </a:cxn>
                <a:cxn ang="0">
                  <a:pos x="1122" y="39"/>
                </a:cxn>
                <a:cxn ang="0">
                  <a:pos x="1195" y="69"/>
                </a:cxn>
                <a:cxn ang="0">
                  <a:pos x="1253" y="105"/>
                </a:cxn>
                <a:cxn ang="0">
                  <a:pos x="1270" y="117"/>
                </a:cxn>
                <a:cxn ang="0">
                  <a:pos x="1283" y="134"/>
                </a:cxn>
                <a:cxn ang="0">
                  <a:pos x="1270" y="142"/>
                </a:cxn>
                <a:cxn ang="0">
                  <a:pos x="1232" y="138"/>
                </a:cxn>
                <a:cxn ang="0">
                  <a:pos x="1167" y="124"/>
                </a:cxn>
                <a:cxn ang="0">
                  <a:pos x="1124" y="111"/>
                </a:cxn>
                <a:cxn ang="0">
                  <a:pos x="981" y="82"/>
                </a:cxn>
                <a:cxn ang="0">
                  <a:pos x="819" y="78"/>
                </a:cxn>
                <a:cxn ang="0">
                  <a:pos x="653" y="98"/>
                </a:cxn>
                <a:cxn ang="0">
                  <a:pos x="494" y="151"/>
                </a:cxn>
                <a:cxn ang="0">
                  <a:pos x="358" y="237"/>
                </a:cxn>
                <a:cxn ang="0">
                  <a:pos x="301" y="288"/>
                </a:cxn>
                <a:cxn ang="0">
                  <a:pos x="218" y="376"/>
                </a:cxn>
                <a:cxn ang="0">
                  <a:pos x="167" y="454"/>
                </a:cxn>
                <a:cxn ang="0">
                  <a:pos x="135" y="523"/>
                </a:cxn>
                <a:cxn ang="0">
                  <a:pos x="112" y="591"/>
                </a:cxn>
                <a:cxn ang="0">
                  <a:pos x="101" y="626"/>
                </a:cxn>
                <a:cxn ang="0">
                  <a:pos x="69" y="696"/>
                </a:cxn>
                <a:cxn ang="0">
                  <a:pos x="42" y="736"/>
                </a:cxn>
                <a:cxn ang="0">
                  <a:pos x="17" y="749"/>
                </a:cxn>
                <a:cxn ang="0">
                  <a:pos x="2" y="734"/>
                </a:cxn>
                <a:cxn ang="0">
                  <a:pos x="0" y="700"/>
                </a:cxn>
              </a:cxnLst>
              <a:rect l="0" t="0" r="r" b="b"/>
              <a:pathLst>
                <a:path w="1284" h="750">
                  <a:moveTo>
                    <a:pt x="0" y="700"/>
                  </a:moveTo>
                  <a:lnTo>
                    <a:pt x="34" y="568"/>
                  </a:lnTo>
                  <a:lnTo>
                    <a:pt x="82" y="449"/>
                  </a:lnTo>
                  <a:lnTo>
                    <a:pt x="145" y="345"/>
                  </a:lnTo>
                  <a:lnTo>
                    <a:pt x="218" y="254"/>
                  </a:lnTo>
                  <a:lnTo>
                    <a:pt x="303" y="177"/>
                  </a:lnTo>
                  <a:lnTo>
                    <a:pt x="397" y="113"/>
                  </a:lnTo>
                  <a:lnTo>
                    <a:pt x="499" y="64"/>
                  </a:lnTo>
                  <a:lnTo>
                    <a:pt x="609" y="29"/>
                  </a:lnTo>
                  <a:lnTo>
                    <a:pt x="720" y="6"/>
                  </a:lnTo>
                  <a:lnTo>
                    <a:pt x="836" y="0"/>
                  </a:lnTo>
                  <a:lnTo>
                    <a:pt x="836" y="0"/>
                  </a:lnTo>
                  <a:lnTo>
                    <a:pt x="891" y="0"/>
                  </a:lnTo>
                  <a:lnTo>
                    <a:pt x="944" y="4"/>
                  </a:lnTo>
                  <a:lnTo>
                    <a:pt x="992" y="9"/>
                  </a:lnTo>
                  <a:lnTo>
                    <a:pt x="1038" y="16"/>
                  </a:lnTo>
                  <a:lnTo>
                    <a:pt x="1082" y="27"/>
                  </a:lnTo>
                  <a:lnTo>
                    <a:pt x="1122" y="39"/>
                  </a:lnTo>
                  <a:lnTo>
                    <a:pt x="1160" y="52"/>
                  </a:lnTo>
                  <a:lnTo>
                    <a:pt x="1195" y="69"/>
                  </a:lnTo>
                  <a:lnTo>
                    <a:pt x="1225" y="85"/>
                  </a:lnTo>
                  <a:lnTo>
                    <a:pt x="1253" y="105"/>
                  </a:lnTo>
                  <a:lnTo>
                    <a:pt x="1253" y="105"/>
                  </a:lnTo>
                  <a:lnTo>
                    <a:pt x="1270" y="117"/>
                  </a:lnTo>
                  <a:lnTo>
                    <a:pt x="1278" y="128"/>
                  </a:lnTo>
                  <a:lnTo>
                    <a:pt x="1283" y="134"/>
                  </a:lnTo>
                  <a:lnTo>
                    <a:pt x="1278" y="140"/>
                  </a:lnTo>
                  <a:lnTo>
                    <a:pt x="1270" y="142"/>
                  </a:lnTo>
                  <a:lnTo>
                    <a:pt x="1253" y="142"/>
                  </a:lnTo>
                  <a:lnTo>
                    <a:pt x="1232" y="138"/>
                  </a:lnTo>
                  <a:lnTo>
                    <a:pt x="1202" y="131"/>
                  </a:lnTo>
                  <a:lnTo>
                    <a:pt x="1167" y="124"/>
                  </a:lnTo>
                  <a:lnTo>
                    <a:pt x="1124" y="111"/>
                  </a:lnTo>
                  <a:lnTo>
                    <a:pt x="1124" y="111"/>
                  </a:lnTo>
                  <a:lnTo>
                    <a:pt x="1055" y="94"/>
                  </a:lnTo>
                  <a:lnTo>
                    <a:pt x="981" y="82"/>
                  </a:lnTo>
                  <a:lnTo>
                    <a:pt x="901" y="75"/>
                  </a:lnTo>
                  <a:lnTo>
                    <a:pt x="819" y="78"/>
                  </a:lnTo>
                  <a:lnTo>
                    <a:pt x="735" y="83"/>
                  </a:lnTo>
                  <a:lnTo>
                    <a:pt x="653" y="98"/>
                  </a:lnTo>
                  <a:lnTo>
                    <a:pt x="570" y="122"/>
                  </a:lnTo>
                  <a:lnTo>
                    <a:pt x="494" y="151"/>
                  </a:lnTo>
                  <a:lnTo>
                    <a:pt x="423" y="191"/>
                  </a:lnTo>
                  <a:lnTo>
                    <a:pt x="358" y="237"/>
                  </a:lnTo>
                  <a:lnTo>
                    <a:pt x="358" y="237"/>
                  </a:lnTo>
                  <a:lnTo>
                    <a:pt x="301" y="288"/>
                  </a:lnTo>
                  <a:lnTo>
                    <a:pt x="257" y="334"/>
                  </a:lnTo>
                  <a:lnTo>
                    <a:pt x="218" y="376"/>
                  </a:lnTo>
                  <a:lnTo>
                    <a:pt x="190" y="416"/>
                  </a:lnTo>
                  <a:lnTo>
                    <a:pt x="167" y="454"/>
                  </a:lnTo>
                  <a:lnTo>
                    <a:pt x="149" y="490"/>
                  </a:lnTo>
                  <a:lnTo>
                    <a:pt x="135" y="523"/>
                  </a:lnTo>
                  <a:lnTo>
                    <a:pt x="122" y="557"/>
                  </a:lnTo>
                  <a:lnTo>
                    <a:pt x="112" y="591"/>
                  </a:lnTo>
                  <a:lnTo>
                    <a:pt x="101" y="626"/>
                  </a:lnTo>
                  <a:lnTo>
                    <a:pt x="101" y="626"/>
                  </a:lnTo>
                  <a:lnTo>
                    <a:pt x="84" y="665"/>
                  </a:lnTo>
                  <a:lnTo>
                    <a:pt x="69" y="696"/>
                  </a:lnTo>
                  <a:lnTo>
                    <a:pt x="54" y="719"/>
                  </a:lnTo>
                  <a:lnTo>
                    <a:pt x="42" y="736"/>
                  </a:lnTo>
                  <a:lnTo>
                    <a:pt x="29" y="744"/>
                  </a:lnTo>
                  <a:lnTo>
                    <a:pt x="17" y="749"/>
                  </a:lnTo>
                  <a:lnTo>
                    <a:pt x="8" y="744"/>
                  </a:lnTo>
                  <a:lnTo>
                    <a:pt x="2" y="734"/>
                  </a:lnTo>
                  <a:lnTo>
                    <a:pt x="0" y="719"/>
                  </a:lnTo>
                  <a:lnTo>
                    <a:pt x="0" y="700"/>
                  </a:lnTo>
                  <a:lnTo>
                    <a:pt x="0" y="700"/>
                  </a:lnTo>
                </a:path>
              </a:pathLst>
            </a:custGeom>
            <a:solidFill>
              <a:srgbClr val="FFEB6F"/>
            </a:solidFill>
            <a:ln w="9525" cap="rnd">
              <a:noFill/>
              <a:round/>
              <a:headEnd/>
              <a:tailEnd/>
            </a:ln>
            <a:effectLst/>
          </p:spPr>
          <p:txBody>
            <a:bodyPr/>
            <a:lstStyle/>
            <a:p>
              <a:pPr>
                <a:defRPr/>
              </a:pPr>
              <a:endParaRPr lang="en-US"/>
            </a:p>
          </p:txBody>
        </p:sp>
        <p:sp>
          <p:nvSpPr>
            <p:cNvPr id="305" name="Freeform 1329"/>
            <p:cNvSpPr>
              <a:spLocks/>
            </p:cNvSpPr>
            <p:nvPr/>
          </p:nvSpPr>
          <p:spPr bwMode="auto">
            <a:xfrm>
              <a:off x="2070" y="1298"/>
              <a:ext cx="1263" cy="727"/>
            </a:xfrm>
            <a:custGeom>
              <a:avLst/>
              <a:gdLst/>
              <a:ahLst/>
              <a:cxnLst>
                <a:cxn ang="0">
                  <a:pos x="38" y="553"/>
                </a:cxn>
                <a:cxn ang="0">
                  <a:pos x="149" y="334"/>
                </a:cxn>
                <a:cxn ang="0">
                  <a:pos x="310" y="170"/>
                </a:cxn>
                <a:cxn ang="0">
                  <a:pos x="503" y="62"/>
                </a:cxn>
                <a:cxn ang="0">
                  <a:pos x="718" y="6"/>
                </a:cxn>
                <a:cxn ang="0">
                  <a:pos x="830" y="0"/>
                </a:cxn>
                <a:cxn ang="0">
                  <a:pos x="936" y="4"/>
                </a:cxn>
                <a:cxn ang="0">
                  <a:pos x="1028" y="16"/>
                </a:cxn>
                <a:cxn ang="0">
                  <a:pos x="1111" y="35"/>
                </a:cxn>
                <a:cxn ang="0">
                  <a:pos x="1180" y="62"/>
                </a:cxn>
                <a:cxn ang="0">
                  <a:pos x="1233" y="94"/>
                </a:cxn>
                <a:cxn ang="0">
                  <a:pos x="1249" y="104"/>
                </a:cxn>
                <a:cxn ang="0">
                  <a:pos x="1261" y="122"/>
                </a:cxn>
                <a:cxn ang="0">
                  <a:pos x="1249" y="128"/>
                </a:cxn>
                <a:cxn ang="0">
                  <a:pos x="1212" y="124"/>
                </a:cxn>
                <a:cxn ang="0">
                  <a:pos x="1153" y="108"/>
                </a:cxn>
                <a:cxn ang="0">
                  <a:pos x="1113" y="98"/>
                </a:cxn>
                <a:cxn ang="0">
                  <a:pos x="971" y="71"/>
                </a:cxn>
                <a:cxn ang="0">
                  <a:pos x="812" y="67"/>
                </a:cxn>
                <a:cxn ang="0">
                  <a:pos x="644" y="87"/>
                </a:cxn>
                <a:cxn ang="0">
                  <a:pos x="487" y="140"/>
                </a:cxn>
                <a:cxn ang="0">
                  <a:pos x="349" y="228"/>
                </a:cxn>
                <a:cxn ang="0">
                  <a:pos x="294" y="277"/>
                </a:cxn>
                <a:cxn ang="0">
                  <a:pos x="213" y="368"/>
                </a:cxn>
                <a:cxn ang="0">
                  <a:pos x="158" y="444"/>
                </a:cxn>
                <a:cxn ang="0">
                  <a:pos x="126" y="511"/>
                </a:cxn>
                <a:cxn ang="0">
                  <a:pos x="103" y="576"/>
                </a:cxn>
                <a:cxn ang="0">
                  <a:pos x="92" y="610"/>
                </a:cxn>
                <a:cxn ang="0">
                  <a:pos x="62" y="677"/>
                </a:cxn>
                <a:cxn ang="0">
                  <a:pos x="38" y="717"/>
                </a:cxn>
                <a:cxn ang="0">
                  <a:pos x="14" y="728"/>
                </a:cxn>
                <a:cxn ang="0">
                  <a:pos x="2" y="717"/>
                </a:cxn>
                <a:cxn ang="0">
                  <a:pos x="2" y="681"/>
                </a:cxn>
              </a:cxnLst>
              <a:rect l="0" t="0" r="r" b="b"/>
              <a:pathLst>
                <a:path w="1262" h="729">
                  <a:moveTo>
                    <a:pt x="2" y="681"/>
                  </a:moveTo>
                  <a:lnTo>
                    <a:pt x="38" y="553"/>
                  </a:lnTo>
                  <a:lnTo>
                    <a:pt x="88" y="435"/>
                  </a:lnTo>
                  <a:lnTo>
                    <a:pt x="149" y="334"/>
                  </a:lnTo>
                  <a:lnTo>
                    <a:pt x="225" y="246"/>
                  </a:lnTo>
                  <a:lnTo>
                    <a:pt x="310" y="170"/>
                  </a:lnTo>
                  <a:lnTo>
                    <a:pt x="402" y="108"/>
                  </a:lnTo>
                  <a:lnTo>
                    <a:pt x="503" y="62"/>
                  </a:lnTo>
                  <a:lnTo>
                    <a:pt x="609" y="27"/>
                  </a:lnTo>
                  <a:lnTo>
                    <a:pt x="718" y="6"/>
                  </a:lnTo>
                  <a:lnTo>
                    <a:pt x="830" y="0"/>
                  </a:lnTo>
                  <a:lnTo>
                    <a:pt x="830" y="0"/>
                  </a:lnTo>
                  <a:lnTo>
                    <a:pt x="885" y="2"/>
                  </a:lnTo>
                  <a:lnTo>
                    <a:pt x="936" y="4"/>
                  </a:lnTo>
                  <a:lnTo>
                    <a:pt x="984" y="9"/>
                  </a:lnTo>
                  <a:lnTo>
                    <a:pt x="1028" y="16"/>
                  </a:lnTo>
                  <a:lnTo>
                    <a:pt x="1070" y="25"/>
                  </a:lnTo>
                  <a:lnTo>
                    <a:pt x="1111" y="35"/>
                  </a:lnTo>
                  <a:lnTo>
                    <a:pt x="1146" y="48"/>
                  </a:lnTo>
                  <a:lnTo>
                    <a:pt x="1180" y="62"/>
                  </a:lnTo>
                  <a:lnTo>
                    <a:pt x="1208" y="78"/>
                  </a:lnTo>
                  <a:lnTo>
                    <a:pt x="1233" y="94"/>
                  </a:lnTo>
                  <a:lnTo>
                    <a:pt x="1233" y="94"/>
                  </a:lnTo>
                  <a:lnTo>
                    <a:pt x="1249" y="104"/>
                  </a:lnTo>
                  <a:lnTo>
                    <a:pt x="1258" y="115"/>
                  </a:lnTo>
                  <a:lnTo>
                    <a:pt x="1261" y="122"/>
                  </a:lnTo>
                  <a:lnTo>
                    <a:pt x="1258" y="126"/>
                  </a:lnTo>
                  <a:lnTo>
                    <a:pt x="1249" y="128"/>
                  </a:lnTo>
                  <a:lnTo>
                    <a:pt x="1233" y="128"/>
                  </a:lnTo>
                  <a:lnTo>
                    <a:pt x="1212" y="124"/>
                  </a:lnTo>
                  <a:lnTo>
                    <a:pt x="1185" y="117"/>
                  </a:lnTo>
                  <a:lnTo>
                    <a:pt x="1153" y="108"/>
                  </a:lnTo>
                  <a:lnTo>
                    <a:pt x="1113" y="98"/>
                  </a:lnTo>
                  <a:lnTo>
                    <a:pt x="1113" y="98"/>
                  </a:lnTo>
                  <a:lnTo>
                    <a:pt x="1045" y="81"/>
                  </a:lnTo>
                  <a:lnTo>
                    <a:pt x="971" y="71"/>
                  </a:lnTo>
                  <a:lnTo>
                    <a:pt x="893" y="64"/>
                  </a:lnTo>
                  <a:lnTo>
                    <a:pt x="812" y="67"/>
                  </a:lnTo>
                  <a:lnTo>
                    <a:pt x="727" y="73"/>
                  </a:lnTo>
                  <a:lnTo>
                    <a:pt x="644" y="87"/>
                  </a:lnTo>
                  <a:lnTo>
                    <a:pt x="564" y="111"/>
                  </a:lnTo>
                  <a:lnTo>
                    <a:pt x="487" y="140"/>
                  </a:lnTo>
                  <a:lnTo>
                    <a:pt x="414" y="180"/>
                  </a:lnTo>
                  <a:lnTo>
                    <a:pt x="349" y="228"/>
                  </a:lnTo>
                  <a:lnTo>
                    <a:pt x="349" y="228"/>
                  </a:lnTo>
                  <a:lnTo>
                    <a:pt x="294" y="277"/>
                  </a:lnTo>
                  <a:lnTo>
                    <a:pt x="248" y="324"/>
                  </a:lnTo>
                  <a:lnTo>
                    <a:pt x="213" y="368"/>
                  </a:lnTo>
                  <a:lnTo>
                    <a:pt x="183" y="405"/>
                  </a:lnTo>
                  <a:lnTo>
                    <a:pt x="158" y="444"/>
                  </a:lnTo>
                  <a:lnTo>
                    <a:pt x="140" y="477"/>
                  </a:lnTo>
                  <a:lnTo>
                    <a:pt x="126" y="511"/>
                  </a:lnTo>
                  <a:lnTo>
                    <a:pt x="113" y="543"/>
                  </a:lnTo>
                  <a:lnTo>
                    <a:pt x="103" y="576"/>
                  </a:lnTo>
                  <a:lnTo>
                    <a:pt x="92" y="610"/>
                  </a:lnTo>
                  <a:lnTo>
                    <a:pt x="92" y="610"/>
                  </a:lnTo>
                  <a:lnTo>
                    <a:pt x="78" y="647"/>
                  </a:lnTo>
                  <a:lnTo>
                    <a:pt x="62" y="677"/>
                  </a:lnTo>
                  <a:lnTo>
                    <a:pt x="50" y="700"/>
                  </a:lnTo>
                  <a:lnTo>
                    <a:pt x="38" y="717"/>
                  </a:lnTo>
                  <a:lnTo>
                    <a:pt x="25" y="725"/>
                  </a:lnTo>
                  <a:lnTo>
                    <a:pt x="14" y="728"/>
                  </a:lnTo>
                  <a:lnTo>
                    <a:pt x="8" y="725"/>
                  </a:lnTo>
                  <a:lnTo>
                    <a:pt x="2" y="717"/>
                  </a:lnTo>
                  <a:lnTo>
                    <a:pt x="0" y="702"/>
                  </a:lnTo>
                  <a:lnTo>
                    <a:pt x="2" y="681"/>
                  </a:lnTo>
                  <a:lnTo>
                    <a:pt x="2" y="681"/>
                  </a:lnTo>
                </a:path>
              </a:pathLst>
            </a:custGeom>
            <a:solidFill>
              <a:srgbClr val="FFED78"/>
            </a:solidFill>
            <a:ln w="9525" cap="rnd">
              <a:noFill/>
              <a:round/>
              <a:headEnd/>
              <a:tailEnd/>
            </a:ln>
            <a:effectLst/>
          </p:spPr>
          <p:txBody>
            <a:bodyPr/>
            <a:lstStyle/>
            <a:p>
              <a:pPr>
                <a:defRPr/>
              </a:pPr>
              <a:endParaRPr lang="en-US"/>
            </a:p>
          </p:txBody>
        </p:sp>
        <p:sp>
          <p:nvSpPr>
            <p:cNvPr id="306" name="Freeform 1330"/>
            <p:cNvSpPr>
              <a:spLocks/>
            </p:cNvSpPr>
            <p:nvPr/>
          </p:nvSpPr>
          <p:spPr bwMode="auto">
            <a:xfrm>
              <a:off x="2079" y="1305"/>
              <a:ext cx="1235" cy="707"/>
            </a:xfrm>
            <a:custGeom>
              <a:avLst/>
              <a:gdLst/>
              <a:ahLst/>
              <a:cxnLst>
                <a:cxn ang="0">
                  <a:pos x="39" y="534"/>
                </a:cxn>
                <a:cxn ang="0">
                  <a:pos x="153" y="319"/>
                </a:cxn>
                <a:cxn ang="0">
                  <a:pos x="313" y="161"/>
                </a:cxn>
                <a:cxn ang="0">
                  <a:pos x="503" y="56"/>
                </a:cxn>
                <a:cxn ang="0">
                  <a:pos x="713" y="5"/>
                </a:cxn>
                <a:cxn ang="0">
                  <a:pos x="823" y="0"/>
                </a:cxn>
                <a:cxn ang="0">
                  <a:pos x="924" y="2"/>
                </a:cxn>
                <a:cxn ang="0">
                  <a:pos x="1015" y="14"/>
                </a:cxn>
                <a:cxn ang="0">
                  <a:pos x="1095" y="30"/>
                </a:cxn>
                <a:cxn ang="0">
                  <a:pos x="1160" y="53"/>
                </a:cxn>
                <a:cxn ang="0">
                  <a:pos x="1210" y="83"/>
                </a:cxn>
                <a:cxn ang="0">
                  <a:pos x="1224" y="92"/>
                </a:cxn>
                <a:cxn ang="0">
                  <a:pos x="1235" y="106"/>
                </a:cxn>
                <a:cxn ang="0">
                  <a:pos x="1224" y="113"/>
                </a:cxn>
                <a:cxn ang="0">
                  <a:pos x="1189" y="106"/>
                </a:cxn>
                <a:cxn ang="0">
                  <a:pos x="1134" y="94"/>
                </a:cxn>
                <a:cxn ang="0">
                  <a:pos x="1097" y="83"/>
                </a:cxn>
                <a:cxn ang="0">
                  <a:pos x="958" y="56"/>
                </a:cxn>
                <a:cxn ang="0">
                  <a:pos x="800" y="53"/>
                </a:cxn>
                <a:cxn ang="0">
                  <a:pos x="633" y="75"/>
                </a:cxn>
                <a:cxn ang="0">
                  <a:pos x="476" y="129"/>
                </a:cxn>
                <a:cxn ang="0">
                  <a:pos x="340" y="216"/>
                </a:cxn>
                <a:cxn ang="0">
                  <a:pos x="283" y="264"/>
                </a:cxn>
                <a:cxn ang="0">
                  <a:pos x="202" y="355"/>
                </a:cxn>
                <a:cxn ang="0">
                  <a:pos x="149" y="428"/>
                </a:cxn>
                <a:cxn ang="0">
                  <a:pos x="115" y="495"/>
                </a:cxn>
                <a:cxn ang="0">
                  <a:pos x="92" y="559"/>
                </a:cxn>
                <a:cxn ang="0">
                  <a:pos x="81" y="590"/>
                </a:cxn>
                <a:cxn ang="0">
                  <a:pos x="54" y="658"/>
                </a:cxn>
                <a:cxn ang="0">
                  <a:pos x="29" y="696"/>
                </a:cxn>
                <a:cxn ang="0">
                  <a:pos x="9" y="707"/>
                </a:cxn>
                <a:cxn ang="0">
                  <a:pos x="2" y="696"/>
                </a:cxn>
                <a:cxn ang="0">
                  <a:pos x="2" y="664"/>
                </a:cxn>
              </a:cxnLst>
              <a:rect l="0" t="0" r="r" b="b"/>
              <a:pathLst>
                <a:path w="1236" h="708">
                  <a:moveTo>
                    <a:pt x="2" y="664"/>
                  </a:moveTo>
                  <a:lnTo>
                    <a:pt x="39" y="534"/>
                  </a:lnTo>
                  <a:lnTo>
                    <a:pt x="90" y="420"/>
                  </a:lnTo>
                  <a:lnTo>
                    <a:pt x="153" y="319"/>
                  </a:lnTo>
                  <a:lnTo>
                    <a:pt x="227" y="235"/>
                  </a:lnTo>
                  <a:lnTo>
                    <a:pt x="313" y="161"/>
                  </a:lnTo>
                  <a:lnTo>
                    <a:pt x="404" y="102"/>
                  </a:lnTo>
                  <a:lnTo>
                    <a:pt x="503" y="56"/>
                  </a:lnTo>
                  <a:lnTo>
                    <a:pt x="607" y="25"/>
                  </a:lnTo>
                  <a:lnTo>
                    <a:pt x="713" y="5"/>
                  </a:lnTo>
                  <a:lnTo>
                    <a:pt x="823" y="0"/>
                  </a:lnTo>
                  <a:lnTo>
                    <a:pt x="823" y="0"/>
                  </a:lnTo>
                  <a:lnTo>
                    <a:pt x="874" y="0"/>
                  </a:lnTo>
                  <a:lnTo>
                    <a:pt x="924" y="2"/>
                  </a:lnTo>
                  <a:lnTo>
                    <a:pt x="971" y="7"/>
                  </a:lnTo>
                  <a:lnTo>
                    <a:pt x="1015" y="14"/>
                  </a:lnTo>
                  <a:lnTo>
                    <a:pt x="1057" y="20"/>
                  </a:lnTo>
                  <a:lnTo>
                    <a:pt x="1095" y="30"/>
                  </a:lnTo>
                  <a:lnTo>
                    <a:pt x="1129" y="41"/>
                  </a:lnTo>
                  <a:lnTo>
                    <a:pt x="1160" y="53"/>
                  </a:lnTo>
                  <a:lnTo>
                    <a:pt x="1187" y="67"/>
                  </a:lnTo>
                  <a:lnTo>
                    <a:pt x="1210" y="83"/>
                  </a:lnTo>
                  <a:lnTo>
                    <a:pt x="1210" y="83"/>
                  </a:lnTo>
                  <a:lnTo>
                    <a:pt x="1224" y="92"/>
                  </a:lnTo>
                  <a:lnTo>
                    <a:pt x="1232" y="100"/>
                  </a:lnTo>
                  <a:lnTo>
                    <a:pt x="1235" y="106"/>
                  </a:lnTo>
                  <a:lnTo>
                    <a:pt x="1232" y="111"/>
                  </a:lnTo>
                  <a:lnTo>
                    <a:pt x="1224" y="113"/>
                  </a:lnTo>
                  <a:lnTo>
                    <a:pt x="1209" y="111"/>
                  </a:lnTo>
                  <a:lnTo>
                    <a:pt x="1189" y="106"/>
                  </a:lnTo>
                  <a:lnTo>
                    <a:pt x="1164" y="102"/>
                  </a:lnTo>
                  <a:lnTo>
                    <a:pt x="1134" y="94"/>
                  </a:lnTo>
                  <a:lnTo>
                    <a:pt x="1097" y="83"/>
                  </a:lnTo>
                  <a:lnTo>
                    <a:pt x="1097" y="83"/>
                  </a:lnTo>
                  <a:lnTo>
                    <a:pt x="1032" y="67"/>
                  </a:lnTo>
                  <a:lnTo>
                    <a:pt x="958" y="56"/>
                  </a:lnTo>
                  <a:lnTo>
                    <a:pt x="880" y="51"/>
                  </a:lnTo>
                  <a:lnTo>
                    <a:pt x="800" y="53"/>
                  </a:lnTo>
                  <a:lnTo>
                    <a:pt x="715" y="60"/>
                  </a:lnTo>
                  <a:lnTo>
                    <a:pt x="633" y="75"/>
                  </a:lnTo>
                  <a:lnTo>
                    <a:pt x="554" y="98"/>
                  </a:lnTo>
                  <a:lnTo>
                    <a:pt x="476" y="129"/>
                  </a:lnTo>
                  <a:lnTo>
                    <a:pt x="404" y="168"/>
                  </a:lnTo>
                  <a:lnTo>
                    <a:pt x="340" y="216"/>
                  </a:lnTo>
                  <a:lnTo>
                    <a:pt x="340" y="216"/>
                  </a:lnTo>
                  <a:lnTo>
                    <a:pt x="283" y="264"/>
                  </a:lnTo>
                  <a:lnTo>
                    <a:pt x="239" y="311"/>
                  </a:lnTo>
                  <a:lnTo>
                    <a:pt x="202" y="355"/>
                  </a:lnTo>
                  <a:lnTo>
                    <a:pt x="172" y="393"/>
                  </a:lnTo>
                  <a:lnTo>
                    <a:pt x="149" y="428"/>
                  </a:lnTo>
                  <a:lnTo>
                    <a:pt x="130" y="465"/>
                  </a:lnTo>
                  <a:lnTo>
                    <a:pt x="115" y="495"/>
                  </a:lnTo>
                  <a:lnTo>
                    <a:pt x="103" y="527"/>
                  </a:lnTo>
                  <a:lnTo>
                    <a:pt x="92" y="559"/>
                  </a:lnTo>
                  <a:lnTo>
                    <a:pt x="81" y="590"/>
                  </a:lnTo>
                  <a:lnTo>
                    <a:pt x="81" y="590"/>
                  </a:lnTo>
                  <a:lnTo>
                    <a:pt x="69" y="628"/>
                  </a:lnTo>
                  <a:lnTo>
                    <a:pt x="54" y="658"/>
                  </a:lnTo>
                  <a:lnTo>
                    <a:pt x="41" y="679"/>
                  </a:lnTo>
                  <a:lnTo>
                    <a:pt x="29" y="696"/>
                  </a:lnTo>
                  <a:lnTo>
                    <a:pt x="18" y="704"/>
                  </a:lnTo>
                  <a:lnTo>
                    <a:pt x="9" y="707"/>
                  </a:lnTo>
                  <a:lnTo>
                    <a:pt x="4" y="704"/>
                  </a:lnTo>
                  <a:lnTo>
                    <a:pt x="2" y="696"/>
                  </a:lnTo>
                  <a:lnTo>
                    <a:pt x="0" y="681"/>
                  </a:lnTo>
                  <a:lnTo>
                    <a:pt x="2" y="664"/>
                  </a:lnTo>
                  <a:lnTo>
                    <a:pt x="2" y="664"/>
                  </a:lnTo>
                </a:path>
              </a:pathLst>
            </a:custGeom>
            <a:solidFill>
              <a:srgbClr val="FFEF82"/>
            </a:solidFill>
            <a:ln w="9525" cap="rnd">
              <a:noFill/>
              <a:round/>
              <a:headEnd/>
              <a:tailEnd/>
            </a:ln>
            <a:effectLst/>
          </p:spPr>
          <p:txBody>
            <a:bodyPr/>
            <a:lstStyle/>
            <a:p>
              <a:pPr>
                <a:defRPr/>
              </a:pPr>
              <a:endParaRPr lang="en-US"/>
            </a:p>
          </p:txBody>
        </p:sp>
        <p:sp>
          <p:nvSpPr>
            <p:cNvPr id="307" name="Freeform 1331"/>
            <p:cNvSpPr>
              <a:spLocks/>
            </p:cNvSpPr>
            <p:nvPr/>
          </p:nvSpPr>
          <p:spPr bwMode="auto">
            <a:xfrm>
              <a:off x="2050" y="1302"/>
              <a:ext cx="1212" cy="688"/>
            </a:xfrm>
            <a:custGeom>
              <a:avLst/>
              <a:gdLst/>
              <a:ahLst/>
              <a:cxnLst>
                <a:cxn ang="0">
                  <a:pos x="41" y="518"/>
                </a:cxn>
                <a:cxn ang="0">
                  <a:pos x="159" y="308"/>
                </a:cxn>
                <a:cxn ang="0">
                  <a:pos x="317" y="154"/>
                </a:cxn>
                <a:cxn ang="0">
                  <a:pos x="504" y="53"/>
                </a:cxn>
                <a:cxn ang="0">
                  <a:pos x="711" y="5"/>
                </a:cxn>
                <a:cxn ang="0">
                  <a:pos x="817" y="0"/>
                </a:cxn>
                <a:cxn ang="0">
                  <a:pos x="916" y="3"/>
                </a:cxn>
                <a:cxn ang="0">
                  <a:pos x="1005" y="12"/>
                </a:cxn>
                <a:cxn ang="0">
                  <a:pos x="1080" y="26"/>
                </a:cxn>
                <a:cxn ang="0">
                  <a:pos x="1143" y="48"/>
                </a:cxn>
                <a:cxn ang="0">
                  <a:pos x="1190" y="73"/>
                </a:cxn>
                <a:cxn ang="0">
                  <a:pos x="1203" y="81"/>
                </a:cxn>
                <a:cxn ang="0">
                  <a:pos x="1211" y="94"/>
                </a:cxn>
                <a:cxn ang="0">
                  <a:pos x="1201" y="97"/>
                </a:cxn>
                <a:cxn ang="0">
                  <a:pos x="1169" y="94"/>
                </a:cxn>
                <a:cxn ang="0">
                  <a:pos x="1118" y="81"/>
                </a:cxn>
                <a:cxn ang="0">
                  <a:pos x="1086" y="71"/>
                </a:cxn>
                <a:cxn ang="0">
                  <a:pos x="948" y="46"/>
                </a:cxn>
                <a:cxn ang="0">
                  <a:pos x="791" y="43"/>
                </a:cxn>
                <a:cxn ang="0">
                  <a:pos x="625" y="64"/>
                </a:cxn>
                <a:cxn ang="0">
                  <a:pos x="469" y="119"/>
                </a:cxn>
                <a:cxn ang="0">
                  <a:pos x="332" y="205"/>
                </a:cxn>
                <a:cxn ang="0">
                  <a:pos x="278" y="256"/>
                </a:cxn>
                <a:cxn ang="0">
                  <a:pos x="193" y="344"/>
                </a:cxn>
                <a:cxn ang="0">
                  <a:pos x="140" y="417"/>
                </a:cxn>
                <a:cxn ang="0">
                  <a:pos x="106" y="483"/>
                </a:cxn>
                <a:cxn ang="0">
                  <a:pos x="83" y="544"/>
                </a:cxn>
                <a:cxn ang="0">
                  <a:pos x="73" y="573"/>
                </a:cxn>
                <a:cxn ang="0">
                  <a:pos x="48" y="638"/>
                </a:cxn>
                <a:cxn ang="0">
                  <a:pos x="25" y="674"/>
                </a:cxn>
                <a:cxn ang="0">
                  <a:pos x="9" y="687"/>
                </a:cxn>
                <a:cxn ang="0">
                  <a:pos x="2" y="677"/>
                </a:cxn>
                <a:cxn ang="0">
                  <a:pos x="2" y="645"/>
                </a:cxn>
              </a:cxnLst>
              <a:rect l="0" t="0" r="r" b="b"/>
              <a:pathLst>
                <a:path w="1212" h="688">
                  <a:moveTo>
                    <a:pt x="2" y="645"/>
                  </a:moveTo>
                  <a:lnTo>
                    <a:pt x="41" y="518"/>
                  </a:lnTo>
                  <a:lnTo>
                    <a:pt x="96" y="407"/>
                  </a:lnTo>
                  <a:lnTo>
                    <a:pt x="159" y="308"/>
                  </a:lnTo>
                  <a:lnTo>
                    <a:pt x="233" y="224"/>
                  </a:lnTo>
                  <a:lnTo>
                    <a:pt x="317" y="154"/>
                  </a:lnTo>
                  <a:lnTo>
                    <a:pt x="408" y="97"/>
                  </a:lnTo>
                  <a:lnTo>
                    <a:pt x="504" y="53"/>
                  </a:lnTo>
                  <a:lnTo>
                    <a:pt x="606" y="24"/>
                  </a:lnTo>
                  <a:lnTo>
                    <a:pt x="711" y="5"/>
                  </a:lnTo>
                  <a:lnTo>
                    <a:pt x="817" y="0"/>
                  </a:lnTo>
                  <a:lnTo>
                    <a:pt x="817" y="0"/>
                  </a:lnTo>
                  <a:lnTo>
                    <a:pt x="867" y="0"/>
                  </a:lnTo>
                  <a:lnTo>
                    <a:pt x="916" y="3"/>
                  </a:lnTo>
                  <a:lnTo>
                    <a:pt x="962" y="7"/>
                  </a:lnTo>
                  <a:lnTo>
                    <a:pt x="1005" y="12"/>
                  </a:lnTo>
                  <a:lnTo>
                    <a:pt x="1044" y="20"/>
                  </a:lnTo>
                  <a:lnTo>
                    <a:pt x="1080" y="26"/>
                  </a:lnTo>
                  <a:lnTo>
                    <a:pt x="1114" y="37"/>
                  </a:lnTo>
                  <a:lnTo>
                    <a:pt x="1143" y="48"/>
                  </a:lnTo>
                  <a:lnTo>
                    <a:pt x="1169" y="60"/>
                  </a:lnTo>
                  <a:lnTo>
                    <a:pt x="1190" y="73"/>
                  </a:lnTo>
                  <a:lnTo>
                    <a:pt x="1190" y="73"/>
                  </a:lnTo>
                  <a:lnTo>
                    <a:pt x="1203" y="81"/>
                  </a:lnTo>
                  <a:lnTo>
                    <a:pt x="1211" y="90"/>
                  </a:lnTo>
                  <a:lnTo>
                    <a:pt x="1211" y="94"/>
                  </a:lnTo>
                  <a:lnTo>
                    <a:pt x="1208" y="96"/>
                  </a:lnTo>
                  <a:lnTo>
                    <a:pt x="1201" y="97"/>
                  </a:lnTo>
                  <a:lnTo>
                    <a:pt x="1187" y="96"/>
                  </a:lnTo>
                  <a:lnTo>
                    <a:pt x="1169" y="94"/>
                  </a:lnTo>
                  <a:lnTo>
                    <a:pt x="1148" y="87"/>
                  </a:lnTo>
                  <a:lnTo>
                    <a:pt x="1118" y="81"/>
                  </a:lnTo>
                  <a:lnTo>
                    <a:pt x="1086" y="71"/>
                  </a:lnTo>
                  <a:lnTo>
                    <a:pt x="1086" y="71"/>
                  </a:lnTo>
                  <a:lnTo>
                    <a:pt x="1019" y="56"/>
                  </a:lnTo>
                  <a:lnTo>
                    <a:pt x="948" y="46"/>
                  </a:lnTo>
                  <a:lnTo>
                    <a:pt x="872" y="41"/>
                  </a:lnTo>
                  <a:lnTo>
                    <a:pt x="791" y="43"/>
                  </a:lnTo>
                  <a:lnTo>
                    <a:pt x="709" y="51"/>
                  </a:lnTo>
                  <a:lnTo>
                    <a:pt x="625" y="64"/>
                  </a:lnTo>
                  <a:lnTo>
                    <a:pt x="545" y="87"/>
                  </a:lnTo>
                  <a:lnTo>
                    <a:pt x="469" y="119"/>
                  </a:lnTo>
                  <a:lnTo>
                    <a:pt x="398" y="157"/>
                  </a:lnTo>
                  <a:lnTo>
                    <a:pt x="332" y="205"/>
                  </a:lnTo>
                  <a:lnTo>
                    <a:pt x="332" y="205"/>
                  </a:lnTo>
                  <a:lnTo>
                    <a:pt x="278" y="256"/>
                  </a:lnTo>
                  <a:lnTo>
                    <a:pt x="230" y="300"/>
                  </a:lnTo>
                  <a:lnTo>
                    <a:pt x="193" y="344"/>
                  </a:lnTo>
                  <a:lnTo>
                    <a:pt x="163" y="382"/>
                  </a:lnTo>
                  <a:lnTo>
                    <a:pt x="140" y="417"/>
                  </a:lnTo>
                  <a:lnTo>
                    <a:pt x="122" y="451"/>
                  </a:lnTo>
                  <a:lnTo>
                    <a:pt x="106" y="483"/>
                  </a:lnTo>
                  <a:lnTo>
                    <a:pt x="94" y="514"/>
                  </a:lnTo>
                  <a:lnTo>
                    <a:pt x="83" y="544"/>
                  </a:lnTo>
                  <a:lnTo>
                    <a:pt x="73" y="573"/>
                  </a:lnTo>
                  <a:lnTo>
                    <a:pt x="73" y="573"/>
                  </a:lnTo>
                  <a:lnTo>
                    <a:pt x="60" y="610"/>
                  </a:lnTo>
                  <a:lnTo>
                    <a:pt x="48" y="638"/>
                  </a:lnTo>
                  <a:lnTo>
                    <a:pt x="35" y="659"/>
                  </a:lnTo>
                  <a:lnTo>
                    <a:pt x="25" y="674"/>
                  </a:lnTo>
                  <a:lnTo>
                    <a:pt x="16" y="684"/>
                  </a:lnTo>
                  <a:lnTo>
                    <a:pt x="9" y="687"/>
                  </a:lnTo>
                  <a:lnTo>
                    <a:pt x="3" y="684"/>
                  </a:lnTo>
                  <a:lnTo>
                    <a:pt x="2" y="677"/>
                  </a:lnTo>
                  <a:lnTo>
                    <a:pt x="0" y="663"/>
                  </a:lnTo>
                  <a:lnTo>
                    <a:pt x="2" y="645"/>
                  </a:lnTo>
                  <a:lnTo>
                    <a:pt x="2" y="645"/>
                  </a:lnTo>
                </a:path>
              </a:pathLst>
            </a:custGeom>
            <a:solidFill>
              <a:srgbClr val="FFF18B"/>
            </a:solidFill>
            <a:ln w="9525" cap="rnd">
              <a:noFill/>
              <a:round/>
              <a:headEnd/>
              <a:tailEnd/>
            </a:ln>
            <a:effectLst/>
          </p:spPr>
          <p:txBody>
            <a:bodyPr/>
            <a:lstStyle/>
            <a:p>
              <a:pPr>
                <a:defRPr/>
              </a:pPr>
              <a:endParaRPr lang="en-US"/>
            </a:p>
          </p:txBody>
        </p:sp>
        <p:sp>
          <p:nvSpPr>
            <p:cNvPr id="308" name="Freeform 1332"/>
            <p:cNvSpPr>
              <a:spLocks/>
            </p:cNvSpPr>
            <p:nvPr/>
          </p:nvSpPr>
          <p:spPr bwMode="auto">
            <a:xfrm>
              <a:off x="2089" y="1311"/>
              <a:ext cx="1187" cy="669"/>
            </a:xfrm>
            <a:custGeom>
              <a:avLst/>
              <a:gdLst/>
              <a:ahLst/>
              <a:cxnLst>
                <a:cxn ang="0">
                  <a:pos x="45" y="506"/>
                </a:cxn>
                <a:cxn ang="0">
                  <a:pos x="164" y="299"/>
                </a:cxn>
                <a:cxn ang="0">
                  <a:pos x="321" y="149"/>
                </a:cxn>
                <a:cxn ang="0">
                  <a:pos x="505" y="52"/>
                </a:cxn>
                <a:cxn ang="0">
                  <a:pos x="706" y="6"/>
                </a:cxn>
                <a:cxn ang="0">
                  <a:pos x="809" y="0"/>
                </a:cxn>
                <a:cxn ang="0">
                  <a:pos x="906" y="4"/>
                </a:cxn>
                <a:cxn ang="0">
                  <a:pos x="993" y="13"/>
                </a:cxn>
                <a:cxn ang="0">
                  <a:pos x="1066" y="25"/>
                </a:cxn>
                <a:cxn ang="0">
                  <a:pos x="1125" y="42"/>
                </a:cxn>
                <a:cxn ang="0">
                  <a:pos x="1168" y="63"/>
                </a:cxn>
                <a:cxn ang="0">
                  <a:pos x="1180" y="72"/>
                </a:cxn>
                <a:cxn ang="0">
                  <a:pos x="1189" y="82"/>
                </a:cxn>
                <a:cxn ang="0">
                  <a:pos x="1178" y="84"/>
                </a:cxn>
                <a:cxn ang="0">
                  <a:pos x="1149" y="80"/>
                </a:cxn>
                <a:cxn ang="0">
                  <a:pos x="1102" y="68"/>
                </a:cxn>
                <a:cxn ang="0">
                  <a:pos x="1073" y="59"/>
                </a:cxn>
                <a:cxn ang="0">
                  <a:pos x="938" y="36"/>
                </a:cxn>
                <a:cxn ang="0">
                  <a:pos x="782" y="34"/>
                </a:cxn>
                <a:cxn ang="0">
                  <a:pos x="618" y="57"/>
                </a:cxn>
                <a:cxn ang="0">
                  <a:pos x="461" y="110"/>
                </a:cxn>
                <a:cxn ang="0">
                  <a:pos x="324" y="195"/>
                </a:cxn>
                <a:cxn ang="0">
                  <a:pos x="268" y="246"/>
                </a:cxn>
                <a:cxn ang="0">
                  <a:pos x="183" y="335"/>
                </a:cxn>
                <a:cxn ang="0">
                  <a:pos x="130" y="409"/>
                </a:cxn>
                <a:cxn ang="0">
                  <a:pos x="96" y="471"/>
                </a:cxn>
                <a:cxn ang="0">
                  <a:pos x="73" y="531"/>
                </a:cxn>
                <a:cxn ang="0">
                  <a:pos x="65" y="558"/>
                </a:cxn>
                <a:cxn ang="0">
                  <a:pos x="40" y="621"/>
                </a:cxn>
                <a:cxn ang="0">
                  <a:pos x="19" y="657"/>
                </a:cxn>
                <a:cxn ang="0">
                  <a:pos x="4" y="670"/>
                </a:cxn>
                <a:cxn ang="0">
                  <a:pos x="0" y="658"/>
                </a:cxn>
                <a:cxn ang="0">
                  <a:pos x="2" y="630"/>
                </a:cxn>
              </a:cxnLst>
              <a:rect l="0" t="0" r="r" b="b"/>
              <a:pathLst>
                <a:path w="1190" h="671">
                  <a:moveTo>
                    <a:pt x="2" y="630"/>
                  </a:moveTo>
                  <a:lnTo>
                    <a:pt x="45" y="506"/>
                  </a:lnTo>
                  <a:lnTo>
                    <a:pt x="98" y="393"/>
                  </a:lnTo>
                  <a:lnTo>
                    <a:pt x="164" y="299"/>
                  </a:lnTo>
                  <a:lnTo>
                    <a:pt x="238" y="217"/>
                  </a:lnTo>
                  <a:lnTo>
                    <a:pt x="321" y="149"/>
                  </a:lnTo>
                  <a:lnTo>
                    <a:pt x="411" y="95"/>
                  </a:lnTo>
                  <a:lnTo>
                    <a:pt x="505" y="52"/>
                  </a:lnTo>
                  <a:lnTo>
                    <a:pt x="604" y="25"/>
                  </a:lnTo>
                  <a:lnTo>
                    <a:pt x="706" y="6"/>
                  </a:lnTo>
                  <a:lnTo>
                    <a:pt x="809" y="0"/>
                  </a:lnTo>
                  <a:lnTo>
                    <a:pt x="809" y="0"/>
                  </a:lnTo>
                  <a:lnTo>
                    <a:pt x="857" y="2"/>
                  </a:lnTo>
                  <a:lnTo>
                    <a:pt x="906" y="4"/>
                  </a:lnTo>
                  <a:lnTo>
                    <a:pt x="950" y="6"/>
                  </a:lnTo>
                  <a:lnTo>
                    <a:pt x="993" y="13"/>
                  </a:lnTo>
                  <a:lnTo>
                    <a:pt x="1030" y="19"/>
                  </a:lnTo>
                  <a:lnTo>
                    <a:pt x="1066" y="25"/>
                  </a:lnTo>
                  <a:lnTo>
                    <a:pt x="1098" y="34"/>
                  </a:lnTo>
                  <a:lnTo>
                    <a:pt x="1125" y="42"/>
                  </a:lnTo>
                  <a:lnTo>
                    <a:pt x="1149" y="52"/>
                  </a:lnTo>
                  <a:lnTo>
                    <a:pt x="1168" y="63"/>
                  </a:lnTo>
                  <a:lnTo>
                    <a:pt x="1168" y="63"/>
                  </a:lnTo>
                  <a:lnTo>
                    <a:pt x="1180" y="72"/>
                  </a:lnTo>
                  <a:lnTo>
                    <a:pt x="1186" y="78"/>
                  </a:lnTo>
                  <a:lnTo>
                    <a:pt x="1189" y="82"/>
                  </a:lnTo>
                  <a:lnTo>
                    <a:pt x="1184" y="84"/>
                  </a:lnTo>
                  <a:lnTo>
                    <a:pt x="1178" y="84"/>
                  </a:lnTo>
                  <a:lnTo>
                    <a:pt x="1165" y="82"/>
                  </a:lnTo>
                  <a:lnTo>
                    <a:pt x="1149" y="80"/>
                  </a:lnTo>
                  <a:lnTo>
                    <a:pt x="1127" y="73"/>
                  </a:lnTo>
                  <a:lnTo>
                    <a:pt x="1102" y="68"/>
                  </a:lnTo>
                  <a:lnTo>
                    <a:pt x="1073" y="59"/>
                  </a:lnTo>
                  <a:lnTo>
                    <a:pt x="1073" y="59"/>
                  </a:lnTo>
                  <a:lnTo>
                    <a:pt x="1007" y="45"/>
                  </a:lnTo>
                  <a:lnTo>
                    <a:pt x="938" y="36"/>
                  </a:lnTo>
                  <a:lnTo>
                    <a:pt x="860" y="31"/>
                  </a:lnTo>
                  <a:lnTo>
                    <a:pt x="782" y="34"/>
                  </a:lnTo>
                  <a:lnTo>
                    <a:pt x="699" y="42"/>
                  </a:lnTo>
                  <a:lnTo>
                    <a:pt x="618" y="57"/>
                  </a:lnTo>
                  <a:lnTo>
                    <a:pt x="537" y="78"/>
                  </a:lnTo>
                  <a:lnTo>
                    <a:pt x="461" y="110"/>
                  </a:lnTo>
                  <a:lnTo>
                    <a:pt x="390" y="147"/>
                  </a:lnTo>
                  <a:lnTo>
                    <a:pt x="324" y="195"/>
                  </a:lnTo>
                  <a:lnTo>
                    <a:pt x="324" y="195"/>
                  </a:lnTo>
                  <a:lnTo>
                    <a:pt x="268" y="246"/>
                  </a:lnTo>
                  <a:lnTo>
                    <a:pt x="223" y="292"/>
                  </a:lnTo>
                  <a:lnTo>
                    <a:pt x="183" y="335"/>
                  </a:lnTo>
                  <a:lnTo>
                    <a:pt x="153" y="372"/>
                  </a:lnTo>
                  <a:lnTo>
                    <a:pt x="130" y="409"/>
                  </a:lnTo>
                  <a:lnTo>
                    <a:pt x="112" y="442"/>
                  </a:lnTo>
                  <a:lnTo>
                    <a:pt x="96" y="471"/>
                  </a:lnTo>
                  <a:lnTo>
                    <a:pt x="84" y="501"/>
                  </a:lnTo>
                  <a:lnTo>
                    <a:pt x="73" y="531"/>
                  </a:lnTo>
                  <a:lnTo>
                    <a:pt x="65" y="558"/>
                  </a:lnTo>
                  <a:lnTo>
                    <a:pt x="65" y="558"/>
                  </a:lnTo>
                  <a:lnTo>
                    <a:pt x="52" y="594"/>
                  </a:lnTo>
                  <a:lnTo>
                    <a:pt x="40" y="621"/>
                  </a:lnTo>
                  <a:lnTo>
                    <a:pt x="29" y="642"/>
                  </a:lnTo>
                  <a:lnTo>
                    <a:pt x="19" y="657"/>
                  </a:lnTo>
                  <a:lnTo>
                    <a:pt x="10" y="665"/>
                  </a:lnTo>
                  <a:lnTo>
                    <a:pt x="4" y="670"/>
                  </a:lnTo>
                  <a:lnTo>
                    <a:pt x="0" y="667"/>
                  </a:lnTo>
                  <a:lnTo>
                    <a:pt x="0" y="658"/>
                  </a:lnTo>
                  <a:lnTo>
                    <a:pt x="0" y="646"/>
                  </a:lnTo>
                  <a:lnTo>
                    <a:pt x="2" y="630"/>
                  </a:lnTo>
                  <a:lnTo>
                    <a:pt x="2" y="630"/>
                  </a:lnTo>
                </a:path>
              </a:pathLst>
            </a:custGeom>
            <a:solidFill>
              <a:srgbClr val="FFF395"/>
            </a:solidFill>
            <a:ln w="9525" cap="rnd">
              <a:noFill/>
              <a:round/>
              <a:headEnd/>
              <a:tailEnd/>
            </a:ln>
            <a:effectLst/>
          </p:spPr>
          <p:txBody>
            <a:bodyPr/>
            <a:lstStyle/>
            <a:p>
              <a:pPr>
                <a:defRPr/>
              </a:pPr>
              <a:endParaRPr lang="en-US"/>
            </a:p>
          </p:txBody>
        </p:sp>
        <p:sp>
          <p:nvSpPr>
            <p:cNvPr id="309" name="Freeform 1333"/>
            <p:cNvSpPr>
              <a:spLocks/>
            </p:cNvSpPr>
            <p:nvPr/>
          </p:nvSpPr>
          <p:spPr bwMode="auto">
            <a:xfrm>
              <a:off x="2093" y="1311"/>
              <a:ext cx="1167" cy="650"/>
            </a:xfrm>
            <a:custGeom>
              <a:avLst/>
              <a:gdLst/>
              <a:ahLst/>
              <a:cxnLst>
                <a:cxn ang="0">
                  <a:pos x="48" y="489"/>
                </a:cxn>
                <a:cxn ang="0">
                  <a:pos x="170" y="287"/>
                </a:cxn>
                <a:cxn ang="0">
                  <a:pos x="326" y="142"/>
                </a:cxn>
                <a:cxn ang="0">
                  <a:pos x="508" y="48"/>
                </a:cxn>
                <a:cxn ang="0">
                  <a:pos x="704" y="4"/>
                </a:cxn>
                <a:cxn ang="0">
                  <a:pos x="803" y="0"/>
                </a:cxn>
                <a:cxn ang="0">
                  <a:pos x="897" y="2"/>
                </a:cxn>
                <a:cxn ang="0">
                  <a:pos x="982" y="8"/>
                </a:cxn>
                <a:cxn ang="0">
                  <a:pos x="1053" y="20"/>
                </a:cxn>
                <a:cxn ang="0">
                  <a:pos x="1108" y="34"/>
                </a:cxn>
                <a:cxn ang="0">
                  <a:pos x="1148" y="50"/>
                </a:cxn>
                <a:cxn ang="0">
                  <a:pos x="1159" y="59"/>
                </a:cxn>
                <a:cxn ang="0">
                  <a:pos x="1166" y="68"/>
                </a:cxn>
                <a:cxn ang="0">
                  <a:pos x="1155" y="68"/>
                </a:cxn>
                <a:cxn ang="0">
                  <a:pos x="1129" y="63"/>
                </a:cxn>
                <a:cxn ang="0">
                  <a:pos x="1087" y="52"/>
                </a:cxn>
                <a:cxn ang="0">
                  <a:pos x="1060" y="44"/>
                </a:cxn>
                <a:cxn ang="0">
                  <a:pos x="927" y="20"/>
                </a:cxn>
                <a:cxn ang="0">
                  <a:pos x="771" y="20"/>
                </a:cxn>
                <a:cxn ang="0">
                  <a:pos x="609" y="44"/>
                </a:cxn>
                <a:cxn ang="0">
                  <a:pos x="453" y="96"/>
                </a:cxn>
                <a:cxn ang="0">
                  <a:pos x="316" y="183"/>
                </a:cxn>
                <a:cxn ang="0">
                  <a:pos x="261" y="234"/>
                </a:cxn>
                <a:cxn ang="0">
                  <a:pos x="177" y="320"/>
                </a:cxn>
                <a:cxn ang="0">
                  <a:pos x="122" y="396"/>
                </a:cxn>
                <a:cxn ang="0">
                  <a:pos x="89" y="460"/>
                </a:cxn>
                <a:cxn ang="0">
                  <a:pos x="67" y="514"/>
                </a:cxn>
                <a:cxn ang="0">
                  <a:pos x="57" y="539"/>
                </a:cxn>
                <a:cxn ang="0">
                  <a:pos x="34" y="601"/>
                </a:cxn>
                <a:cxn ang="0">
                  <a:pos x="15" y="636"/>
                </a:cxn>
                <a:cxn ang="0">
                  <a:pos x="4" y="650"/>
                </a:cxn>
                <a:cxn ang="0">
                  <a:pos x="0" y="638"/>
                </a:cxn>
                <a:cxn ang="0">
                  <a:pos x="4" y="611"/>
                </a:cxn>
              </a:cxnLst>
              <a:rect l="0" t="0" r="r" b="b"/>
              <a:pathLst>
                <a:path w="1167" h="651">
                  <a:moveTo>
                    <a:pt x="4" y="611"/>
                  </a:moveTo>
                  <a:lnTo>
                    <a:pt x="48" y="489"/>
                  </a:lnTo>
                  <a:lnTo>
                    <a:pt x="103" y="380"/>
                  </a:lnTo>
                  <a:lnTo>
                    <a:pt x="170" y="287"/>
                  </a:lnTo>
                  <a:lnTo>
                    <a:pt x="244" y="207"/>
                  </a:lnTo>
                  <a:lnTo>
                    <a:pt x="326" y="142"/>
                  </a:lnTo>
                  <a:lnTo>
                    <a:pt x="415" y="89"/>
                  </a:lnTo>
                  <a:lnTo>
                    <a:pt x="508" y="48"/>
                  </a:lnTo>
                  <a:lnTo>
                    <a:pt x="605" y="20"/>
                  </a:lnTo>
                  <a:lnTo>
                    <a:pt x="704" y="4"/>
                  </a:lnTo>
                  <a:lnTo>
                    <a:pt x="803" y="0"/>
                  </a:lnTo>
                  <a:lnTo>
                    <a:pt x="803" y="0"/>
                  </a:lnTo>
                  <a:lnTo>
                    <a:pt x="851" y="0"/>
                  </a:lnTo>
                  <a:lnTo>
                    <a:pt x="897" y="2"/>
                  </a:lnTo>
                  <a:lnTo>
                    <a:pt x="942" y="4"/>
                  </a:lnTo>
                  <a:lnTo>
                    <a:pt x="982" y="8"/>
                  </a:lnTo>
                  <a:lnTo>
                    <a:pt x="1020" y="15"/>
                  </a:lnTo>
                  <a:lnTo>
                    <a:pt x="1053" y="20"/>
                  </a:lnTo>
                  <a:lnTo>
                    <a:pt x="1083" y="27"/>
                  </a:lnTo>
                  <a:lnTo>
                    <a:pt x="1108" y="34"/>
                  </a:lnTo>
                  <a:lnTo>
                    <a:pt x="1131" y="42"/>
                  </a:lnTo>
                  <a:lnTo>
                    <a:pt x="1148" y="50"/>
                  </a:lnTo>
                  <a:lnTo>
                    <a:pt x="1148" y="50"/>
                  </a:lnTo>
                  <a:lnTo>
                    <a:pt x="1159" y="59"/>
                  </a:lnTo>
                  <a:lnTo>
                    <a:pt x="1163" y="63"/>
                  </a:lnTo>
                  <a:lnTo>
                    <a:pt x="1166" y="68"/>
                  </a:lnTo>
                  <a:lnTo>
                    <a:pt x="1163" y="68"/>
                  </a:lnTo>
                  <a:lnTo>
                    <a:pt x="1155" y="68"/>
                  </a:lnTo>
                  <a:lnTo>
                    <a:pt x="1145" y="68"/>
                  </a:lnTo>
                  <a:lnTo>
                    <a:pt x="1129" y="63"/>
                  </a:lnTo>
                  <a:lnTo>
                    <a:pt x="1111" y="59"/>
                  </a:lnTo>
                  <a:lnTo>
                    <a:pt x="1087" y="52"/>
                  </a:lnTo>
                  <a:lnTo>
                    <a:pt x="1060" y="44"/>
                  </a:lnTo>
                  <a:lnTo>
                    <a:pt x="1060" y="44"/>
                  </a:lnTo>
                  <a:lnTo>
                    <a:pt x="996" y="31"/>
                  </a:lnTo>
                  <a:lnTo>
                    <a:pt x="927" y="20"/>
                  </a:lnTo>
                  <a:lnTo>
                    <a:pt x="851" y="18"/>
                  </a:lnTo>
                  <a:lnTo>
                    <a:pt x="771" y="20"/>
                  </a:lnTo>
                  <a:lnTo>
                    <a:pt x="691" y="29"/>
                  </a:lnTo>
                  <a:lnTo>
                    <a:pt x="609" y="44"/>
                  </a:lnTo>
                  <a:lnTo>
                    <a:pt x="529" y="68"/>
                  </a:lnTo>
                  <a:lnTo>
                    <a:pt x="453" y="96"/>
                  </a:lnTo>
                  <a:lnTo>
                    <a:pt x="381" y="137"/>
                  </a:lnTo>
                  <a:lnTo>
                    <a:pt x="316" y="183"/>
                  </a:lnTo>
                  <a:lnTo>
                    <a:pt x="316" y="183"/>
                  </a:lnTo>
                  <a:lnTo>
                    <a:pt x="261" y="234"/>
                  </a:lnTo>
                  <a:lnTo>
                    <a:pt x="215" y="280"/>
                  </a:lnTo>
                  <a:lnTo>
                    <a:pt x="177" y="320"/>
                  </a:lnTo>
                  <a:lnTo>
                    <a:pt x="145" y="361"/>
                  </a:lnTo>
                  <a:lnTo>
                    <a:pt x="122" y="396"/>
                  </a:lnTo>
                  <a:lnTo>
                    <a:pt x="103" y="428"/>
                  </a:lnTo>
                  <a:lnTo>
                    <a:pt x="89" y="460"/>
                  </a:lnTo>
                  <a:lnTo>
                    <a:pt x="75" y="486"/>
                  </a:lnTo>
                  <a:lnTo>
                    <a:pt x="67" y="514"/>
                  </a:lnTo>
                  <a:lnTo>
                    <a:pt x="57" y="539"/>
                  </a:lnTo>
                  <a:lnTo>
                    <a:pt x="57" y="539"/>
                  </a:lnTo>
                  <a:lnTo>
                    <a:pt x="44" y="576"/>
                  </a:lnTo>
                  <a:lnTo>
                    <a:pt x="34" y="601"/>
                  </a:lnTo>
                  <a:lnTo>
                    <a:pt x="23" y="622"/>
                  </a:lnTo>
                  <a:lnTo>
                    <a:pt x="15" y="636"/>
                  </a:lnTo>
                  <a:lnTo>
                    <a:pt x="8" y="645"/>
                  </a:lnTo>
                  <a:lnTo>
                    <a:pt x="4" y="650"/>
                  </a:lnTo>
                  <a:lnTo>
                    <a:pt x="0" y="645"/>
                  </a:lnTo>
                  <a:lnTo>
                    <a:pt x="0" y="638"/>
                  </a:lnTo>
                  <a:lnTo>
                    <a:pt x="0" y="629"/>
                  </a:lnTo>
                  <a:lnTo>
                    <a:pt x="4" y="611"/>
                  </a:lnTo>
                  <a:lnTo>
                    <a:pt x="4" y="611"/>
                  </a:lnTo>
                </a:path>
              </a:pathLst>
            </a:custGeom>
            <a:solidFill>
              <a:srgbClr val="FFF59F"/>
            </a:solidFill>
            <a:ln w="9525" cap="rnd">
              <a:noFill/>
              <a:round/>
              <a:headEnd/>
              <a:tailEnd/>
            </a:ln>
            <a:effectLst/>
          </p:spPr>
          <p:txBody>
            <a:bodyPr/>
            <a:lstStyle/>
            <a:p>
              <a:pPr>
                <a:defRPr/>
              </a:pPr>
              <a:endParaRPr lang="en-US"/>
            </a:p>
          </p:txBody>
        </p:sp>
        <p:sp>
          <p:nvSpPr>
            <p:cNvPr id="310" name="Freeform 1334"/>
            <p:cNvSpPr>
              <a:spLocks/>
            </p:cNvSpPr>
            <p:nvPr/>
          </p:nvSpPr>
          <p:spPr bwMode="auto">
            <a:xfrm>
              <a:off x="2097" y="1317"/>
              <a:ext cx="1145" cy="629"/>
            </a:xfrm>
            <a:custGeom>
              <a:avLst/>
              <a:gdLst/>
              <a:ahLst/>
              <a:cxnLst>
                <a:cxn ang="0">
                  <a:pos x="50" y="473"/>
                </a:cxn>
                <a:cxn ang="0">
                  <a:pos x="174" y="275"/>
                </a:cxn>
                <a:cxn ang="0">
                  <a:pos x="333" y="135"/>
                </a:cxn>
                <a:cxn ang="0">
                  <a:pos x="510" y="46"/>
                </a:cxn>
                <a:cxn ang="0">
                  <a:pos x="701" y="4"/>
                </a:cxn>
                <a:cxn ang="0">
                  <a:pos x="796" y="0"/>
                </a:cxn>
                <a:cxn ang="0">
                  <a:pos x="889" y="2"/>
                </a:cxn>
                <a:cxn ang="0">
                  <a:pos x="971" y="8"/>
                </a:cxn>
                <a:cxn ang="0">
                  <a:pos x="1039" y="16"/>
                </a:cxn>
                <a:cxn ang="0">
                  <a:pos x="1093" y="29"/>
                </a:cxn>
                <a:cxn ang="0">
                  <a:pos x="1127" y="41"/>
                </a:cxn>
                <a:cxn ang="0">
                  <a:pos x="1138" y="48"/>
                </a:cxn>
                <a:cxn ang="0">
                  <a:pos x="1144" y="54"/>
                </a:cxn>
                <a:cxn ang="0">
                  <a:pos x="1134" y="54"/>
                </a:cxn>
                <a:cxn ang="0">
                  <a:pos x="1108" y="48"/>
                </a:cxn>
                <a:cxn ang="0">
                  <a:pos x="1070" y="40"/>
                </a:cxn>
                <a:cxn ang="0">
                  <a:pos x="1047" y="31"/>
                </a:cxn>
                <a:cxn ang="0">
                  <a:pos x="916" y="10"/>
                </a:cxn>
                <a:cxn ang="0">
                  <a:pos x="763" y="8"/>
                </a:cxn>
                <a:cxn ang="0">
                  <a:pos x="602" y="34"/>
                </a:cxn>
                <a:cxn ang="0">
                  <a:pos x="444" y="86"/>
                </a:cxn>
                <a:cxn ang="0">
                  <a:pos x="310" y="172"/>
                </a:cxn>
                <a:cxn ang="0">
                  <a:pos x="253" y="222"/>
                </a:cxn>
                <a:cxn ang="0">
                  <a:pos x="168" y="310"/>
                </a:cxn>
                <a:cxn ang="0">
                  <a:pos x="113" y="383"/>
                </a:cxn>
                <a:cxn ang="0">
                  <a:pos x="80" y="445"/>
                </a:cxn>
                <a:cxn ang="0">
                  <a:pos x="59" y="498"/>
                </a:cxn>
                <a:cxn ang="0">
                  <a:pos x="50" y="521"/>
                </a:cxn>
                <a:cxn ang="0">
                  <a:pos x="27" y="581"/>
                </a:cxn>
                <a:cxn ang="0">
                  <a:pos x="11" y="616"/>
                </a:cxn>
                <a:cxn ang="0">
                  <a:pos x="0" y="627"/>
                </a:cxn>
                <a:cxn ang="0">
                  <a:pos x="0" y="618"/>
                </a:cxn>
                <a:cxn ang="0">
                  <a:pos x="4" y="592"/>
                </a:cxn>
              </a:cxnLst>
              <a:rect l="0" t="0" r="r" b="b"/>
              <a:pathLst>
                <a:path w="1145" h="628">
                  <a:moveTo>
                    <a:pt x="4" y="592"/>
                  </a:moveTo>
                  <a:lnTo>
                    <a:pt x="50" y="473"/>
                  </a:lnTo>
                  <a:lnTo>
                    <a:pt x="107" y="365"/>
                  </a:lnTo>
                  <a:lnTo>
                    <a:pt x="174" y="275"/>
                  </a:lnTo>
                  <a:lnTo>
                    <a:pt x="250" y="197"/>
                  </a:lnTo>
                  <a:lnTo>
                    <a:pt x="333" y="135"/>
                  </a:lnTo>
                  <a:lnTo>
                    <a:pt x="419" y="84"/>
                  </a:lnTo>
                  <a:lnTo>
                    <a:pt x="510" y="46"/>
                  </a:lnTo>
                  <a:lnTo>
                    <a:pt x="605" y="20"/>
                  </a:lnTo>
                  <a:lnTo>
                    <a:pt x="701" y="4"/>
                  </a:lnTo>
                  <a:lnTo>
                    <a:pt x="796" y="0"/>
                  </a:lnTo>
                  <a:lnTo>
                    <a:pt x="796" y="0"/>
                  </a:lnTo>
                  <a:lnTo>
                    <a:pt x="842" y="0"/>
                  </a:lnTo>
                  <a:lnTo>
                    <a:pt x="889" y="2"/>
                  </a:lnTo>
                  <a:lnTo>
                    <a:pt x="931" y="4"/>
                  </a:lnTo>
                  <a:lnTo>
                    <a:pt x="971" y="8"/>
                  </a:lnTo>
                  <a:lnTo>
                    <a:pt x="1007" y="13"/>
                  </a:lnTo>
                  <a:lnTo>
                    <a:pt x="1039" y="16"/>
                  </a:lnTo>
                  <a:lnTo>
                    <a:pt x="1068" y="23"/>
                  </a:lnTo>
                  <a:lnTo>
                    <a:pt x="1093" y="29"/>
                  </a:lnTo>
                  <a:lnTo>
                    <a:pt x="1113" y="36"/>
                  </a:lnTo>
                  <a:lnTo>
                    <a:pt x="1127" y="41"/>
                  </a:lnTo>
                  <a:lnTo>
                    <a:pt x="1127" y="41"/>
                  </a:lnTo>
                  <a:lnTo>
                    <a:pt x="1138" y="48"/>
                  </a:lnTo>
                  <a:lnTo>
                    <a:pt x="1141" y="52"/>
                  </a:lnTo>
                  <a:lnTo>
                    <a:pt x="1144" y="54"/>
                  </a:lnTo>
                  <a:lnTo>
                    <a:pt x="1140" y="54"/>
                  </a:lnTo>
                  <a:lnTo>
                    <a:pt x="1134" y="54"/>
                  </a:lnTo>
                  <a:lnTo>
                    <a:pt x="1123" y="52"/>
                  </a:lnTo>
                  <a:lnTo>
                    <a:pt x="1108" y="48"/>
                  </a:lnTo>
                  <a:lnTo>
                    <a:pt x="1091" y="43"/>
                  </a:lnTo>
                  <a:lnTo>
                    <a:pt x="1070" y="40"/>
                  </a:lnTo>
                  <a:lnTo>
                    <a:pt x="1047" y="31"/>
                  </a:lnTo>
                  <a:lnTo>
                    <a:pt x="1047" y="31"/>
                  </a:lnTo>
                  <a:lnTo>
                    <a:pt x="986" y="18"/>
                  </a:lnTo>
                  <a:lnTo>
                    <a:pt x="916" y="10"/>
                  </a:lnTo>
                  <a:lnTo>
                    <a:pt x="842" y="8"/>
                  </a:lnTo>
                  <a:lnTo>
                    <a:pt x="763" y="8"/>
                  </a:lnTo>
                  <a:lnTo>
                    <a:pt x="683" y="18"/>
                  </a:lnTo>
                  <a:lnTo>
                    <a:pt x="602" y="34"/>
                  </a:lnTo>
                  <a:lnTo>
                    <a:pt x="522" y="57"/>
                  </a:lnTo>
                  <a:lnTo>
                    <a:pt x="444" y="86"/>
                  </a:lnTo>
                  <a:lnTo>
                    <a:pt x="372" y="126"/>
                  </a:lnTo>
                  <a:lnTo>
                    <a:pt x="310" y="172"/>
                  </a:lnTo>
                  <a:lnTo>
                    <a:pt x="310" y="172"/>
                  </a:lnTo>
                  <a:lnTo>
                    <a:pt x="253" y="222"/>
                  </a:lnTo>
                  <a:lnTo>
                    <a:pt x="206" y="269"/>
                  </a:lnTo>
                  <a:lnTo>
                    <a:pt x="168" y="310"/>
                  </a:lnTo>
                  <a:lnTo>
                    <a:pt x="137" y="349"/>
                  </a:lnTo>
                  <a:lnTo>
                    <a:pt x="113" y="383"/>
                  </a:lnTo>
                  <a:lnTo>
                    <a:pt x="94" y="416"/>
                  </a:lnTo>
                  <a:lnTo>
                    <a:pt x="80" y="445"/>
                  </a:lnTo>
                  <a:lnTo>
                    <a:pt x="67" y="473"/>
                  </a:lnTo>
                  <a:lnTo>
                    <a:pt x="59" y="498"/>
                  </a:lnTo>
                  <a:lnTo>
                    <a:pt x="50" y="521"/>
                  </a:lnTo>
                  <a:lnTo>
                    <a:pt x="50" y="521"/>
                  </a:lnTo>
                  <a:lnTo>
                    <a:pt x="37" y="554"/>
                  </a:lnTo>
                  <a:lnTo>
                    <a:pt x="27" y="581"/>
                  </a:lnTo>
                  <a:lnTo>
                    <a:pt x="16" y="601"/>
                  </a:lnTo>
                  <a:lnTo>
                    <a:pt x="11" y="616"/>
                  </a:lnTo>
                  <a:lnTo>
                    <a:pt x="4" y="624"/>
                  </a:lnTo>
                  <a:lnTo>
                    <a:pt x="0" y="627"/>
                  </a:lnTo>
                  <a:lnTo>
                    <a:pt x="0" y="624"/>
                  </a:lnTo>
                  <a:lnTo>
                    <a:pt x="0" y="618"/>
                  </a:lnTo>
                  <a:lnTo>
                    <a:pt x="2" y="607"/>
                  </a:lnTo>
                  <a:lnTo>
                    <a:pt x="4" y="592"/>
                  </a:lnTo>
                  <a:lnTo>
                    <a:pt x="4" y="592"/>
                  </a:lnTo>
                </a:path>
              </a:pathLst>
            </a:custGeom>
            <a:solidFill>
              <a:srgbClr val="FFF7A8"/>
            </a:solidFill>
            <a:ln w="9525" cap="rnd">
              <a:noFill/>
              <a:round/>
              <a:headEnd/>
              <a:tailEnd/>
            </a:ln>
            <a:effectLst/>
          </p:spPr>
          <p:txBody>
            <a:bodyPr/>
            <a:lstStyle/>
            <a:p>
              <a:pPr>
                <a:defRPr/>
              </a:pPr>
              <a:endParaRPr lang="en-US"/>
            </a:p>
          </p:txBody>
        </p:sp>
        <p:sp>
          <p:nvSpPr>
            <p:cNvPr id="311" name="Freeform 1335"/>
            <p:cNvSpPr>
              <a:spLocks/>
            </p:cNvSpPr>
            <p:nvPr/>
          </p:nvSpPr>
          <p:spPr bwMode="auto">
            <a:xfrm>
              <a:off x="1998" y="1928"/>
              <a:ext cx="197" cy="174"/>
            </a:xfrm>
            <a:custGeom>
              <a:avLst/>
              <a:gdLst/>
              <a:ahLst/>
              <a:cxnLst>
                <a:cxn ang="0">
                  <a:pos x="94" y="118"/>
                </a:cxn>
                <a:cxn ang="0">
                  <a:pos x="154" y="127"/>
                </a:cxn>
                <a:cxn ang="0">
                  <a:pos x="160" y="90"/>
                </a:cxn>
                <a:cxn ang="0">
                  <a:pos x="160" y="90"/>
                </a:cxn>
                <a:cxn ang="0">
                  <a:pos x="160" y="74"/>
                </a:cxn>
                <a:cxn ang="0">
                  <a:pos x="152" y="61"/>
                </a:cxn>
                <a:cxn ang="0">
                  <a:pos x="139" y="50"/>
                </a:cxn>
                <a:cxn ang="0">
                  <a:pos x="124" y="44"/>
                </a:cxn>
                <a:cxn ang="0">
                  <a:pos x="105" y="39"/>
                </a:cxn>
                <a:cxn ang="0">
                  <a:pos x="105" y="39"/>
                </a:cxn>
                <a:cxn ang="0">
                  <a:pos x="78" y="38"/>
                </a:cxn>
                <a:cxn ang="0">
                  <a:pos x="61" y="44"/>
                </a:cxn>
                <a:cxn ang="0">
                  <a:pos x="50" y="53"/>
                </a:cxn>
                <a:cxn ang="0">
                  <a:pos x="44" y="64"/>
                </a:cxn>
                <a:cxn ang="0">
                  <a:pos x="41" y="71"/>
                </a:cxn>
                <a:cxn ang="0">
                  <a:pos x="36" y="110"/>
                </a:cxn>
                <a:cxn ang="0">
                  <a:pos x="94" y="118"/>
                </a:cxn>
                <a:cxn ang="0">
                  <a:pos x="91" y="154"/>
                </a:cxn>
                <a:cxn ang="0">
                  <a:pos x="0" y="141"/>
                </a:cxn>
                <a:cxn ang="0">
                  <a:pos x="13" y="61"/>
                </a:cxn>
                <a:cxn ang="0">
                  <a:pos x="13" y="61"/>
                </a:cxn>
                <a:cxn ang="0">
                  <a:pos x="16" y="44"/>
                </a:cxn>
                <a:cxn ang="0">
                  <a:pos x="23" y="32"/>
                </a:cxn>
                <a:cxn ang="0">
                  <a:pos x="31" y="20"/>
                </a:cxn>
                <a:cxn ang="0">
                  <a:pos x="40" y="13"/>
                </a:cxn>
                <a:cxn ang="0">
                  <a:pos x="52" y="6"/>
                </a:cxn>
                <a:cxn ang="0">
                  <a:pos x="63" y="4"/>
                </a:cxn>
                <a:cxn ang="0">
                  <a:pos x="73" y="0"/>
                </a:cxn>
                <a:cxn ang="0">
                  <a:pos x="87" y="0"/>
                </a:cxn>
                <a:cxn ang="0">
                  <a:pos x="99" y="0"/>
                </a:cxn>
                <a:cxn ang="0">
                  <a:pos x="110" y="2"/>
                </a:cxn>
                <a:cxn ang="0">
                  <a:pos x="110" y="2"/>
                </a:cxn>
                <a:cxn ang="0">
                  <a:pos x="120" y="4"/>
                </a:cxn>
                <a:cxn ang="0">
                  <a:pos x="133" y="8"/>
                </a:cxn>
                <a:cxn ang="0">
                  <a:pos x="145" y="13"/>
                </a:cxn>
                <a:cxn ang="0">
                  <a:pos x="158" y="18"/>
                </a:cxn>
                <a:cxn ang="0">
                  <a:pos x="168" y="25"/>
                </a:cxn>
                <a:cxn ang="0">
                  <a:pos x="177" y="36"/>
                </a:cxn>
                <a:cxn ang="0">
                  <a:pos x="186" y="46"/>
                </a:cxn>
                <a:cxn ang="0">
                  <a:pos x="190" y="59"/>
                </a:cxn>
                <a:cxn ang="0">
                  <a:pos x="194" y="74"/>
                </a:cxn>
                <a:cxn ang="0">
                  <a:pos x="191" y="90"/>
                </a:cxn>
                <a:cxn ang="0">
                  <a:pos x="179" y="169"/>
                </a:cxn>
                <a:cxn ang="0">
                  <a:pos x="91" y="154"/>
                </a:cxn>
                <a:cxn ang="0">
                  <a:pos x="94" y="118"/>
                </a:cxn>
                <a:cxn ang="0">
                  <a:pos x="94" y="118"/>
                </a:cxn>
              </a:cxnLst>
              <a:rect l="0" t="0" r="r" b="b"/>
              <a:pathLst>
                <a:path w="195" h="170">
                  <a:moveTo>
                    <a:pt x="94" y="118"/>
                  </a:moveTo>
                  <a:lnTo>
                    <a:pt x="154" y="127"/>
                  </a:lnTo>
                  <a:lnTo>
                    <a:pt x="160" y="90"/>
                  </a:lnTo>
                  <a:lnTo>
                    <a:pt x="160" y="90"/>
                  </a:lnTo>
                  <a:lnTo>
                    <a:pt x="160" y="74"/>
                  </a:lnTo>
                  <a:lnTo>
                    <a:pt x="152" y="61"/>
                  </a:lnTo>
                  <a:lnTo>
                    <a:pt x="139" y="50"/>
                  </a:lnTo>
                  <a:lnTo>
                    <a:pt x="124" y="44"/>
                  </a:lnTo>
                  <a:lnTo>
                    <a:pt x="105" y="39"/>
                  </a:lnTo>
                  <a:lnTo>
                    <a:pt x="105" y="39"/>
                  </a:lnTo>
                  <a:lnTo>
                    <a:pt x="78" y="38"/>
                  </a:lnTo>
                  <a:lnTo>
                    <a:pt x="61" y="44"/>
                  </a:lnTo>
                  <a:lnTo>
                    <a:pt x="50" y="53"/>
                  </a:lnTo>
                  <a:lnTo>
                    <a:pt x="44" y="64"/>
                  </a:lnTo>
                  <a:lnTo>
                    <a:pt x="41" y="71"/>
                  </a:lnTo>
                  <a:lnTo>
                    <a:pt x="36" y="110"/>
                  </a:lnTo>
                  <a:lnTo>
                    <a:pt x="94" y="118"/>
                  </a:lnTo>
                  <a:lnTo>
                    <a:pt x="91" y="154"/>
                  </a:lnTo>
                  <a:lnTo>
                    <a:pt x="0" y="141"/>
                  </a:lnTo>
                  <a:lnTo>
                    <a:pt x="13" y="61"/>
                  </a:lnTo>
                  <a:lnTo>
                    <a:pt x="13" y="61"/>
                  </a:lnTo>
                  <a:lnTo>
                    <a:pt x="16" y="44"/>
                  </a:lnTo>
                  <a:lnTo>
                    <a:pt x="23" y="32"/>
                  </a:lnTo>
                  <a:lnTo>
                    <a:pt x="31" y="20"/>
                  </a:lnTo>
                  <a:lnTo>
                    <a:pt x="40" y="13"/>
                  </a:lnTo>
                  <a:lnTo>
                    <a:pt x="52" y="6"/>
                  </a:lnTo>
                  <a:lnTo>
                    <a:pt x="63" y="4"/>
                  </a:lnTo>
                  <a:lnTo>
                    <a:pt x="73" y="0"/>
                  </a:lnTo>
                  <a:lnTo>
                    <a:pt x="87" y="0"/>
                  </a:lnTo>
                  <a:lnTo>
                    <a:pt x="99" y="0"/>
                  </a:lnTo>
                  <a:lnTo>
                    <a:pt x="110" y="2"/>
                  </a:lnTo>
                  <a:lnTo>
                    <a:pt x="110" y="2"/>
                  </a:lnTo>
                  <a:lnTo>
                    <a:pt x="120" y="4"/>
                  </a:lnTo>
                  <a:lnTo>
                    <a:pt x="133" y="8"/>
                  </a:lnTo>
                  <a:lnTo>
                    <a:pt x="145" y="13"/>
                  </a:lnTo>
                  <a:lnTo>
                    <a:pt x="158" y="18"/>
                  </a:lnTo>
                  <a:lnTo>
                    <a:pt x="168" y="25"/>
                  </a:lnTo>
                  <a:lnTo>
                    <a:pt x="177" y="36"/>
                  </a:lnTo>
                  <a:lnTo>
                    <a:pt x="186" y="46"/>
                  </a:lnTo>
                  <a:lnTo>
                    <a:pt x="190" y="59"/>
                  </a:lnTo>
                  <a:lnTo>
                    <a:pt x="194" y="74"/>
                  </a:lnTo>
                  <a:lnTo>
                    <a:pt x="191" y="90"/>
                  </a:lnTo>
                  <a:lnTo>
                    <a:pt x="179" y="169"/>
                  </a:lnTo>
                  <a:lnTo>
                    <a:pt x="91" y="154"/>
                  </a:lnTo>
                  <a:lnTo>
                    <a:pt x="94" y="118"/>
                  </a:lnTo>
                  <a:lnTo>
                    <a:pt x="94" y="118"/>
                  </a:lnTo>
                </a:path>
              </a:pathLst>
            </a:custGeom>
            <a:solidFill>
              <a:srgbClr val="00009E"/>
            </a:solidFill>
            <a:ln w="9525" cap="rnd">
              <a:noFill/>
              <a:round/>
              <a:headEnd/>
              <a:tailEnd/>
            </a:ln>
            <a:effectLst/>
          </p:spPr>
          <p:txBody>
            <a:bodyPr/>
            <a:lstStyle/>
            <a:p>
              <a:pPr>
                <a:defRPr/>
              </a:pPr>
              <a:endParaRPr lang="en-US"/>
            </a:p>
          </p:txBody>
        </p:sp>
        <p:sp>
          <p:nvSpPr>
            <p:cNvPr id="312" name="Freeform 1336"/>
            <p:cNvSpPr>
              <a:spLocks/>
            </p:cNvSpPr>
            <p:nvPr/>
          </p:nvSpPr>
          <p:spPr bwMode="auto">
            <a:xfrm>
              <a:off x="2068" y="1748"/>
              <a:ext cx="229" cy="193"/>
            </a:xfrm>
            <a:custGeom>
              <a:avLst/>
              <a:gdLst/>
              <a:ahLst/>
              <a:cxnLst>
                <a:cxn ang="0">
                  <a:pos x="42" y="96"/>
                </a:cxn>
                <a:cxn ang="0">
                  <a:pos x="63" y="53"/>
                </a:cxn>
                <a:cxn ang="0">
                  <a:pos x="75" y="39"/>
                </a:cxn>
                <a:cxn ang="0">
                  <a:pos x="88" y="37"/>
                </a:cxn>
                <a:cxn ang="0">
                  <a:pos x="94" y="39"/>
                </a:cxn>
                <a:cxn ang="0">
                  <a:pos x="107" y="50"/>
                </a:cxn>
                <a:cxn ang="0">
                  <a:pos x="109" y="66"/>
                </a:cxn>
                <a:cxn ang="0">
                  <a:pos x="88" y="117"/>
                </a:cxn>
                <a:cxn ang="0">
                  <a:pos x="48" y="140"/>
                </a:cxn>
                <a:cxn ang="0">
                  <a:pos x="178" y="159"/>
                </a:cxn>
                <a:cxn ang="0">
                  <a:pos x="132" y="94"/>
                </a:cxn>
                <a:cxn ang="0">
                  <a:pos x="139" y="81"/>
                </a:cxn>
                <a:cxn ang="0">
                  <a:pos x="153" y="73"/>
                </a:cxn>
                <a:cxn ang="0">
                  <a:pos x="174" y="81"/>
                </a:cxn>
                <a:cxn ang="0">
                  <a:pos x="183" y="85"/>
                </a:cxn>
                <a:cxn ang="0">
                  <a:pos x="197" y="89"/>
                </a:cxn>
                <a:cxn ang="0">
                  <a:pos x="210" y="92"/>
                </a:cxn>
                <a:cxn ang="0">
                  <a:pos x="222" y="51"/>
                </a:cxn>
                <a:cxn ang="0">
                  <a:pos x="218" y="53"/>
                </a:cxn>
                <a:cxn ang="0">
                  <a:pos x="208" y="53"/>
                </a:cxn>
                <a:cxn ang="0">
                  <a:pos x="187" y="43"/>
                </a:cxn>
                <a:cxn ang="0">
                  <a:pos x="169" y="39"/>
                </a:cxn>
                <a:cxn ang="0">
                  <a:pos x="149" y="37"/>
                </a:cxn>
                <a:cxn ang="0">
                  <a:pos x="134" y="48"/>
                </a:cxn>
                <a:cxn ang="0">
                  <a:pos x="134" y="35"/>
                </a:cxn>
                <a:cxn ang="0">
                  <a:pos x="123" y="16"/>
                </a:cxn>
                <a:cxn ang="0">
                  <a:pos x="107" y="3"/>
                </a:cxn>
                <a:cxn ang="0">
                  <a:pos x="103" y="2"/>
                </a:cxn>
                <a:cxn ang="0">
                  <a:pos x="88" y="0"/>
                </a:cxn>
                <a:cxn ang="0">
                  <a:pos x="73" y="0"/>
                </a:cxn>
                <a:cxn ang="0">
                  <a:pos x="59" y="7"/>
                </a:cxn>
                <a:cxn ang="0">
                  <a:pos x="42" y="23"/>
                </a:cxn>
                <a:cxn ang="0">
                  <a:pos x="0" y="117"/>
                </a:cxn>
                <a:cxn ang="0">
                  <a:pos x="63" y="106"/>
                </a:cxn>
              </a:cxnLst>
              <a:rect l="0" t="0" r="r" b="b"/>
              <a:pathLst>
                <a:path w="228" h="194">
                  <a:moveTo>
                    <a:pt x="63" y="106"/>
                  </a:moveTo>
                  <a:lnTo>
                    <a:pt x="42" y="96"/>
                  </a:lnTo>
                  <a:lnTo>
                    <a:pt x="63" y="53"/>
                  </a:lnTo>
                  <a:lnTo>
                    <a:pt x="63" y="53"/>
                  </a:lnTo>
                  <a:lnTo>
                    <a:pt x="66" y="43"/>
                  </a:lnTo>
                  <a:lnTo>
                    <a:pt x="75" y="39"/>
                  </a:lnTo>
                  <a:lnTo>
                    <a:pt x="82" y="37"/>
                  </a:lnTo>
                  <a:lnTo>
                    <a:pt x="88" y="37"/>
                  </a:lnTo>
                  <a:lnTo>
                    <a:pt x="94" y="39"/>
                  </a:lnTo>
                  <a:lnTo>
                    <a:pt x="94" y="39"/>
                  </a:lnTo>
                  <a:lnTo>
                    <a:pt x="103" y="43"/>
                  </a:lnTo>
                  <a:lnTo>
                    <a:pt x="107" y="50"/>
                  </a:lnTo>
                  <a:lnTo>
                    <a:pt x="109" y="58"/>
                  </a:lnTo>
                  <a:lnTo>
                    <a:pt x="109" y="66"/>
                  </a:lnTo>
                  <a:lnTo>
                    <a:pt x="105" y="76"/>
                  </a:lnTo>
                  <a:lnTo>
                    <a:pt x="88" y="117"/>
                  </a:lnTo>
                  <a:lnTo>
                    <a:pt x="63" y="106"/>
                  </a:lnTo>
                  <a:lnTo>
                    <a:pt x="48" y="140"/>
                  </a:lnTo>
                  <a:lnTo>
                    <a:pt x="164" y="193"/>
                  </a:lnTo>
                  <a:lnTo>
                    <a:pt x="178" y="159"/>
                  </a:lnTo>
                  <a:lnTo>
                    <a:pt x="116" y="129"/>
                  </a:lnTo>
                  <a:lnTo>
                    <a:pt x="132" y="94"/>
                  </a:lnTo>
                  <a:lnTo>
                    <a:pt x="132" y="94"/>
                  </a:lnTo>
                  <a:lnTo>
                    <a:pt x="139" y="81"/>
                  </a:lnTo>
                  <a:lnTo>
                    <a:pt x="144" y="75"/>
                  </a:lnTo>
                  <a:lnTo>
                    <a:pt x="153" y="73"/>
                  </a:lnTo>
                  <a:lnTo>
                    <a:pt x="162" y="75"/>
                  </a:lnTo>
                  <a:lnTo>
                    <a:pt x="174" y="81"/>
                  </a:lnTo>
                  <a:lnTo>
                    <a:pt x="174" y="81"/>
                  </a:lnTo>
                  <a:lnTo>
                    <a:pt x="183" y="85"/>
                  </a:lnTo>
                  <a:lnTo>
                    <a:pt x="191" y="87"/>
                  </a:lnTo>
                  <a:lnTo>
                    <a:pt x="197" y="89"/>
                  </a:lnTo>
                  <a:lnTo>
                    <a:pt x="203" y="89"/>
                  </a:lnTo>
                  <a:lnTo>
                    <a:pt x="210" y="92"/>
                  </a:lnTo>
                  <a:lnTo>
                    <a:pt x="227" y="53"/>
                  </a:lnTo>
                  <a:lnTo>
                    <a:pt x="222" y="51"/>
                  </a:lnTo>
                  <a:lnTo>
                    <a:pt x="222" y="51"/>
                  </a:lnTo>
                  <a:lnTo>
                    <a:pt x="218" y="53"/>
                  </a:lnTo>
                  <a:lnTo>
                    <a:pt x="214" y="53"/>
                  </a:lnTo>
                  <a:lnTo>
                    <a:pt x="208" y="53"/>
                  </a:lnTo>
                  <a:lnTo>
                    <a:pt x="199" y="50"/>
                  </a:lnTo>
                  <a:lnTo>
                    <a:pt x="187" y="43"/>
                  </a:lnTo>
                  <a:lnTo>
                    <a:pt x="187" y="43"/>
                  </a:lnTo>
                  <a:lnTo>
                    <a:pt x="169" y="39"/>
                  </a:lnTo>
                  <a:lnTo>
                    <a:pt x="157" y="35"/>
                  </a:lnTo>
                  <a:lnTo>
                    <a:pt x="149" y="37"/>
                  </a:lnTo>
                  <a:lnTo>
                    <a:pt x="141" y="41"/>
                  </a:lnTo>
                  <a:lnTo>
                    <a:pt x="134" y="48"/>
                  </a:lnTo>
                  <a:lnTo>
                    <a:pt x="134" y="48"/>
                  </a:lnTo>
                  <a:lnTo>
                    <a:pt x="134" y="35"/>
                  </a:lnTo>
                  <a:lnTo>
                    <a:pt x="130" y="27"/>
                  </a:lnTo>
                  <a:lnTo>
                    <a:pt x="123" y="16"/>
                  </a:lnTo>
                  <a:lnTo>
                    <a:pt x="117" y="9"/>
                  </a:lnTo>
                  <a:lnTo>
                    <a:pt x="107" y="3"/>
                  </a:lnTo>
                  <a:lnTo>
                    <a:pt x="107" y="3"/>
                  </a:lnTo>
                  <a:lnTo>
                    <a:pt x="103" y="2"/>
                  </a:lnTo>
                  <a:lnTo>
                    <a:pt x="96" y="0"/>
                  </a:lnTo>
                  <a:lnTo>
                    <a:pt x="88" y="0"/>
                  </a:lnTo>
                  <a:lnTo>
                    <a:pt x="82" y="0"/>
                  </a:lnTo>
                  <a:lnTo>
                    <a:pt x="73" y="0"/>
                  </a:lnTo>
                  <a:lnTo>
                    <a:pt x="65" y="3"/>
                  </a:lnTo>
                  <a:lnTo>
                    <a:pt x="59" y="7"/>
                  </a:lnTo>
                  <a:lnTo>
                    <a:pt x="50" y="14"/>
                  </a:lnTo>
                  <a:lnTo>
                    <a:pt x="42" y="23"/>
                  </a:lnTo>
                  <a:lnTo>
                    <a:pt x="38" y="35"/>
                  </a:lnTo>
                  <a:lnTo>
                    <a:pt x="0" y="117"/>
                  </a:lnTo>
                  <a:lnTo>
                    <a:pt x="48" y="140"/>
                  </a:lnTo>
                  <a:lnTo>
                    <a:pt x="63" y="106"/>
                  </a:lnTo>
                  <a:lnTo>
                    <a:pt x="63" y="106"/>
                  </a:lnTo>
                </a:path>
              </a:pathLst>
            </a:custGeom>
            <a:solidFill>
              <a:srgbClr val="00009E"/>
            </a:solidFill>
            <a:ln w="9525" cap="rnd">
              <a:noFill/>
              <a:round/>
              <a:headEnd/>
              <a:tailEnd/>
            </a:ln>
            <a:effectLst/>
          </p:spPr>
          <p:txBody>
            <a:bodyPr/>
            <a:lstStyle/>
            <a:p>
              <a:pPr>
                <a:defRPr/>
              </a:pPr>
              <a:endParaRPr lang="en-US"/>
            </a:p>
          </p:txBody>
        </p:sp>
        <p:sp>
          <p:nvSpPr>
            <p:cNvPr id="313" name="Freeform 1337"/>
            <p:cNvSpPr>
              <a:spLocks/>
            </p:cNvSpPr>
            <p:nvPr/>
          </p:nvSpPr>
          <p:spPr bwMode="auto">
            <a:xfrm>
              <a:off x="2188" y="1521"/>
              <a:ext cx="192" cy="187"/>
            </a:xfrm>
            <a:custGeom>
              <a:avLst/>
              <a:gdLst/>
              <a:ahLst/>
              <a:cxnLst>
                <a:cxn ang="0">
                  <a:pos x="136" y="66"/>
                </a:cxn>
                <a:cxn ang="0">
                  <a:pos x="149" y="85"/>
                </a:cxn>
                <a:cxn ang="0">
                  <a:pos x="153" y="101"/>
                </a:cxn>
                <a:cxn ang="0">
                  <a:pos x="151" y="117"/>
                </a:cxn>
                <a:cxn ang="0">
                  <a:pos x="145" y="129"/>
                </a:cxn>
                <a:cxn ang="0">
                  <a:pos x="142" y="135"/>
                </a:cxn>
                <a:cxn ang="0">
                  <a:pos x="132" y="143"/>
                </a:cxn>
                <a:cxn ang="0">
                  <a:pos x="119" y="150"/>
                </a:cxn>
                <a:cxn ang="0">
                  <a:pos x="103" y="152"/>
                </a:cxn>
                <a:cxn ang="0">
                  <a:pos x="84" y="145"/>
                </a:cxn>
                <a:cxn ang="0">
                  <a:pos x="62" y="131"/>
                </a:cxn>
                <a:cxn ang="0">
                  <a:pos x="52" y="122"/>
                </a:cxn>
                <a:cxn ang="0">
                  <a:pos x="37" y="103"/>
                </a:cxn>
                <a:cxn ang="0">
                  <a:pos x="34" y="87"/>
                </a:cxn>
                <a:cxn ang="0">
                  <a:pos x="35" y="69"/>
                </a:cxn>
                <a:cxn ang="0">
                  <a:pos x="41" y="59"/>
                </a:cxn>
                <a:cxn ang="0">
                  <a:pos x="46" y="53"/>
                </a:cxn>
                <a:cxn ang="0">
                  <a:pos x="54" y="44"/>
                </a:cxn>
                <a:cxn ang="0">
                  <a:pos x="67" y="38"/>
                </a:cxn>
                <a:cxn ang="0">
                  <a:pos x="84" y="36"/>
                </a:cxn>
                <a:cxn ang="0">
                  <a:pos x="103" y="43"/>
                </a:cxn>
                <a:cxn ang="0">
                  <a:pos x="126" y="55"/>
                </a:cxn>
                <a:cxn ang="0">
                  <a:pos x="149" y="25"/>
                </a:cxn>
                <a:cxn ang="0">
                  <a:pos x="113" y="4"/>
                </a:cxn>
                <a:cxn ang="0">
                  <a:pos x="80" y="0"/>
                </a:cxn>
                <a:cxn ang="0">
                  <a:pos x="54" y="6"/>
                </a:cxn>
                <a:cxn ang="0">
                  <a:pos x="34" y="19"/>
                </a:cxn>
                <a:cxn ang="0">
                  <a:pos x="20" y="32"/>
                </a:cxn>
                <a:cxn ang="0">
                  <a:pos x="16" y="38"/>
                </a:cxn>
                <a:cxn ang="0">
                  <a:pos x="4" y="57"/>
                </a:cxn>
                <a:cxn ang="0">
                  <a:pos x="0" y="82"/>
                </a:cxn>
                <a:cxn ang="0">
                  <a:pos x="2" y="112"/>
                </a:cxn>
                <a:cxn ang="0">
                  <a:pos x="20" y="143"/>
                </a:cxn>
                <a:cxn ang="0">
                  <a:pos x="37" y="161"/>
                </a:cxn>
                <a:cxn ang="0">
                  <a:pos x="75" y="184"/>
                </a:cxn>
                <a:cxn ang="0">
                  <a:pos x="107" y="189"/>
                </a:cxn>
                <a:cxn ang="0">
                  <a:pos x="135" y="182"/>
                </a:cxn>
                <a:cxn ang="0">
                  <a:pos x="153" y="169"/>
                </a:cxn>
                <a:cxn ang="0">
                  <a:pos x="165" y="154"/>
                </a:cxn>
                <a:cxn ang="0">
                  <a:pos x="172" y="148"/>
                </a:cxn>
                <a:cxn ang="0">
                  <a:pos x="183" y="129"/>
                </a:cxn>
                <a:cxn ang="0">
                  <a:pos x="189" y="103"/>
                </a:cxn>
                <a:cxn ang="0">
                  <a:pos x="184" y="76"/>
                </a:cxn>
                <a:cxn ang="0">
                  <a:pos x="165" y="43"/>
                </a:cxn>
                <a:cxn ang="0">
                  <a:pos x="126" y="55"/>
                </a:cxn>
              </a:cxnLst>
              <a:rect l="0" t="0" r="r" b="b"/>
              <a:pathLst>
                <a:path w="190" h="190">
                  <a:moveTo>
                    <a:pt x="126" y="55"/>
                  </a:moveTo>
                  <a:lnTo>
                    <a:pt x="136" y="66"/>
                  </a:lnTo>
                  <a:lnTo>
                    <a:pt x="142" y="76"/>
                  </a:lnTo>
                  <a:lnTo>
                    <a:pt x="149" y="85"/>
                  </a:lnTo>
                  <a:lnTo>
                    <a:pt x="151" y="92"/>
                  </a:lnTo>
                  <a:lnTo>
                    <a:pt x="153" y="101"/>
                  </a:lnTo>
                  <a:lnTo>
                    <a:pt x="153" y="110"/>
                  </a:lnTo>
                  <a:lnTo>
                    <a:pt x="151" y="117"/>
                  </a:lnTo>
                  <a:lnTo>
                    <a:pt x="149" y="124"/>
                  </a:lnTo>
                  <a:lnTo>
                    <a:pt x="145" y="129"/>
                  </a:lnTo>
                  <a:lnTo>
                    <a:pt x="142" y="135"/>
                  </a:lnTo>
                  <a:lnTo>
                    <a:pt x="142" y="135"/>
                  </a:lnTo>
                  <a:lnTo>
                    <a:pt x="138" y="140"/>
                  </a:lnTo>
                  <a:lnTo>
                    <a:pt x="132" y="143"/>
                  </a:lnTo>
                  <a:lnTo>
                    <a:pt x="126" y="148"/>
                  </a:lnTo>
                  <a:lnTo>
                    <a:pt x="119" y="150"/>
                  </a:lnTo>
                  <a:lnTo>
                    <a:pt x="110" y="152"/>
                  </a:lnTo>
                  <a:lnTo>
                    <a:pt x="103" y="152"/>
                  </a:lnTo>
                  <a:lnTo>
                    <a:pt x="94" y="150"/>
                  </a:lnTo>
                  <a:lnTo>
                    <a:pt x="84" y="145"/>
                  </a:lnTo>
                  <a:lnTo>
                    <a:pt x="73" y="140"/>
                  </a:lnTo>
                  <a:lnTo>
                    <a:pt x="62" y="131"/>
                  </a:lnTo>
                  <a:lnTo>
                    <a:pt x="62" y="131"/>
                  </a:lnTo>
                  <a:lnTo>
                    <a:pt x="52" y="122"/>
                  </a:lnTo>
                  <a:lnTo>
                    <a:pt x="43" y="112"/>
                  </a:lnTo>
                  <a:lnTo>
                    <a:pt x="37" y="103"/>
                  </a:lnTo>
                  <a:lnTo>
                    <a:pt x="35" y="95"/>
                  </a:lnTo>
                  <a:lnTo>
                    <a:pt x="34" y="87"/>
                  </a:lnTo>
                  <a:lnTo>
                    <a:pt x="34" y="78"/>
                  </a:lnTo>
                  <a:lnTo>
                    <a:pt x="35" y="69"/>
                  </a:lnTo>
                  <a:lnTo>
                    <a:pt x="37" y="64"/>
                  </a:lnTo>
                  <a:lnTo>
                    <a:pt x="41" y="59"/>
                  </a:lnTo>
                  <a:lnTo>
                    <a:pt x="46" y="53"/>
                  </a:lnTo>
                  <a:lnTo>
                    <a:pt x="46" y="53"/>
                  </a:lnTo>
                  <a:lnTo>
                    <a:pt x="50" y="48"/>
                  </a:lnTo>
                  <a:lnTo>
                    <a:pt x="54" y="44"/>
                  </a:lnTo>
                  <a:lnTo>
                    <a:pt x="60" y="40"/>
                  </a:lnTo>
                  <a:lnTo>
                    <a:pt x="67" y="38"/>
                  </a:lnTo>
                  <a:lnTo>
                    <a:pt x="75" y="36"/>
                  </a:lnTo>
                  <a:lnTo>
                    <a:pt x="84" y="36"/>
                  </a:lnTo>
                  <a:lnTo>
                    <a:pt x="92" y="38"/>
                  </a:lnTo>
                  <a:lnTo>
                    <a:pt x="103" y="43"/>
                  </a:lnTo>
                  <a:lnTo>
                    <a:pt x="113" y="46"/>
                  </a:lnTo>
                  <a:lnTo>
                    <a:pt x="126" y="55"/>
                  </a:lnTo>
                  <a:lnTo>
                    <a:pt x="149" y="25"/>
                  </a:lnTo>
                  <a:lnTo>
                    <a:pt x="149" y="25"/>
                  </a:lnTo>
                  <a:lnTo>
                    <a:pt x="130" y="13"/>
                  </a:lnTo>
                  <a:lnTo>
                    <a:pt x="113" y="4"/>
                  </a:lnTo>
                  <a:lnTo>
                    <a:pt x="96" y="0"/>
                  </a:lnTo>
                  <a:lnTo>
                    <a:pt x="80" y="0"/>
                  </a:lnTo>
                  <a:lnTo>
                    <a:pt x="67" y="2"/>
                  </a:lnTo>
                  <a:lnTo>
                    <a:pt x="54" y="6"/>
                  </a:lnTo>
                  <a:lnTo>
                    <a:pt x="41" y="13"/>
                  </a:lnTo>
                  <a:lnTo>
                    <a:pt x="34" y="19"/>
                  </a:lnTo>
                  <a:lnTo>
                    <a:pt x="25" y="25"/>
                  </a:lnTo>
                  <a:lnTo>
                    <a:pt x="20" y="32"/>
                  </a:lnTo>
                  <a:lnTo>
                    <a:pt x="20" y="32"/>
                  </a:lnTo>
                  <a:lnTo>
                    <a:pt x="16" y="38"/>
                  </a:lnTo>
                  <a:lnTo>
                    <a:pt x="9" y="46"/>
                  </a:lnTo>
                  <a:lnTo>
                    <a:pt x="4" y="57"/>
                  </a:lnTo>
                  <a:lnTo>
                    <a:pt x="2" y="69"/>
                  </a:lnTo>
                  <a:lnTo>
                    <a:pt x="0" y="82"/>
                  </a:lnTo>
                  <a:lnTo>
                    <a:pt x="0" y="97"/>
                  </a:lnTo>
                  <a:lnTo>
                    <a:pt x="2" y="112"/>
                  </a:lnTo>
                  <a:lnTo>
                    <a:pt x="8" y="129"/>
                  </a:lnTo>
                  <a:lnTo>
                    <a:pt x="20" y="143"/>
                  </a:lnTo>
                  <a:lnTo>
                    <a:pt x="37" y="161"/>
                  </a:lnTo>
                  <a:lnTo>
                    <a:pt x="37" y="161"/>
                  </a:lnTo>
                  <a:lnTo>
                    <a:pt x="57" y="175"/>
                  </a:lnTo>
                  <a:lnTo>
                    <a:pt x="75" y="184"/>
                  </a:lnTo>
                  <a:lnTo>
                    <a:pt x="92" y="189"/>
                  </a:lnTo>
                  <a:lnTo>
                    <a:pt x="107" y="189"/>
                  </a:lnTo>
                  <a:lnTo>
                    <a:pt x="121" y="186"/>
                  </a:lnTo>
                  <a:lnTo>
                    <a:pt x="135" y="182"/>
                  </a:lnTo>
                  <a:lnTo>
                    <a:pt x="145" y="175"/>
                  </a:lnTo>
                  <a:lnTo>
                    <a:pt x="153" y="169"/>
                  </a:lnTo>
                  <a:lnTo>
                    <a:pt x="161" y="161"/>
                  </a:lnTo>
                  <a:lnTo>
                    <a:pt x="165" y="154"/>
                  </a:lnTo>
                  <a:lnTo>
                    <a:pt x="165" y="154"/>
                  </a:lnTo>
                  <a:lnTo>
                    <a:pt x="172" y="148"/>
                  </a:lnTo>
                  <a:lnTo>
                    <a:pt x="176" y="140"/>
                  </a:lnTo>
                  <a:lnTo>
                    <a:pt x="183" y="129"/>
                  </a:lnTo>
                  <a:lnTo>
                    <a:pt x="186" y="118"/>
                  </a:lnTo>
                  <a:lnTo>
                    <a:pt x="189" y="103"/>
                  </a:lnTo>
                  <a:lnTo>
                    <a:pt x="189" y="91"/>
                  </a:lnTo>
                  <a:lnTo>
                    <a:pt x="184" y="76"/>
                  </a:lnTo>
                  <a:lnTo>
                    <a:pt x="179" y="59"/>
                  </a:lnTo>
                  <a:lnTo>
                    <a:pt x="165" y="43"/>
                  </a:lnTo>
                  <a:lnTo>
                    <a:pt x="149" y="25"/>
                  </a:lnTo>
                  <a:lnTo>
                    <a:pt x="126" y="55"/>
                  </a:lnTo>
                  <a:lnTo>
                    <a:pt x="126" y="55"/>
                  </a:lnTo>
                </a:path>
              </a:pathLst>
            </a:custGeom>
            <a:solidFill>
              <a:srgbClr val="00009E"/>
            </a:solidFill>
            <a:ln w="9525" cap="rnd">
              <a:noFill/>
              <a:round/>
              <a:headEnd/>
              <a:tailEnd/>
            </a:ln>
            <a:effectLst/>
          </p:spPr>
          <p:txBody>
            <a:bodyPr/>
            <a:lstStyle/>
            <a:p>
              <a:pPr>
                <a:defRPr/>
              </a:pPr>
              <a:endParaRPr lang="en-US"/>
            </a:p>
          </p:txBody>
        </p:sp>
        <p:sp>
          <p:nvSpPr>
            <p:cNvPr id="314" name="Freeform 1338"/>
            <p:cNvSpPr>
              <a:spLocks/>
            </p:cNvSpPr>
            <p:nvPr/>
          </p:nvSpPr>
          <p:spPr bwMode="auto">
            <a:xfrm>
              <a:off x="2334" y="1459"/>
              <a:ext cx="144" cy="167"/>
            </a:xfrm>
            <a:custGeom>
              <a:avLst/>
              <a:gdLst/>
              <a:ahLst/>
              <a:cxnLst>
                <a:cxn ang="0">
                  <a:pos x="143" y="142"/>
                </a:cxn>
                <a:cxn ang="0">
                  <a:pos x="113" y="166"/>
                </a:cxn>
                <a:cxn ang="0">
                  <a:pos x="0" y="23"/>
                </a:cxn>
                <a:cxn ang="0">
                  <a:pos x="28" y="0"/>
                </a:cxn>
                <a:cxn ang="0">
                  <a:pos x="143" y="142"/>
                </a:cxn>
                <a:cxn ang="0">
                  <a:pos x="143" y="142"/>
                </a:cxn>
              </a:cxnLst>
              <a:rect l="0" t="0" r="r" b="b"/>
              <a:pathLst>
                <a:path w="144" h="167">
                  <a:moveTo>
                    <a:pt x="143" y="142"/>
                  </a:moveTo>
                  <a:lnTo>
                    <a:pt x="113" y="166"/>
                  </a:lnTo>
                  <a:lnTo>
                    <a:pt x="0" y="23"/>
                  </a:lnTo>
                  <a:lnTo>
                    <a:pt x="28" y="0"/>
                  </a:lnTo>
                  <a:lnTo>
                    <a:pt x="143" y="142"/>
                  </a:lnTo>
                  <a:lnTo>
                    <a:pt x="143" y="142"/>
                  </a:lnTo>
                </a:path>
              </a:pathLst>
            </a:custGeom>
            <a:solidFill>
              <a:srgbClr val="00009E"/>
            </a:solidFill>
            <a:ln w="9525" cap="rnd">
              <a:noFill/>
              <a:round/>
              <a:headEnd/>
              <a:tailEnd/>
            </a:ln>
            <a:effectLst/>
          </p:spPr>
          <p:txBody>
            <a:bodyPr/>
            <a:lstStyle/>
            <a:p>
              <a:pPr>
                <a:defRPr/>
              </a:pPr>
              <a:endParaRPr lang="en-US"/>
            </a:p>
          </p:txBody>
        </p:sp>
        <p:sp>
          <p:nvSpPr>
            <p:cNvPr id="315" name="Freeform 1339"/>
            <p:cNvSpPr>
              <a:spLocks/>
            </p:cNvSpPr>
            <p:nvPr/>
          </p:nvSpPr>
          <p:spPr bwMode="auto">
            <a:xfrm>
              <a:off x="2392" y="1324"/>
              <a:ext cx="168" cy="206"/>
            </a:xfrm>
            <a:custGeom>
              <a:avLst/>
              <a:gdLst/>
              <a:ahLst/>
              <a:cxnLst>
                <a:cxn ang="0">
                  <a:pos x="169" y="184"/>
                </a:cxn>
                <a:cxn ang="0">
                  <a:pos x="134" y="203"/>
                </a:cxn>
                <a:cxn ang="0">
                  <a:pos x="63" y="73"/>
                </a:cxn>
                <a:cxn ang="0">
                  <a:pos x="15" y="98"/>
                </a:cxn>
                <a:cxn ang="0">
                  <a:pos x="0" y="71"/>
                </a:cxn>
                <a:cxn ang="0">
                  <a:pos x="128" y="0"/>
                </a:cxn>
                <a:cxn ang="0">
                  <a:pos x="145" y="27"/>
                </a:cxn>
                <a:cxn ang="0">
                  <a:pos x="97" y="54"/>
                </a:cxn>
                <a:cxn ang="0">
                  <a:pos x="169" y="184"/>
                </a:cxn>
                <a:cxn ang="0">
                  <a:pos x="169" y="184"/>
                </a:cxn>
              </a:cxnLst>
              <a:rect l="0" t="0" r="r" b="b"/>
              <a:pathLst>
                <a:path w="170" h="204">
                  <a:moveTo>
                    <a:pt x="169" y="184"/>
                  </a:moveTo>
                  <a:lnTo>
                    <a:pt x="134" y="203"/>
                  </a:lnTo>
                  <a:lnTo>
                    <a:pt x="63" y="73"/>
                  </a:lnTo>
                  <a:lnTo>
                    <a:pt x="15" y="98"/>
                  </a:lnTo>
                  <a:lnTo>
                    <a:pt x="0" y="71"/>
                  </a:lnTo>
                  <a:lnTo>
                    <a:pt x="128" y="0"/>
                  </a:lnTo>
                  <a:lnTo>
                    <a:pt x="145" y="27"/>
                  </a:lnTo>
                  <a:lnTo>
                    <a:pt x="97" y="54"/>
                  </a:lnTo>
                  <a:lnTo>
                    <a:pt x="169" y="184"/>
                  </a:lnTo>
                  <a:lnTo>
                    <a:pt x="169" y="184"/>
                  </a:lnTo>
                </a:path>
              </a:pathLst>
            </a:custGeom>
            <a:solidFill>
              <a:srgbClr val="00009E"/>
            </a:solidFill>
            <a:ln w="9525" cap="rnd">
              <a:noFill/>
              <a:round/>
              <a:headEnd/>
              <a:tailEnd/>
            </a:ln>
            <a:effectLst/>
          </p:spPr>
          <p:txBody>
            <a:bodyPr/>
            <a:lstStyle/>
            <a:p>
              <a:pPr>
                <a:defRPr/>
              </a:pPr>
              <a:endParaRPr lang="en-US"/>
            </a:p>
          </p:txBody>
        </p:sp>
        <p:sp>
          <p:nvSpPr>
            <p:cNvPr id="316" name="Freeform 1340"/>
            <p:cNvSpPr>
              <a:spLocks/>
            </p:cNvSpPr>
            <p:nvPr/>
          </p:nvSpPr>
          <p:spPr bwMode="auto">
            <a:xfrm>
              <a:off x="2688" y="1279"/>
              <a:ext cx="168" cy="199"/>
            </a:xfrm>
            <a:custGeom>
              <a:avLst/>
              <a:gdLst/>
              <a:ahLst/>
              <a:cxnLst>
                <a:cxn ang="0">
                  <a:pos x="137" y="30"/>
                </a:cxn>
                <a:cxn ang="0">
                  <a:pos x="42" y="48"/>
                </a:cxn>
                <a:cxn ang="0">
                  <a:pos x="48" y="85"/>
                </a:cxn>
                <a:cxn ang="0">
                  <a:pos x="137" y="71"/>
                </a:cxn>
                <a:cxn ang="0">
                  <a:pos x="141" y="103"/>
                </a:cxn>
                <a:cxn ang="0">
                  <a:pos x="54" y="117"/>
                </a:cxn>
                <a:cxn ang="0">
                  <a:pos x="63" y="163"/>
                </a:cxn>
                <a:cxn ang="0">
                  <a:pos x="160" y="147"/>
                </a:cxn>
                <a:cxn ang="0">
                  <a:pos x="167" y="177"/>
                </a:cxn>
                <a:cxn ang="0">
                  <a:pos x="29" y="201"/>
                </a:cxn>
                <a:cxn ang="0">
                  <a:pos x="0" y="23"/>
                </a:cxn>
                <a:cxn ang="0">
                  <a:pos x="132" y="0"/>
                </a:cxn>
                <a:cxn ang="0">
                  <a:pos x="137" y="30"/>
                </a:cxn>
                <a:cxn ang="0">
                  <a:pos x="137" y="30"/>
                </a:cxn>
              </a:cxnLst>
              <a:rect l="0" t="0" r="r" b="b"/>
              <a:pathLst>
                <a:path w="168" h="202">
                  <a:moveTo>
                    <a:pt x="137" y="30"/>
                  </a:moveTo>
                  <a:lnTo>
                    <a:pt x="42" y="48"/>
                  </a:lnTo>
                  <a:lnTo>
                    <a:pt x="48" y="85"/>
                  </a:lnTo>
                  <a:lnTo>
                    <a:pt x="137" y="71"/>
                  </a:lnTo>
                  <a:lnTo>
                    <a:pt x="141" y="103"/>
                  </a:lnTo>
                  <a:lnTo>
                    <a:pt x="54" y="117"/>
                  </a:lnTo>
                  <a:lnTo>
                    <a:pt x="63" y="163"/>
                  </a:lnTo>
                  <a:lnTo>
                    <a:pt x="160" y="147"/>
                  </a:lnTo>
                  <a:lnTo>
                    <a:pt x="167" y="177"/>
                  </a:lnTo>
                  <a:lnTo>
                    <a:pt x="29" y="201"/>
                  </a:lnTo>
                  <a:lnTo>
                    <a:pt x="0" y="23"/>
                  </a:lnTo>
                  <a:lnTo>
                    <a:pt x="132" y="0"/>
                  </a:lnTo>
                  <a:lnTo>
                    <a:pt x="137" y="30"/>
                  </a:lnTo>
                  <a:lnTo>
                    <a:pt x="137" y="30"/>
                  </a:lnTo>
                </a:path>
              </a:pathLst>
            </a:custGeom>
            <a:solidFill>
              <a:srgbClr val="00009E"/>
            </a:solidFill>
            <a:ln w="9525" cap="rnd">
              <a:noFill/>
              <a:round/>
              <a:headEnd/>
              <a:tailEnd/>
            </a:ln>
            <a:effectLst/>
          </p:spPr>
          <p:txBody>
            <a:bodyPr/>
            <a:lstStyle/>
            <a:p>
              <a:pPr>
                <a:defRPr/>
              </a:pPr>
              <a:endParaRPr lang="en-US"/>
            </a:p>
          </p:txBody>
        </p:sp>
        <p:sp>
          <p:nvSpPr>
            <p:cNvPr id="317" name="Freeform 1341"/>
            <p:cNvSpPr>
              <a:spLocks/>
            </p:cNvSpPr>
            <p:nvPr/>
          </p:nvSpPr>
          <p:spPr bwMode="auto">
            <a:xfrm>
              <a:off x="2869" y="1247"/>
              <a:ext cx="154" cy="193"/>
            </a:xfrm>
            <a:custGeom>
              <a:avLst/>
              <a:gdLst/>
              <a:ahLst/>
              <a:cxnLst>
                <a:cxn ang="0">
                  <a:pos x="82" y="190"/>
                </a:cxn>
                <a:cxn ang="0">
                  <a:pos x="45" y="185"/>
                </a:cxn>
                <a:cxn ang="0">
                  <a:pos x="55" y="37"/>
                </a:cxn>
                <a:cxn ang="0">
                  <a:pos x="0" y="34"/>
                </a:cxn>
                <a:cxn ang="0">
                  <a:pos x="2" y="0"/>
                </a:cxn>
                <a:cxn ang="0">
                  <a:pos x="151" y="12"/>
                </a:cxn>
                <a:cxn ang="0">
                  <a:pos x="148" y="44"/>
                </a:cxn>
                <a:cxn ang="0">
                  <a:pos x="93" y="39"/>
                </a:cxn>
                <a:cxn ang="0">
                  <a:pos x="82" y="190"/>
                </a:cxn>
                <a:cxn ang="0">
                  <a:pos x="82" y="190"/>
                </a:cxn>
              </a:cxnLst>
              <a:rect l="0" t="0" r="r" b="b"/>
              <a:pathLst>
                <a:path w="152" h="191">
                  <a:moveTo>
                    <a:pt x="82" y="190"/>
                  </a:moveTo>
                  <a:lnTo>
                    <a:pt x="45" y="185"/>
                  </a:lnTo>
                  <a:lnTo>
                    <a:pt x="55" y="37"/>
                  </a:lnTo>
                  <a:lnTo>
                    <a:pt x="0" y="34"/>
                  </a:lnTo>
                  <a:lnTo>
                    <a:pt x="2" y="0"/>
                  </a:lnTo>
                  <a:lnTo>
                    <a:pt x="151" y="12"/>
                  </a:lnTo>
                  <a:lnTo>
                    <a:pt x="148" y="44"/>
                  </a:lnTo>
                  <a:lnTo>
                    <a:pt x="93" y="39"/>
                  </a:lnTo>
                  <a:lnTo>
                    <a:pt x="82" y="190"/>
                  </a:lnTo>
                  <a:lnTo>
                    <a:pt x="82" y="190"/>
                  </a:lnTo>
                </a:path>
              </a:pathLst>
            </a:custGeom>
            <a:solidFill>
              <a:srgbClr val="00009E"/>
            </a:solidFill>
            <a:ln w="9525" cap="rnd">
              <a:noFill/>
              <a:round/>
              <a:headEnd/>
              <a:tailEnd/>
            </a:ln>
            <a:effectLst/>
          </p:spPr>
          <p:txBody>
            <a:bodyPr/>
            <a:lstStyle/>
            <a:p>
              <a:pPr>
                <a:defRPr/>
              </a:pPr>
              <a:endParaRPr lang="en-US"/>
            </a:p>
          </p:txBody>
        </p:sp>
        <p:sp>
          <p:nvSpPr>
            <p:cNvPr id="318" name="Freeform 1342"/>
            <p:cNvSpPr>
              <a:spLocks/>
            </p:cNvSpPr>
            <p:nvPr/>
          </p:nvSpPr>
          <p:spPr bwMode="auto">
            <a:xfrm>
              <a:off x="3103" y="1346"/>
              <a:ext cx="176" cy="211"/>
            </a:xfrm>
            <a:custGeom>
              <a:avLst/>
              <a:gdLst/>
              <a:ahLst/>
              <a:cxnLst>
                <a:cxn ang="0">
                  <a:pos x="110" y="78"/>
                </a:cxn>
                <a:cxn ang="0">
                  <a:pos x="136" y="46"/>
                </a:cxn>
                <a:cxn ang="0">
                  <a:pos x="136" y="46"/>
                </a:cxn>
                <a:cxn ang="0">
                  <a:pos x="128" y="122"/>
                </a:cxn>
                <a:cxn ang="0">
                  <a:pos x="85" y="103"/>
                </a:cxn>
                <a:cxn ang="0">
                  <a:pos x="110" y="78"/>
                </a:cxn>
                <a:cxn ang="0">
                  <a:pos x="82" y="54"/>
                </a:cxn>
                <a:cxn ang="0">
                  <a:pos x="0" y="140"/>
                </a:cxn>
                <a:cxn ang="0">
                  <a:pos x="37" y="158"/>
                </a:cxn>
                <a:cxn ang="0">
                  <a:pos x="64" y="128"/>
                </a:cxn>
                <a:cxn ang="0">
                  <a:pos x="124" y="156"/>
                </a:cxn>
                <a:cxn ang="0">
                  <a:pos x="119" y="193"/>
                </a:cxn>
                <a:cxn ang="0">
                  <a:pos x="158" y="210"/>
                </a:cxn>
                <a:cxn ang="0">
                  <a:pos x="175" y="18"/>
                </a:cxn>
                <a:cxn ang="0">
                  <a:pos x="133" y="0"/>
                </a:cxn>
                <a:cxn ang="0">
                  <a:pos x="82" y="54"/>
                </a:cxn>
                <a:cxn ang="0">
                  <a:pos x="110" y="78"/>
                </a:cxn>
                <a:cxn ang="0">
                  <a:pos x="110" y="78"/>
                </a:cxn>
              </a:cxnLst>
              <a:rect l="0" t="0" r="r" b="b"/>
              <a:pathLst>
                <a:path w="176" h="211">
                  <a:moveTo>
                    <a:pt x="110" y="78"/>
                  </a:moveTo>
                  <a:lnTo>
                    <a:pt x="136" y="46"/>
                  </a:lnTo>
                  <a:lnTo>
                    <a:pt x="136" y="46"/>
                  </a:lnTo>
                  <a:lnTo>
                    <a:pt x="128" y="122"/>
                  </a:lnTo>
                  <a:lnTo>
                    <a:pt x="85" y="103"/>
                  </a:lnTo>
                  <a:lnTo>
                    <a:pt x="110" y="78"/>
                  </a:lnTo>
                  <a:lnTo>
                    <a:pt x="82" y="54"/>
                  </a:lnTo>
                  <a:lnTo>
                    <a:pt x="0" y="140"/>
                  </a:lnTo>
                  <a:lnTo>
                    <a:pt x="37" y="158"/>
                  </a:lnTo>
                  <a:lnTo>
                    <a:pt x="64" y="128"/>
                  </a:lnTo>
                  <a:lnTo>
                    <a:pt x="124" y="156"/>
                  </a:lnTo>
                  <a:lnTo>
                    <a:pt x="119" y="193"/>
                  </a:lnTo>
                  <a:lnTo>
                    <a:pt x="158" y="210"/>
                  </a:lnTo>
                  <a:lnTo>
                    <a:pt x="175" y="18"/>
                  </a:lnTo>
                  <a:lnTo>
                    <a:pt x="133" y="0"/>
                  </a:lnTo>
                  <a:lnTo>
                    <a:pt x="82" y="54"/>
                  </a:lnTo>
                  <a:lnTo>
                    <a:pt x="110" y="78"/>
                  </a:lnTo>
                  <a:lnTo>
                    <a:pt x="110" y="78"/>
                  </a:lnTo>
                </a:path>
              </a:pathLst>
            </a:custGeom>
            <a:solidFill>
              <a:srgbClr val="00009E"/>
            </a:solidFill>
            <a:ln w="9525" cap="rnd">
              <a:noFill/>
              <a:round/>
              <a:headEnd/>
              <a:tailEnd/>
            </a:ln>
            <a:effectLst/>
          </p:spPr>
          <p:txBody>
            <a:bodyPr/>
            <a:lstStyle/>
            <a:p>
              <a:pPr>
                <a:defRPr/>
              </a:pPr>
              <a:endParaRPr lang="en-US"/>
            </a:p>
          </p:txBody>
        </p:sp>
        <p:sp>
          <p:nvSpPr>
            <p:cNvPr id="319" name="Freeform 1343"/>
            <p:cNvSpPr>
              <a:spLocks/>
            </p:cNvSpPr>
            <p:nvPr/>
          </p:nvSpPr>
          <p:spPr bwMode="auto">
            <a:xfrm>
              <a:off x="3323" y="1420"/>
              <a:ext cx="191" cy="206"/>
            </a:xfrm>
            <a:custGeom>
              <a:avLst/>
              <a:gdLst/>
              <a:ahLst/>
              <a:cxnLst>
                <a:cxn ang="0">
                  <a:pos x="158" y="73"/>
                </a:cxn>
                <a:cxn ang="0">
                  <a:pos x="190" y="98"/>
                </a:cxn>
                <a:cxn ang="0">
                  <a:pos x="27" y="202"/>
                </a:cxn>
                <a:cxn ang="0">
                  <a:pos x="0" y="178"/>
                </a:cxn>
                <a:cxn ang="0">
                  <a:pos x="65" y="0"/>
                </a:cxn>
                <a:cxn ang="0">
                  <a:pos x="96" y="25"/>
                </a:cxn>
                <a:cxn ang="0">
                  <a:pos x="42" y="156"/>
                </a:cxn>
                <a:cxn ang="0">
                  <a:pos x="42" y="156"/>
                </a:cxn>
                <a:cxn ang="0">
                  <a:pos x="158" y="73"/>
                </a:cxn>
                <a:cxn ang="0">
                  <a:pos x="158" y="73"/>
                </a:cxn>
              </a:cxnLst>
              <a:rect l="0" t="0" r="r" b="b"/>
              <a:pathLst>
                <a:path w="191" h="203">
                  <a:moveTo>
                    <a:pt x="158" y="73"/>
                  </a:moveTo>
                  <a:lnTo>
                    <a:pt x="190" y="98"/>
                  </a:lnTo>
                  <a:lnTo>
                    <a:pt x="27" y="202"/>
                  </a:lnTo>
                  <a:lnTo>
                    <a:pt x="0" y="178"/>
                  </a:lnTo>
                  <a:lnTo>
                    <a:pt x="65" y="0"/>
                  </a:lnTo>
                  <a:lnTo>
                    <a:pt x="96" y="25"/>
                  </a:lnTo>
                  <a:lnTo>
                    <a:pt x="42" y="156"/>
                  </a:lnTo>
                  <a:lnTo>
                    <a:pt x="42" y="156"/>
                  </a:lnTo>
                  <a:lnTo>
                    <a:pt x="158" y="73"/>
                  </a:lnTo>
                  <a:lnTo>
                    <a:pt x="158" y="73"/>
                  </a:lnTo>
                </a:path>
              </a:pathLst>
            </a:custGeom>
            <a:solidFill>
              <a:srgbClr val="00009E"/>
            </a:solidFill>
            <a:ln w="9525" cap="rnd">
              <a:noFill/>
              <a:round/>
              <a:headEnd/>
              <a:tailEnd/>
            </a:ln>
            <a:effectLst/>
          </p:spPr>
          <p:txBody>
            <a:bodyPr/>
            <a:lstStyle/>
            <a:p>
              <a:pPr>
                <a:defRPr/>
              </a:pPr>
              <a:endParaRPr lang="en-US"/>
            </a:p>
          </p:txBody>
        </p:sp>
        <p:sp>
          <p:nvSpPr>
            <p:cNvPr id="320" name="Freeform 1344"/>
            <p:cNvSpPr>
              <a:spLocks/>
            </p:cNvSpPr>
            <p:nvPr/>
          </p:nvSpPr>
          <p:spPr bwMode="auto">
            <a:xfrm>
              <a:off x="3410" y="1617"/>
              <a:ext cx="211" cy="197"/>
            </a:xfrm>
            <a:custGeom>
              <a:avLst/>
              <a:gdLst/>
              <a:ahLst/>
              <a:cxnLst>
                <a:cxn ang="0">
                  <a:pos x="131" y="52"/>
                </a:cxn>
                <a:cxn ang="0">
                  <a:pos x="163" y="41"/>
                </a:cxn>
                <a:cxn ang="0">
                  <a:pos x="163" y="41"/>
                </a:cxn>
                <a:cxn ang="0">
                  <a:pos x="119" y="102"/>
                </a:cxn>
                <a:cxn ang="0">
                  <a:pos x="92" y="66"/>
                </a:cxn>
                <a:cxn ang="0">
                  <a:pos x="131" y="52"/>
                </a:cxn>
                <a:cxn ang="0">
                  <a:pos x="117" y="20"/>
                </a:cxn>
                <a:cxn ang="0">
                  <a:pos x="0" y="56"/>
                </a:cxn>
                <a:cxn ang="0">
                  <a:pos x="23" y="87"/>
                </a:cxn>
                <a:cxn ang="0">
                  <a:pos x="62" y="75"/>
                </a:cxn>
                <a:cxn ang="0">
                  <a:pos x="101" y="130"/>
                </a:cxn>
                <a:cxn ang="0">
                  <a:pos x="80" y="161"/>
                </a:cxn>
                <a:cxn ang="0">
                  <a:pos x="103" y="195"/>
                </a:cxn>
                <a:cxn ang="0">
                  <a:pos x="210" y="35"/>
                </a:cxn>
                <a:cxn ang="0">
                  <a:pos x="184" y="0"/>
                </a:cxn>
                <a:cxn ang="0">
                  <a:pos x="117" y="20"/>
                </a:cxn>
                <a:cxn ang="0">
                  <a:pos x="131" y="52"/>
                </a:cxn>
                <a:cxn ang="0">
                  <a:pos x="131" y="52"/>
                </a:cxn>
              </a:cxnLst>
              <a:rect l="0" t="0" r="r" b="b"/>
              <a:pathLst>
                <a:path w="211" h="196">
                  <a:moveTo>
                    <a:pt x="131" y="52"/>
                  </a:moveTo>
                  <a:lnTo>
                    <a:pt x="163" y="41"/>
                  </a:lnTo>
                  <a:lnTo>
                    <a:pt x="163" y="41"/>
                  </a:lnTo>
                  <a:lnTo>
                    <a:pt x="119" y="102"/>
                  </a:lnTo>
                  <a:lnTo>
                    <a:pt x="92" y="66"/>
                  </a:lnTo>
                  <a:lnTo>
                    <a:pt x="131" y="52"/>
                  </a:lnTo>
                  <a:lnTo>
                    <a:pt x="117" y="20"/>
                  </a:lnTo>
                  <a:lnTo>
                    <a:pt x="0" y="56"/>
                  </a:lnTo>
                  <a:lnTo>
                    <a:pt x="23" y="87"/>
                  </a:lnTo>
                  <a:lnTo>
                    <a:pt x="62" y="75"/>
                  </a:lnTo>
                  <a:lnTo>
                    <a:pt x="101" y="130"/>
                  </a:lnTo>
                  <a:lnTo>
                    <a:pt x="80" y="161"/>
                  </a:lnTo>
                  <a:lnTo>
                    <a:pt x="103" y="195"/>
                  </a:lnTo>
                  <a:lnTo>
                    <a:pt x="210" y="35"/>
                  </a:lnTo>
                  <a:lnTo>
                    <a:pt x="184" y="0"/>
                  </a:lnTo>
                  <a:lnTo>
                    <a:pt x="117" y="20"/>
                  </a:lnTo>
                  <a:lnTo>
                    <a:pt x="131" y="52"/>
                  </a:lnTo>
                  <a:lnTo>
                    <a:pt x="131" y="52"/>
                  </a:lnTo>
                </a:path>
              </a:pathLst>
            </a:custGeom>
            <a:solidFill>
              <a:srgbClr val="00009E"/>
            </a:solidFill>
            <a:ln w="9525" cap="rnd">
              <a:noFill/>
              <a:round/>
              <a:headEnd/>
              <a:tailEnd/>
            </a:ln>
            <a:effectLst/>
          </p:spPr>
          <p:txBody>
            <a:bodyPr/>
            <a:lstStyle/>
            <a:p>
              <a:pPr>
                <a:defRPr/>
              </a:pPr>
              <a:endParaRPr lang="en-US"/>
            </a:p>
          </p:txBody>
        </p:sp>
        <p:sp>
          <p:nvSpPr>
            <p:cNvPr id="321" name="Freeform 1345"/>
            <p:cNvSpPr>
              <a:spLocks/>
            </p:cNvSpPr>
            <p:nvPr/>
          </p:nvSpPr>
          <p:spPr bwMode="auto">
            <a:xfrm>
              <a:off x="3521" y="1768"/>
              <a:ext cx="225" cy="205"/>
            </a:xfrm>
            <a:custGeom>
              <a:avLst/>
              <a:gdLst/>
              <a:ahLst/>
              <a:cxnLst>
                <a:cxn ang="0">
                  <a:pos x="210" y="104"/>
                </a:cxn>
                <a:cxn ang="0">
                  <a:pos x="223" y="136"/>
                </a:cxn>
                <a:cxn ang="0">
                  <a:pos x="54" y="203"/>
                </a:cxn>
                <a:cxn ang="0">
                  <a:pos x="42" y="167"/>
                </a:cxn>
                <a:cxn ang="0">
                  <a:pos x="135" y="52"/>
                </a:cxn>
                <a:cxn ang="0">
                  <a:pos x="135" y="50"/>
                </a:cxn>
                <a:cxn ang="0">
                  <a:pos x="13" y="98"/>
                </a:cxn>
                <a:cxn ang="0">
                  <a:pos x="0" y="64"/>
                </a:cxn>
                <a:cxn ang="0">
                  <a:pos x="170" y="0"/>
                </a:cxn>
                <a:cxn ang="0">
                  <a:pos x="185" y="37"/>
                </a:cxn>
                <a:cxn ang="0">
                  <a:pos x="93" y="149"/>
                </a:cxn>
                <a:cxn ang="0">
                  <a:pos x="93" y="149"/>
                </a:cxn>
                <a:cxn ang="0">
                  <a:pos x="210" y="104"/>
                </a:cxn>
                <a:cxn ang="0">
                  <a:pos x="210" y="104"/>
                </a:cxn>
              </a:cxnLst>
              <a:rect l="0" t="0" r="r" b="b"/>
              <a:pathLst>
                <a:path w="224" h="204">
                  <a:moveTo>
                    <a:pt x="210" y="104"/>
                  </a:moveTo>
                  <a:lnTo>
                    <a:pt x="223" y="136"/>
                  </a:lnTo>
                  <a:lnTo>
                    <a:pt x="54" y="203"/>
                  </a:lnTo>
                  <a:lnTo>
                    <a:pt x="42" y="167"/>
                  </a:lnTo>
                  <a:lnTo>
                    <a:pt x="135" y="52"/>
                  </a:lnTo>
                  <a:lnTo>
                    <a:pt x="135" y="50"/>
                  </a:lnTo>
                  <a:lnTo>
                    <a:pt x="13" y="98"/>
                  </a:lnTo>
                  <a:lnTo>
                    <a:pt x="0" y="64"/>
                  </a:lnTo>
                  <a:lnTo>
                    <a:pt x="170" y="0"/>
                  </a:lnTo>
                  <a:lnTo>
                    <a:pt x="185" y="37"/>
                  </a:lnTo>
                  <a:lnTo>
                    <a:pt x="93" y="149"/>
                  </a:lnTo>
                  <a:lnTo>
                    <a:pt x="93" y="149"/>
                  </a:lnTo>
                  <a:lnTo>
                    <a:pt x="210" y="104"/>
                  </a:lnTo>
                  <a:lnTo>
                    <a:pt x="210" y="104"/>
                  </a:lnTo>
                </a:path>
              </a:pathLst>
            </a:custGeom>
            <a:solidFill>
              <a:srgbClr val="00009E"/>
            </a:solidFill>
            <a:ln w="9525" cap="rnd">
              <a:noFill/>
              <a:round/>
              <a:headEnd/>
              <a:tailEnd/>
            </a:ln>
            <a:effectLst/>
          </p:spPr>
          <p:txBody>
            <a:bodyPr/>
            <a:lstStyle/>
            <a:p>
              <a:pPr>
                <a:defRPr/>
              </a:pPr>
              <a:endParaRPr lang="en-US"/>
            </a:p>
          </p:txBody>
        </p:sp>
        <p:sp>
          <p:nvSpPr>
            <p:cNvPr id="322" name="Freeform 1346"/>
            <p:cNvSpPr>
              <a:spLocks/>
            </p:cNvSpPr>
            <p:nvPr/>
          </p:nvSpPr>
          <p:spPr bwMode="auto">
            <a:xfrm>
              <a:off x="3560" y="1961"/>
              <a:ext cx="192" cy="154"/>
            </a:xfrm>
            <a:custGeom>
              <a:avLst/>
              <a:gdLst/>
              <a:ahLst/>
              <a:cxnLst>
                <a:cxn ang="0">
                  <a:pos x="3" y="114"/>
                </a:cxn>
                <a:cxn ang="0">
                  <a:pos x="0" y="76"/>
                </a:cxn>
                <a:cxn ang="0">
                  <a:pos x="149" y="59"/>
                </a:cxn>
                <a:cxn ang="0">
                  <a:pos x="140" y="4"/>
                </a:cxn>
                <a:cxn ang="0">
                  <a:pos x="174" y="0"/>
                </a:cxn>
                <a:cxn ang="0">
                  <a:pos x="191" y="145"/>
                </a:cxn>
                <a:cxn ang="0">
                  <a:pos x="159" y="150"/>
                </a:cxn>
                <a:cxn ang="0">
                  <a:pos x="152" y="97"/>
                </a:cxn>
                <a:cxn ang="0">
                  <a:pos x="3" y="114"/>
                </a:cxn>
                <a:cxn ang="0">
                  <a:pos x="3" y="114"/>
                </a:cxn>
              </a:cxnLst>
              <a:rect l="0" t="0" r="r" b="b"/>
              <a:pathLst>
                <a:path w="192" h="151">
                  <a:moveTo>
                    <a:pt x="3" y="114"/>
                  </a:moveTo>
                  <a:lnTo>
                    <a:pt x="0" y="76"/>
                  </a:lnTo>
                  <a:lnTo>
                    <a:pt x="149" y="59"/>
                  </a:lnTo>
                  <a:lnTo>
                    <a:pt x="140" y="4"/>
                  </a:lnTo>
                  <a:lnTo>
                    <a:pt x="174" y="0"/>
                  </a:lnTo>
                  <a:lnTo>
                    <a:pt x="191" y="145"/>
                  </a:lnTo>
                  <a:lnTo>
                    <a:pt x="159" y="150"/>
                  </a:lnTo>
                  <a:lnTo>
                    <a:pt x="152" y="97"/>
                  </a:lnTo>
                  <a:lnTo>
                    <a:pt x="3" y="114"/>
                  </a:lnTo>
                  <a:lnTo>
                    <a:pt x="3" y="114"/>
                  </a:lnTo>
                </a:path>
              </a:pathLst>
            </a:custGeom>
            <a:solidFill>
              <a:srgbClr val="00009E"/>
            </a:solidFill>
            <a:ln w="9525" cap="rnd">
              <a:noFill/>
              <a:round/>
              <a:headEnd/>
              <a:tailEnd/>
            </a:ln>
            <a:effectLst/>
          </p:spPr>
          <p:txBody>
            <a:bodyPr/>
            <a:lstStyle/>
            <a:p>
              <a:pPr>
                <a:defRPr/>
              </a:pPr>
              <a:endParaRPr lang="en-US"/>
            </a:p>
          </p:txBody>
        </p:sp>
        <p:sp>
          <p:nvSpPr>
            <p:cNvPr id="323" name="Rectangle 1347"/>
            <p:cNvSpPr>
              <a:spLocks noChangeArrowheads="1"/>
            </p:cNvSpPr>
            <p:nvPr/>
          </p:nvSpPr>
          <p:spPr bwMode="auto">
            <a:xfrm>
              <a:off x="1092" y="871"/>
              <a:ext cx="3576" cy="2579"/>
            </a:xfrm>
            <a:prstGeom prst="rect">
              <a:avLst/>
            </a:prstGeom>
            <a:noFill/>
            <a:ln w="9525">
              <a:noFill/>
              <a:miter lim="800000"/>
              <a:headEnd/>
              <a:tailEnd/>
            </a:ln>
            <a:effectLst/>
          </p:spPr>
          <p:txBody>
            <a:bodyPr wrap="none" anchor="ctr"/>
            <a:lstStyle/>
            <a:p>
              <a:pPr>
                <a:defRPr/>
              </a:pPr>
              <a:endParaRPr lang="en-US"/>
            </a:p>
          </p:txBody>
        </p:sp>
      </p:grpSp>
      <p:sp>
        <p:nvSpPr>
          <p:cNvPr id="602114" name="Rectangle 1026"/>
          <p:cNvSpPr>
            <a:spLocks noGrp="1" noChangeArrowheads="1"/>
          </p:cNvSpPr>
          <p:nvPr>
            <p:ph type="ctrTitle"/>
          </p:nvPr>
        </p:nvSpPr>
        <p:spPr>
          <a:xfrm>
            <a:off x="711200" y="406400"/>
            <a:ext cx="7721600" cy="1219200"/>
          </a:xfrm>
        </p:spPr>
        <p:txBody>
          <a:bodyPr/>
          <a:lstStyle>
            <a:lvl1pPr>
              <a:defRPr/>
            </a:lvl1pPr>
          </a:lstStyle>
          <a:p>
            <a:r>
              <a:rPr lang="en-US"/>
              <a:t>Click to edit Master title style</a:t>
            </a:r>
          </a:p>
        </p:txBody>
      </p:sp>
      <p:sp>
        <p:nvSpPr>
          <p:cNvPr id="602115" name="Rectangle 1027"/>
          <p:cNvSpPr>
            <a:spLocks noGrp="1" noChangeArrowheads="1"/>
          </p:cNvSpPr>
          <p:nvPr>
            <p:ph type="subTitle" idx="1"/>
          </p:nvPr>
        </p:nvSpPr>
        <p:spPr>
          <a:xfrm>
            <a:off x="1371600" y="5608638"/>
            <a:ext cx="6400800" cy="1300162"/>
          </a:xfrm>
        </p:spPr>
        <p:txBody>
          <a:bodyPr/>
          <a:lstStyle>
            <a:lvl1pPr marL="0" indent="0" algn="ctr">
              <a:buFontTx/>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8D0C1D5A-0890-40B1-913B-DC5144312A59}"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44475"/>
            <a:ext cx="2152650" cy="6419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44475"/>
            <a:ext cx="6305550" cy="6419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A1992BCE-B2FE-47F0-AE54-E6A9E876B6AF}"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44475"/>
            <a:ext cx="7239000" cy="1219200"/>
          </a:xfrm>
        </p:spPr>
        <p:txBody>
          <a:bodyPr/>
          <a:lstStyle/>
          <a:p>
            <a:r>
              <a:rPr lang="en-US"/>
              <a:t>Click to edit Master title style</a:t>
            </a:r>
          </a:p>
        </p:txBody>
      </p:sp>
      <p:sp>
        <p:nvSpPr>
          <p:cNvPr id="3" name="Table Placeholder 2"/>
          <p:cNvSpPr>
            <a:spLocks noGrp="1"/>
          </p:cNvSpPr>
          <p:nvPr>
            <p:ph type="tbl" idx="1"/>
          </p:nvPr>
        </p:nvSpPr>
        <p:spPr>
          <a:xfrm>
            <a:off x="304800" y="1870075"/>
            <a:ext cx="8534400" cy="4794250"/>
          </a:xfrm>
        </p:spPr>
        <p:txBody>
          <a:bodyPr/>
          <a:lstStyle/>
          <a:p>
            <a:pPr lvl="0"/>
            <a:endParaRPr lang="en-US" noProof="0"/>
          </a:p>
        </p:txBody>
      </p:sp>
      <p:sp>
        <p:nvSpPr>
          <p:cNvPr id="4"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F3FAE6AE-90EE-4FB8-A89F-F46B107C2856}"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244475"/>
            <a:ext cx="7239000" cy="1219200"/>
          </a:xfrm>
        </p:spPr>
        <p:txBody>
          <a:bodyPr/>
          <a:lstStyle/>
          <a:p>
            <a:r>
              <a:rPr lang="en-US"/>
              <a:t>Click to edit Master title style</a:t>
            </a:r>
          </a:p>
        </p:txBody>
      </p:sp>
      <p:sp>
        <p:nvSpPr>
          <p:cNvPr id="3" name="Text Placeholder 2"/>
          <p:cNvSpPr>
            <a:spLocks noGrp="1"/>
          </p:cNvSpPr>
          <p:nvPr>
            <p:ph type="body" sz="half" idx="1"/>
          </p:nvPr>
        </p:nvSpPr>
        <p:spPr>
          <a:xfrm>
            <a:off x="304800" y="1870075"/>
            <a:ext cx="4191000" cy="479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870075"/>
            <a:ext cx="4191000" cy="4794250"/>
          </a:xfrm>
        </p:spPr>
        <p:txBody>
          <a:bodyPr/>
          <a:lstStyle/>
          <a:p>
            <a:pPr lvl="0"/>
            <a:endParaRPr lang="en-US" noProof="0"/>
          </a:p>
        </p:txBody>
      </p:sp>
      <p:sp>
        <p:nvSpPr>
          <p:cNvPr id="5"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D24AD365-21C3-48FC-AF99-94DD471B6686}"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44475"/>
            <a:ext cx="7239000" cy="1219200"/>
          </a:xfrm>
        </p:spPr>
        <p:txBody>
          <a:bodyPr/>
          <a:lstStyle/>
          <a:p>
            <a:r>
              <a:rPr lang="en-US"/>
              <a:t>Click to edit Master title style</a:t>
            </a:r>
          </a:p>
        </p:txBody>
      </p:sp>
      <p:sp>
        <p:nvSpPr>
          <p:cNvPr id="3" name="Text Placeholder 2"/>
          <p:cNvSpPr>
            <a:spLocks noGrp="1"/>
          </p:cNvSpPr>
          <p:nvPr>
            <p:ph type="body" sz="half" idx="1"/>
          </p:nvPr>
        </p:nvSpPr>
        <p:spPr>
          <a:xfrm>
            <a:off x="304800" y="1870075"/>
            <a:ext cx="4191000" cy="479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870075"/>
            <a:ext cx="4191000" cy="232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343400"/>
            <a:ext cx="4191000" cy="232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F198D647-9DF2-47C9-B64E-2A1240AE65EF}"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244475"/>
            <a:ext cx="7239000" cy="1219200"/>
          </a:xfrm>
        </p:spPr>
        <p:txBody>
          <a:bodyPr/>
          <a:lstStyle/>
          <a:p>
            <a:r>
              <a:rPr lang="en-US"/>
              <a:t>Click to edit Master title style</a:t>
            </a:r>
          </a:p>
        </p:txBody>
      </p:sp>
      <p:sp>
        <p:nvSpPr>
          <p:cNvPr id="3" name="Content Placeholder 2"/>
          <p:cNvSpPr>
            <a:spLocks noGrp="1"/>
          </p:cNvSpPr>
          <p:nvPr>
            <p:ph sz="half" idx="1"/>
          </p:nvPr>
        </p:nvSpPr>
        <p:spPr>
          <a:xfrm>
            <a:off x="304800" y="1870075"/>
            <a:ext cx="8534400" cy="232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4343400"/>
            <a:ext cx="8534400" cy="232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0A07885E-30E7-4BAF-976F-A6303569EBD0}"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244475"/>
            <a:ext cx="7239000" cy="1219200"/>
          </a:xfrm>
        </p:spPr>
        <p:txBody>
          <a:bodyPr/>
          <a:lstStyle/>
          <a:p>
            <a:r>
              <a:rPr lang="en-US"/>
              <a:t>Click to edit Master title style</a:t>
            </a:r>
          </a:p>
        </p:txBody>
      </p:sp>
      <p:sp>
        <p:nvSpPr>
          <p:cNvPr id="3" name="ClipArt Placeholder 2"/>
          <p:cNvSpPr>
            <a:spLocks noGrp="1"/>
          </p:cNvSpPr>
          <p:nvPr>
            <p:ph type="clipArt" sz="half" idx="1"/>
          </p:nvPr>
        </p:nvSpPr>
        <p:spPr>
          <a:xfrm>
            <a:off x="304800" y="1870075"/>
            <a:ext cx="4191000" cy="4794250"/>
          </a:xfrm>
        </p:spPr>
        <p:txBody>
          <a:bodyPr/>
          <a:lstStyle/>
          <a:p>
            <a:pPr lvl="0"/>
            <a:endParaRPr lang="en-US" noProof="0"/>
          </a:p>
        </p:txBody>
      </p:sp>
      <p:sp>
        <p:nvSpPr>
          <p:cNvPr id="4" name="Text Placeholder 3"/>
          <p:cNvSpPr>
            <a:spLocks noGrp="1"/>
          </p:cNvSpPr>
          <p:nvPr>
            <p:ph type="body" sz="half" idx="2"/>
          </p:nvPr>
        </p:nvSpPr>
        <p:spPr>
          <a:xfrm>
            <a:off x="4648200" y="1870075"/>
            <a:ext cx="4191000" cy="479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5587D294-124A-4750-AB76-3314DDC46C47}"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244475"/>
            <a:ext cx="7239000" cy="1219200"/>
          </a:xfrm>
        </p:spPr>
        <p:txBody>
          <a:bodyPr/>
          <a:lstStyle/>
          <a:p>
            <a:r>
              <a:rPr lang="en-US"/>
              <a:t>Click to edit Master title style</a:t>
            </a:r>
          </a:p>
        </p:txBody>
      </p:sp>
      <p:sp>
        <p:nvSpPr>
          <p:cNvPr id="3" name="Content Placeholder 2"/>
          <p:cNvSpPr>
            <a:spLocks noGrp="1"/>
          </p:cNvSpPr>
          <p:nvPr>
            <p:ph sz="half" idx="1"/>
          </p:nvPr>
        </p:nvSpPr>
        <p:spPr>
          <a:xfrm>
            <a:off x="304800" y="1870075"/>
            <a:ext cx="4191000" cy="479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870075"/>
            <a:ext cx="4191000" cy="479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75E053C5-85D4-43AA-BE5D-3B36E5D074BC}"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44475"/>
            <a:ext cx="7239000" cy="1219200"/>
          </a:xfrm>
        </p:spPr>
        <p:txBody>
          <a:bodyPr/>
          <a:lstStyle/>
          <a:p>
            <a:r>
              <a:rPr lang="en-US"/>
              <a:t>Click to edit Master title style</a:t>
            </a:r>
          </a:p>
        </p:txBody>
      </p:sp>
      <p:sp>
        <p:nvSpPr>
          <p:cNvPr id="3" name="Text Placeholder 2"/>
          <p:cNvSpPr>
            <a:spLocks noGrp="1"/>
          </p:cNvSpPr>
          <p:nvPr>
            <p:ph type="body" sz="half" idx="1"/>
          </p:nvPr>
        </p:nvSpPr>
        <p:spPr>
          <a:xfrm>
            <a:off x="304800" y="1870075"/>
            <a:ext cx="4191000" cy="479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70075"/>
            <a:ext cx="4191000" cy="479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1AB2B477-E0D1-4AA0-A7B3-EF9C376F28AF}"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1F9503C1-191D-4C42-8C21-8FAD75B33799}"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00588"/>
            <a:ext cx="7772400" cy="14525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100388"/>
            <a:ext cx="7772400"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FFD51A6C-40D9-423E-ACD1-6D8CD1C15E36}"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870075"/>
            <a:ext cx="4191000" cy="4794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70075"/>
            <a:ext cx="4191000" cy="4794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62A325D6-AEE5-4153-A262-FC6B401C57C1}"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3688"/>
            <a:ext cx="8229600"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36713"/>
            <a:ext cx="40401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19338"/>
            <a:ext cx="40401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36713"/>
            <a:ext cx="40417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19338"/>
            <a:ext cx="40417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2F7EE5C9-0BE2-4EAB-B55D-0DB1EA65A47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64958975-3E0E-4BB3-8A80-080519BD4CB0}"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ECC9EDA0-754F-4A6B-9C2C-C51291712F29}"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0513"/>
            <a:ext cx="3008313" cy="12398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90513"/>
            <a:ext cx="5111750"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530350"/>
            <a:ext cx="3008313"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C958E0D2-3E68-4ED2-B406-804F1226607B}"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1275"/>
            <a:ext cx="5486400" cy="6032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54050"/>
            <a:ext cx="5486400"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724525"/>
            <a:ext cx="5486400"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U.S. Army Inspector General School   </a:t>
            </a:r>
            <a:fld id="{4C040B0C-3BB9-4EB6-848D-521BD7B7C423}"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244475"/>
            <a:ext cx="7239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04800" y="1870075"/>
            <a:ext cx="8534400" cy="4794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1092" name="Rectangle 4"/>
          <p:cNvSpPr>
            <a:spLocks noGrp="1" noChangeArrowheads="1"/>
          </p:cNvSpPr>
          <p:nvPr>
            <p:ph type="ftr" sz="quarter" idx="3"/>
          </p:nvPr>
        </p:nvSpPr>
        <p:spPr bwMode="auto">
          <a:xfrm>
            <a:off x="5029200" y="6827838"/>
            <a:ext cx="4114800" cy="487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1"/>
            </a:lvl1pPr>
          </a:lstStyle>
          <a:p>
            <a:pPr>
              <a:defRPr/>
            </a:pPr>
            <a:r>
              <a:rPr lang="en-US"/>
              <a:t>U.S. Army Inspector General School   </a:t>
            </a:r>
            <a:fld id="{F0200320-D214-4C1F-A23F-B975C0832794}" type="slidenum">
              <a:rPr lang="en-US"/>
              <a:pPr>
                <a:defRPr/>
              </a:pPr>
              <a:t>‹#›</a:t>
            </a:fld>
            <a:endParaRPr lang="en-US"/>
          </a:p>
        </p:txBody>
      </p:sp>
      <p:pic>
        <p:nvPicPr>
          <p:cNvPr id="2053" name="Picture 5" descr="tigucrestlarge"/>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152400" y="80963"/>
            <a:ext cx="1574800" cy="1620837"/>
          </a:xfrm>
          <a:prstGeom prst="rect">
            <a:avLst/>
          </a:prstGeom>
          <a:noFill/>
          <a:ln w="9525">
            <a:noFill/>
            <a:miter lim="800000"/>
            <a:headEnd/>
            <a:tailEnd/>
          </a:ln>
        </p:spPr>
      </p:pic>
      <p:grpSp>
        <p:nvGrpSpPr>
          <p:cNvPr id="2054" name="Group 6"/>
          <p:cNvGrpSpPr>
            <a:grpSpLocks/>
          </p:cNvGrpSpPr>
          <p:nvPr/>
        </p:nvGrpSpPr>
        <p:grpSpPr bwMode="auto">
          <a:xfrm>
            <a:off x="228600" y="6908800"/>
            <a:ext cx="5105400" cy="161925"/>
            <a:chOff x="192" y="3792"/>
            <a:chExt cx="3216" cy="96"/>
          </a:xfrm>
        </p:grpSpPr>
        <p:sp>
          <p:nvSpPr>
            <p:cNvPr id="601095" name="Line 7"/>
            <p:cNvSpPr>
              <a:spLocks noChangeShapeType="1"/>
            </p:cNvSpPr>
            <p:nvPr userDrawn="1"/>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p>
          </p:txBody>
        </p:sp>
        <p:sp>
          <p:nvSpPr>
            <p:cNvPr id="601096" name="Line 8"/>
            <p:cNvSpPr>
              <a:spLocks noChangeShapeType="1"/>
            </p:cNvSpPr>
            <p:nvPr userDrawn="1"/>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353"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 id="2147484346" r:id="rId12"/>
    <p:sldLayoutId id="2147484347" r:id="rId13"/>
    <p:sldLayoutId id="2147484348" r:id="rId14"/>
    <p:sldLayoutId id="2147484349" r:id="rId15"/>
    <p:sldLayoutId id="2147484350" r:id="rId16"/>
    <p:sldLayoutId id="2147484351" r:id="rId17"/>
    <p:sldLayoutId id="2147484352" r:id="rId18"/>
  </p:sldLayoutIdLst>
  <p:transition/>
  <p:hf sldNum="0"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mailto:toni@email.com"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074"/>
          <p:cNvSpPr>
            <a:spLocks noGrp="1" noChangeArrowheads="1"/>
          </p:cNvSpPr>
          <p:nvPr>
            <p:ph type="ctrTitle"/>
          </p:nvPr>
        </p:nvSpPr>
        <p:spPr/>
        <p:txBody>
          <a:bodyPr/>
          <a:lstStyle/>
          <a:p>
            <a:pPr eaLnBrk="1" hangingPunct="1"/>
            <a:r>
              <a:rPr lang="en-US" sz="4000" dirty="0"/>
              <a:t>The Inspector General     Action Process (IGAP)</a:t>
            </a:r>
          </a:p>
        </p:txBody>
      </p:sp>
      <p:sp>
        <p:nvSpPr>
          <p:cNvPr id="4100" name="Text Box 3076"/>
          <p:cNvSpPr txBox="1">
            <a:spLocks noChangeArrowheads="1"/>
          </p:cNvSpPr>
          <p:nvPr/>
        </p:nvSpPr>
        <p:spPr bwMode="auto">
          <a:xfrm>
            <a:off x="7924800" y="6934200"/>
            <a:ext cx="1219200" cy="336550"/>
          </a:xfrm>
          <a:prstGeom prst="rect">
            <a:avLst/>
          </a:prstGeom>
          <a:noFill/>
          <a:ln w="76200">
            <a:noFill/>
            <a:miter lim="800000"/>
            <a:headEnd/>
            <a:tailEnd/>
          </a:ln>
        </p:spPr>
        <p:txBody>
          <a:bodyPr>
            <a:spAutoFit/>
          </a:bodyPr>
          <a:lstStyle/>
          <a:p>
            <a:pPr algn="ctr">
              <a:spcBef>
                <a:spcPct val="50000"/>
              </a:spcBef>
            </a:pPr>
            <a:r>
              <a:rPr lang="en-US" sz="1600" dirty="0"/>
              <a:t>Part Two</a:t>
            </a:r>
          </a:p>
        </p:txBody>
      </p:sp>
      <p:pic>
        <p:nvPicPr>
          <p:cNvPr id="5" name="Picture 2"/>
          <p:cNvPicPr>
            <a:picLocks noChangeAspect="1" noChangeArrowheads="1"/>
          </p:cNvPicPr>
          <p:nvPr/>
        </p:nvPicPr>
        <p:blipFill>
          <a:blip r:embed="rId3" cstate="print"/>
          <a:srcRect/>
          <a:stretch>
            <a:fillRect/>
          </a:stretch>
        </p:blipFill>
        <p:spPr bwMode="auto">
          <a:xfrm>
            <a:off x="2024742" y="1687284"/>
            <a:ext cx="5061858" cy="3810000"/>
          </a:xfrm>
          <a:prstGeom prst="rect">
            <a:avLst/>
          </a:prstGeom>
          <a:noFill/>
          <a:ln w="9525">
            <a:noFill/>
            <a:miter lim="800000"/>
            <a:headEnd/>
            <a:tailEnd/>
          </a:ln>
        </p:spPr>
      </p:pic>
      <p:sp>
        <p:nvSpPr>
          <p:cNvPr id="2" name="Rectangle 3075">
            <a:extLst>
              <a:ext uri="{FF2B5EF4-FFF2-40B4-BE49-F238E27FC236}">
                <a16:creationId xmlns:a16="http://schemas.microsoft.com/office/drawing/2014/main" id="{E27D99DB-3AF8-16F5-52B3-379A928EFE9D}"/>
              </a:ext>
            </a:extLst>
          </p:cNvPr>
          <p:cNvSpPr txBox="1">
            <a:spLocks noChangeArrowheads="1"/>
          </p:cNvSpPr>
          <p:nvPr/>
        </p:nvSpPr>
        <p:spPr bwMode="auto">
          <a:xfrm>
            <a:off x="838200" y="5634037"/>
            <a:ext cx="7924800" cy="130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r>
              <a:rPr lang="en-US" kern="0" dirty="0"/>
              <a:t>“First Be Correct – Then Take Action.”</a:t>
            </a:r>
          </a:p>
        </p:txBody>
      </p:sp>
    </p:spTree>
    <p:extLst>
      <p:ext uri="{BB962C8B-B14F-4D97-AF65-F5344CB8AC3E}">
        <p14:creationId xmlns:p14="http://schemas.microsoft.com/office/powerpoint/2010/main" val="40762366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666" t="1782" r="10000"/>
          <a:stretch/>
        </p:blipFill>
        <p:spPr>
          <a:xfrm>
            <a:off x="3048000" y="1432205"/>
            <a:ext cx="5629499" cy="4242804"/>
          </a:xfrm>
          <a:prstGeom prst="rect">
            <a:avLst/>
          </a:prstGeom>
        </p:spPr>
      </p:pic>
      <p:sp>
        <p:nvSpPr>
          <p:cNvPr id="46082" name="Footer Placeholder 3"/>
          <p:cNvSpPr>
            <a:spLocks noGrp="1"/>
          </p:cNvSpPr>
          <p:nvPr>
            <p:ph type="ftr" sz="quarter" idx="10"/>
          </p:nvPr>
        </p:nvSpPr>
        <p:spPr>
          <a:noFill/>
        </p:spPr>
        <p:txBody>
          <a:bodyPr/>
          <a:lstStyle/>
          <a:p>
            <a:r>
              <a:rPr lang="en-US"/>
              <a:t>U.S. Army Inspector General School   </a:t>
            </a:r>
            <a:fld id="{9E1EA21F-D2A0-40DB-A943-17AD9586117D}" type="slidenum">
              <a:rPr lang="en-US" smtClean="0"/>
              <a:pPr/>
              <a:t>10</a:t>
            </a:fld>
            <a:endParaRPr lang="en-US"/>
          </a:p>
        </p:txBody>
      </p:sp>
      <p:sp>
        <p:nvSpPr>
          <p:cNvPr id="46089" name="Rectangle 11"/>
          <p:cNvSpPr>
            <a:spLocks noGrp="1" noChangeArrowheads="1"/>
          </p:cNvSpPr>
          <p:nvPr>
            <p:ph type="title"/>
          </p:nvPr>
        </p:nvSpPr>
        <p:spPr>
          <a:xfrm>
            <a:off x="1295400" y="244475"/>
            <a:ext cx="7239000" cy="1219200"/>
          </a:xfrm>
        </p:spPr>
        <p:txBody>
          <a:bodyPr/>
          <a:lstStyle/>
          <a:p>
            <a:pPr eaLnBrk="1" hangingPunct="1"/>
            <a:r>
              <a:rPr lang="en-US" sz="4000" dirty="0"/>
              <a:t>STEP 1: Receive the IGAR </a:t>
            </a:r>
            <a:r>
              <a:rPr lang="en-US" sz="3600" dirty="0"/>
              <a:t>Write-In</a:t>
            </a:r>
          </a:p>
        </p:txBody>
      </p:sp>
      <p:sp>
        <p:nvSpPr>
          <p:cNvPr id="46090" name="Rectangle 12"/>
          <p:cNvSpPr>
            <a:spLocks noGrp="1" noChangeArrowheads="1"/>
          </p:cNvSpPr>
          <p:nvPr>
            <p:ph type="body" idx="1"/>
          </p:nvPr>
        </p:nvSpPr>
        <p:spPr>
          <a:xfrm>
            <a:off x="152400" y="3254570"/>
            <a:ext cx="3276600" cy="2701925"/>
          </a:xfrm>
        </p:spPr>
        <p:txBody>
          <a:bodyPr/>
          <a:lstStyle/>
          <a:p>
            <a:pPr eaLnBrk="1" hangingPunct="1">
              <a:spcBef>
                <a:spcPct val="0"/>
              </a:spcBef>
              <a:buFontTx/>
              <a:buNone/>
            </a:pPr>
            <a:r>
              <a:rPr lang="en-US" sz="2800" dirty="0"/>
              <a:t>   No need to transfer information to DA Form 1559</a:t>
            </a:r>
          </a:p>
          <a:p>
            <a:pPr eaLnBrk="1" hangingPunct="1">
              <a:spcBef>
                <a:spcPct val="0"/>
              </a:spcBef>
              <a:buFontTx/>
              <a:buNone/>
            </a:pPr>
            <a:endParaRPr lang="en-US" sz="2800" dirty="0"/>
          </a:p>
        </p:txBody>
      </p:sp>
      <p:sp>
        <p:nvSpPr>
          <p:cNvPr id="46091" name="Rectangle 13"/>
          <p:cNvSpPr>
            <a:spLocks noChangeArrowheads="1"/>
          </p:cNvSpPr>
          <p:nvPr/>
        </p:nvSpPr>
        <p:spPr bwMode="auto">
          <a:xfrm>
            <a:off x="5562600" y="6516137"/>
            <a:ext cx="3546231" cy="338554"/>
          </a:xfrm>
          <a:prstGeom prst="rect">
            <a:avLst/>
          </a:prstGeom>
          <a:noFill/>
          <a:ln w="76200">
            <a:noFill/>
            <a:miter lim="800000"/>
            <a:headEnd/>
            <a:tailEnd/>
          </a:ln>
        </p:spPr>
        <p:txBody>
          <a:bodyPr wrap="square">
            <a:spAutoFit/>
          </a:bodyPr>
          <a:lstStyle/>
          <a:p>
            <a:r>
              <a:rPr lang="en-US" sz="1600" b="1" dirty="0">
                <a:solidFill>
                  <a:srgbClr val="336600"/>
                </a:solidFill>
              </a:rPr>
              <a:t>A&amp;I Guide, Part One, Sect. 2-2-3</a:t>
            </a:r>
          </a:p>
        </p:txBody>
      </p:sp>
      <p:sp>
        <p:nvSpPr>
          <p:cNvPr id="46092" name="Text Box 8"/>
          <p:cNvSpPr txBox="1">
            <a:spLocks noChangeArrowheads="1"/>
          </p:cNvSpPr>
          <p:nvPr/>
        </p:nvSpPr>
        <p:spPr bwMode="auto">
          <a:xfrm>
            <a:off x="3276600" y="5241925"/>
            <a:ext cx="5257800" cy="396875"/>
          </a:xfrm>
          <a:prstGeom prst="rect">
            <a:avLst/>
          </a:prstGeom>
          <a:solidFill>
            <a:srgbClr val="DDDDDD"/>
          </a:solidFill>
          <a:ln w="12700">
            <a:noFill/>
            <a:miter lim="800000"/>
            <a:headEnd type="none" w="sm" len="sm"/>
            <a:tailEnd type="none" w="sm" len="sm"/>
          </a:ln>
        </p:spPr>
        <p:txBody>
          <a:bodyPr wrap="square">
            <a:spAutoFit/>
          </a:bodyPr>
          <a:lstStyle/>
          <a:p>
            <a:r>
              <a:rPr lang="en-US" sz="2000" b="1" dirty="0">
                <a:solidFill>
                  <a:srgbClr val="0033CC"/>
                </a:solidFill>
              </a:rPr>
              <a:t>See Attached Letter</a:t>
            </a:r>
          </a:p>
        </p:txBody>
      </p:sp>
    </p:spTree>
    <p:extLst>
      <p:ext uri="{BB962C8B-B14F-4D97-AF65-F5344CB8AC3E}">
        <p14:creationId xmlns:p14="http://schemas.microsoft.com/office/powerpoint/2010/main" val="36921014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a:t>U.S. Army Inspector General School   </a:t>
            </a:r>
            <a:fld id="{93469244-C844-43D8-81E6-FEF976E6AD75}" type="slidenum">
              <a:rPr lang="en-US" smtClean="0"/>
              <a:pPr/>
              <a:t>11</a:t>
            </a:fld>
            <a:endParaRPr lang="en-US"/>
          </a:p>
        </p:txBody>
      </p:sp>
      <p:sp>
        <p:nvSpPr>
          <p:cNvPr id="47107" name="Rectangle 10"/>
          <p:cNvSpPr>
            <a:spLocks noGrp="1" noChangeArrowheads="1"/>
          </p:cNvSpPr>
          <p:nvPr>
            <p:ph type="title"/>
          </p:nvPr>
        </p:nvSpPr>
        <p:spPr>
          <a:xfrm>
            <a:off x="1295400" y="228600"/>
            <a:ext cx="7239000" cy="1219200"/>
          </a:xfrm>
        </p:spPr>
        <p:txBody>
          <a:bodyPr/>
          <a:lstStyle/>
          <a:p>
            <a:pPr eaLnBrk="1" hangingPunct="1"/>
            <a:r>
              <a:rPr lang="en-US" sz="4000" dirty="0"/>
              <a:t>STEP 1: Receive the IGAR</a:t>
            </a:r>
            <a:br>
              <a:rPr lang="en-US" sz="4000" dirty="0"/>
            </a:br>
            <a:r>
              <a:rPr lang="en-US" sz="3600" dirty="0"/>
              <a:t>E-mail</a:t>
            </a:r>
          </a:p>
        </p:txBody>
      </p:sp>
      <p:sp>
        <p:nvSpPr>
          <p:cNvPr id="47108" name="Rectangle 11"/>
          <p:cNvSpPr>
            <a:spLocks noGrp="1" noChangeArrowheads="1"/>
          </p:cNvSpPr>
          <p:nvPr>
            <p:ph type="body" idx="1"/>
          </p:nvPr>
        </p:nvSpPr>
        <p:spPr>
          <a:xfrm>
            <a:off x="304800" y="1981200"/>
            <a:ext cx="8534400" cy="4572000"/>
          </a:xfrm>
        </p:spPr>
        <p:txBody>
          <a:bodyPr/>
          <a:lstStyle/>
          <a:p>
            <a:pPr eaLnBrk="1" hangingPunct="1"/>
            <a:r>
              <a:rPr lang="en-US" sz="2800" dirty="0"/>
              <a:t>Similar to a call-in</a:t>
            </a:r>
          </a:p>
          <a:p>
            <a:pPr lvl="1" eaLnBrk="1" hangingPunct="1"/>
            <a:r>
              <a:rPr lang="en-US" sz="2400" dirty="0"/>
              <a:t>Validate contact information </a:t>
            </a:r>
          </a:p>
          <a:p>
            <a:pPr lvl="1" eaLnBrk="1" hangingPunct="1"/>
            <a:r>
              <a:rPr lang="en-US" sz="2400" dirty="0"/>
              <a:t>Ask for phone number</a:t>
            </a:r>
          </a:p>
          <a:p>
            <a:pPr eaLnBrk="1" hangingPunct="1"/>
            <a:r>
              <a:rPr lang="en-US" sz="2800" dirty="0">
                <a:solidFill>
                  <a:srgbClr val="0000FF"/>
                </a:solidFill>
              </a:rPr>
              <a:t>Respond in a new message</a:t>
            </a:r>
          </a:p>
          <a:p>
            <a:pPr eaLnBrk="1" hangingPunct="1"/>
            <a:r>
              <a:rPr lang="en-US" sz="2800" dirty="0">
                <a:solidFill>
                  <a:srgbClr val="0000FF"/>
                </a:solidFill>
              </a:rPr>
              <a:t>Use a generic subject line:</a:t>
            </a:r>
          </a:p>
          <a:p>
            <a:pPr lvl="1" eaLnBrk="1" hangingPunct="1"/>
            <a:r>
              <a:rPr lang="en-US" sz="2400" dirty="0"/>
              <a:t>“Your E-mail”</a:t>
            </a:r>
          </a:p>
          <a:p>
            <a:pPr marL="914400" lvl="2" indent="0" eaLnBrk="1" hangingPunct="1">
              <a:buNone/>
            </a:pPr>
            <a:r>
              <a:rPr lang="en-US" sz="2800" dirty="0">
                <a:solidFill>
                  <a:srgbClr val="FF0000"/>
                </a:solidFill>
              </a:rPr>
              <a:t>NOT</a:t>
            </a:r>
            <a:r>
              <a:rPr lang="en-US" sz="2800" dirty="0"/>
              <a:t> “Your IG Complaint”</a:t>
            </a:r>
          </a:p>
        </p:txBody>
      </p:sp>
      <p:sp>
        <p:nvSpPr>
          <p:cNvPr id="47109" name="Rectangle 18"/>
          <p:cNvSpPr>
            <a:spLocks noChangeArrowheads="1"/>
          </p:cNvSpPr>
          <p:nvPr/>
        </p:nvSpPr>
        <p:spPr bwMode="auto">
          <a:xfrm>
            <a:off x="5561685" y="6223783"/>
            <a:ext cx="3291286" cy="584775"/>
          </a:xfrm>
          <a:prstGeom prst="rect">
            <a:avLst/>
          </a:prstGeom>
          <a:noFill/>
          <a:ln w="76200">
            <a:noFill/>
            <a:miter lim="800000"/>
            <a:headEnd/>
            <a:tailEnd/>
          </a:ln>
        </p:spPr>
        <p:txBody>
          <a:bodyPr wrap="none">
            <a:spAutoFit/>
          </a:bodyPr>
          <a:lstStyle/>
          <a:p>
            <a:r>
              <a:rPr lang="en-US" sz="1600" b="1" dirty="0">
                <a:solidFill>
                  <a:srgbClr val="336600"/>
                </a:solidFill>
              </a:rPr>
              <a:t>AR 20-1, para. 6-1f.(4)</a:t>
            </a:r>
          </a:p>
          <a:p>
            <a:r>
              <a:rPr lang="en-US" sz="1600" b="1" dirty="0">
                <a:solidFill>
                  <a:srgbClr val="336600"/>
                </a:solidFill>
              </a:rPr>
              <a:t>A&amp;I Guide, Part One, Sect. 2-2-4</a:t>
            </a:r>
          </a:p>
        </p:txBody>
      </p:sp>
      <p:pic>
        <p:nvPicPr>
          <p:cNvPr id="47110" name="Picture 8" descr="spam"/>
          <p:cNvPicPr>
            <a:picLocks noChangeAspect="1" noChangeArrowheads="1"/>
          </p:cNvPicPr>
          <p:nvPr/>
        </p:nvPicPr>
        <p:blipFill>
          <a:blip r:embed="rId3" cstate="print"/>
          <a:srcRect/>
          <a:stretch>
            <a:fillRect/>
          </a:stretch>
        </p:blipFill>
        <p:spPr bwMode="auto">
          <a:xfrm>
            <a:off x="6553200" y="3581400"/>
            <a:ext cx="1828800" cy="1355725"/>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a:t>U.S. Army Inspector General School   </a:t>
            </a:r>
            <a:fld id="{62740D1C-5D96-42C3-AF0F-A0E0D806DA78}" type="slidenum">
              <a:rPr lang="en-US" smtClean="0"/>
              <a:pPr/>
              <a:t>12</a:t>
            </a:fld>
            <a:endParaRPr lang="en-US"/>
          </a:p>
        </p:txBody>
      </p:sp>
      <p:sp>
        <p:nvSpPr>
          <p:cNvPr id="48131" name="Rectangle 13"/>
          <p:cNvSpPr>
            <a:spLocks noGrp="1" noChangeArrowheads="1"/>
          </p:cNvSpPr>
          <p:nvPr>
            <p:ph type="title"/>
          </p:nvPr>
        </p:nvSpPr>
        <p:spPr>
          <a:xfrm>
            <a:off x="1295400" y="244475"/>
            <a:ext cx="7239000" cy="1219200"/>
          </a:xfrm>
        </p:spPr>
        <p:txBody>
          <a:bodyPr/>
          <a:lstStyle/>
          <a:p>
            <a:pPr eaLnBrk="1" hangingPunct="1"/>
            <a:r>
              <a:rPr lang="en-US" sz="4000" dirty="0"/>
              <a:t>STEP 1: Receive the IGAR </a:t>
            </a:r>
            <a:r>
              <a:rPr lang="en-US" sz="3600" dirty="0"/>
              <a:t>Anonymous</a:t>
            </a:r>
          </a:p>
        </p:txBody>
      </p:sp>
      <p:sp>
        <p:nvSpPr>
          <p:cNvPr id="48132" name="Rectangle 15"/>
          <p:cNvSpPr>
            <a:spLocks noGrp="1" noChangeArrowheads="1"/>
          </p:cNvSpPr>
          <p:nvPr>
            <p:ph type="body" idx="1"/>
          </p:nvPr>
        </p:nvSpPr>
        <p:spPr>
          <a:xfrm>
            <a:off x="285750" y="1905000"/>
            <a:ext cx="7715250" cy="3693455"/>
          </a:xfrm>
        </p:spPr>
        <p:txBody>
          <a:bodyPr/>
          <a:lstStyle/>
          <a:p>
            <a:pPr eaLnBrk="1" hangingPunct="1">
              <a:lnSpc>
                <a:spcPct val="90000"/>
              </a:lnSpc>
            </a:pPr>
            <a:r>
              <a:rPr lang="en-US" sz="2400" dirty="0"/>
              <a:t>Process like any other IGAR</a:t>
            </a:r>
          </a:p>
          <a:p>
            <a:pPr eaLnBrk="1" hangingPunct="1">
              <a:lnSpc>
                <a:spcPct val="90000"/>
              </a:lnSpc>
            </a:pPr>
            <a:endParaRPr lang="en-US" sz="1200" dirty="0"/>
          </a:p>
          <a:p>
            <a:pPr eaLnBrk="1" hangingPunct="1">
              <a:lnSpc>
                <a:spcPct val="90000"/>
              </a:lnSpc>
            </a:pPr>
            <a:r>
              <a:rPr lang="en-US" sz="2400" dirty="0">
                <a:solidFill>
                  <a:srgbClr val="FF0000"/>
                </a:solidFill>
              </a:rPr>
              <a:t>Don’t</a:t>
            </a:r>
            <a:r>
              <a:rPr lang="en-US" sz="2400" dirty="0"/>
              <a:t> try to figure out who it is</a:t>
            </a:r>
          </a:p>
          <a:p>
            <a:pPr eaLnBrk="1" hangingPunct="1">
              <a:lnSpc>
                <a:spcPct val="90000"/>
              </a:lnSpc>
            </a:pPr>
            <a:endParaRPr lang="en-US" sz="1200" dirty="0"/>
          </a:p>
          <a:p>
            <a:pPr eaLnBrk="1" hangingPunct="1">
              <a:lnSpc>
                <a:spcPct val="90000"/>
              </a:lnSpc>
            </a:pPr>
            <a:r>
              <a:rPr lang="en-US" sz="2400" dirty="0"/>
              <a:t>If the IG can establish </a:t>
            </a:r>
            <a:r>
              <a:rPr lang="en-US" sz="2400" u="sng" dirty="0">
                <a:solidFill>
                  <a:srgbClr val="0033CC"/>
                </a:solidFill>
              </a:rPr>
              <a:t>what</a:t>
            </a:r>
            <a:r>
              <a:rPr lang="en-US" sz="2400" dirty="0"/>
              <a:t> the issue or allegation is – likely enough information to work the case. However, </a:t>
            </a:r>
          </a:p>
          <a:p>
            <a:pPr lvl="1" eaLnBrk="1" hangingPunct="1">
              <a:lnSpc>
                <a:spcPct val="90000"/>
              </a:lnSpc>
            </a:pPr>
            <a:endParaRPr lang="en-US" sz="1200" dirty="0"/>
          </a:p>
          <a:p>
            <a:pPr lvl="1" eaLnBrk="1" hangingPunct="1">
              <a:lnSpc>
                <a:spcPct val="90000"/>
              </a:lnSpc>
            </a:pPr>
            <a:r>
              <a:rPr lang="en-US" sz="2100" dirty="0"/>
              <a:t>Anonymity = non-consent to release of information</a:t>
            </a:r>
          </a:p>
          <a:p>
            <a:pPr eaLnBrk="1" hangingPunct="1">
              <a:lnSpc>
                <a:spcPct val="90000"/>
              </a:lnSpc>
            </a:pPr>
            <a:endParaRPr lang="en-US" sz="1200" i="1" dirty="0">
              <a:solidFill>
                <a:srgbClr val="0000FF"/>
              </a:solidFill>
            </a:endParaRPr>
          </a:p>
          <a:p>
            <a:pPr eaLnBrk="1" hangingPunct="1">
              <a:lnSpc>
                <a:spcPct val="90000"/>
              </a:lnSpc>
            </a:pPr>
            <a:r>
              <a:rPr lang="en-US" sz="2400" i="1" dirty="0">
                <a:solidFill>
                  <a:srgbClr val="0000FF"/>
                </a:solidFill>
              </a:rPr>
              <a:t>IGs can still ask questions</a:t>
            </a:r>
          </a:p>
          <a:p>
            <a:pPr marL="0" indent="0" eaLnBrk="1" hangingPunct="1">
              <a:lnSpc>
                <a:spcPct val="90000"/>
              </a:lnSpc>
              <a:buNone/>
            </a:pPr>
            <a:endParaRPr lang="en-US" sz="2400" dirty="0"/>
          </a:p>
        </p:txBody>
      </p:sp>
      <p:sp>
        <p:nvSpPr>
          <p:cNvPr id="48133" name="Rectangle 17"/>
          <p:cNvSpPr>
            <a:spLocks noChangeArrowheads="1"/>
          </p:cNvSpPr>
          <p:nvPr/>
        </p:nvSpPr>
        <p:spPr bwMode="auto">
          <a:xfrm>
            <a:off x="5638800" y="6287869"/>
            <a:ext cx="3429000" cy="584775"/>
          </a:xfrm>
          <a:prstGeom prst="rect">
            <a:avLst/>
          </a:prstGeom>
          <a:noFill/>
          <a:ln w="76200">
            <a:noFill/>
            <a:miter lim="800000"/>
            <a:headEnd/>
            <a:tailEnd/>
          </a:ln>
        </p:spPr>
        <p:txBody>
          <a:bodyPr wrap="squar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6-2a</a:t>
            </a:r>
          </a:p>
          <a:p>
            <a:r>
              <a:rPr lang="en-US" sz="1600" b="1" dirty="0">
                <a:solidFill>
                  <a:srgbClr val="336600"/>
                </a:solidFill>
              </a:rPr>
              <a:t>A&amp;I Guide, Part One, Sect. 2-2-5</a:t>
            </a:r>
          </a:p>
        </p:txBody>
      </p:sp>
      <p:pic>
        <p:nvPicPr>
          <p:cNvPr id="48134" name="Picture 1042" descr="MCj03100420000[1]"/>
          <p:cNvPicPr>
            <a:picLocks noChangeAspect="1" noChangeArrowheads="1"/>
          </p:cNvPicPr>
          <p:nvPr/>
        </p:nvPicPr>
        <p:blipFill>
          <a:blip r:embed="rId3" cstate="print"/>
          <a:srcRect/>
          <a:stretch>
            <a:fillRect/>
          </a:stretch>
        </p:blipFill>
        <p:spPr bwMode="auto">
          <a:xfrm>
            <a:off x="6324600" y="883012"/>
            <a:ext cx="2343150" cy="2667000"/>
          </a:xfrm>
          <a:prstGeom prst="rect">
            <a:avLst/>
          </a:prstGeom>
          <a:noFill/>
          <a:ln w="9525">
            <a:noFill/>
            <a:miter lim="800000"/>
            <a:headEnd/>
            <a:tailEnd/>
          </a:ln>
        </p:spPr>
      </p:pic>
      <p:sp>
        <p:nvSpPr>
          <p:cNvPr id="2" name="TextBox 1">
            <a:extLst>
              <a:ext uri="{FF2B5EF4-FFF2-40B4-BE49-F238E27FC236}">
                <a16:creationId xmlns:a16="http://schemas.microsoft.com/office/drawing/2014/main" id="{19758902-91C3-D1AD-A2D9-16BAB12D4400}"/>
              </a:ext>
            </a:extLst>
          </p:cNvPr>
          <p:cNvSpPr txBox="1"/>
          <p:nvPr/>
        </p:nvSpPr>
        <p:spPr>
          <a:xfrm>
            <a:off x="533400" y="5675025"/>
            <a:ext cx="7943850" cy="618631"/>
          </a:xfrm>
          <a:prstGeom prst="rect">
            <a:avLst/>
          </a:prstGeom>
          <a:solidFill>
            <a:schemeClr val="accent6">
              <a:lumMod val="20000"/>
              <a:lumOff val="80000"/>
            </a:schemeClr>
          </a:solidFill>
          <a:ln w="12700">
            <a:solidFill>
              <a:schemeClr val="tx1"/>
            </a:solidFill>
          </a:ln>
        </p:spPr>
        <p:txBody>
          <a:bodyPr wrap="square" rtlCol="0">
            <a:spAutoFit/>
          </a:bodyPr>
          <a:lstStyle/>
          <a:p>
            <a:pPr marL="0" indent="0" eaLnBrk="1" hangingPunct="1">
              <a:lnSpc>
                <a:spcPct val="90000"/>
              </a:lnSpc>
              <a:buNone/>
            </a:pPr>
            <a:r>
              <a:rPr lang="en-US" sz="1900" dirty="0"/>
              <a:t>Substantiation rate for anonymous allegations is generally slightly </a:t>
            </a:r>
            <a:r>
              <a:rPr lang="en-US" sz="1900" u="sng" dirty="0">
                <a:solidFill>
                  <a:srgbClr val="0033CC"/>
                </a:solidFill>
              </a:rPr>
              <a:t>higher</a:t>
            </a:r>
            <a:r>
              <a:rPr lang="en-US" sz="1900" dirty="0"/>
              <a:t> than signed IGARs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a:t>U.S. Army Inspector General School   </a:t>
            </a:r>
            <a:fld id="{9D606532-FCB8-4064-A859-924F30CECA03}" type="slidenum">
              <a:rPr lang="en-US" smtClean="0"/>
              <a:pPr/>
              <a:t>13</a:t>
            </a:fld>
            <a:endParaRPr lang="en-US"/>
          </a:p>
        </p:txBody>
      </p:sp>
      <p:sp>
        <p:nvSpPr>
          <p:cNvPr id="34819" name="Rectangle 7"/>
          <p:cNvSpPr>
            <a:spLocks noGrp="1" noChangeArrowheads="1"/>
          </p:cNvSpPr>
          <p:nvPr>
            <p:ph type="title"/>
          </p:nvPr>
        </p:nvSpPr>
        <p:spPr>
          <a:xfrm>
            <a:off x="914400" y="244475"/>
            <a:ext cx="7239000" cy="1219200"/>
          </a:xfrm>
          <a:noFill/>
        </p:spPr>
        <p:txBody>
          <a:bodyPr/>
          <a:lstStyle/>
          <a:p>
            <a:pPr eaLnBrk="1" hangingPunct="1"/>
            <a:r>
              <a:rPr lang="en-US" sz="4000" dirty="0"/>
              <a:t>The Seven-Step IGAP</a:t>
            </a:r>
            <a:br>
              <a:rPr lang="en-US" sz="4000" dirty="0"/>
            </a:br>
            <a:r>
              <a:rPr lang="en-US" sz="4000" dirty="0"/>
              <a:t>Step One</a:t>
            </a:r>
          </a:p>
        </p:txBody>
      </p:sp>
      <p:sp>
        <p:nvSpPr>
          <p:cNvPr id="34822" name="Text Box 3"/>
          <p:cNvSpPr txBox="1">
            <a:spLocks noChangeArrowheads="1"/>
          </p:cNvSpPr>
          <p:nvPr/>
        </p:nvSpPr>
        <p:spPr bwMode="auto">
          <a:xfrm>
            <a:off x="2438400" y="2057400"/>
            <a:ext cx="4191000" cy="495300"/>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hangingPunct="0"/>
            <a:r>
              <a:rPr lang="en-US" sz="2400" b="1">
                <a:solidFill>
                  <a:srgbClr val="000000"/>
                </a:solidFill>
              </a:rPr>
              <a:t>Step 1  Receive the IGAR</a:t>
            </a:r>
          </a:p>
        </p:txBody>
      </p:sp>
      <p:sp>
        <p:nvSpPr>
          <p:cNvPr id="2" name="TextBox 1">
            <a:extLst>
              <a:ext uri="{FF2B5EF4-FFF2-40B4-BE49-F238E27FC236}">
                <a16:creationId xmlns:a16="http://schemas.microsoft.com/office/drawing/2014/main" id="{1B969D94-CB86-39C5-4E5A-E01C639B574A}"/>
              </a:ext>
            </a:extLst>
          </p:cNvPr>
          <p:cNvSpPr txBox="1"/>
          <p:nvPr/>
        </p:nvSpPr>
        <p:spPr>
          <a:xfrm>
            <a:off x="2264569" y="2884815"/>
            <a:ext cx="4614862" cy="523220"/>
          </a:xfrm>
          <a:prstGeom prst="rect">
            <a:avLst/>
          </a:prstGeom>
          <a:noFill/>
        </p:spPr>
        <p:txBody>
          <a:bodyPr wrap="square">
            <a:spAutoFit/>
          </a:bodyPr>
          <a:lstStyle/>
          <a:p>
            <a:pPr algn="ctr"/>
            <a:r>
              <a:rPr lang="en-US" sz="2800" b="1" dirty="0"/>
              <a:t>Questions?</a:t>
            </a:r>
            <a:endParaRPr lang="en-US" dirty="0"/>
          </a:p>
        </p:txBody>
      </p:sp>
    </p:spTree>
    <p:extLst>
      <p:ext uri="{BB962C8B-B14F-4D97-AF65-F5344CB8AC3E}">
        <p14:creationId xmlns:p14="http://schemas.microsoft.com/office/powerpoint/2010/main" val="20450839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98E2D-CCD4-CFC4-88E8-BE6DFFB15688}"/>
              </a:ext>
            </a:extLst>
          </p:cNvPr>
          <p:cNvPicPr>
            <a:picLocks noChangeAspect="1"/>
          </p:cNvPicPr>
          <p:nvPr/>
        </p:nvPicPr>
        <p:blipFill>
          <a:blip r:embed="rId3"/>
          <a:srcRect t="4890"/>
          <a:stretch/>
        </p:blipFill>
        <p:spPr>
          <a:xfrm>
            <a:off x="281354" y="1676400"/>
            <a:ext cx="4123296" cy="5243976"/>
          </a:xfrm>
          <a:prstGeom prst="rect">
            <a:avLst/>
          </a:prstGeom>
        </p:spPr>
      </p:pic>
      <p:sp>
        <p:nvSpPr>
          <p:cNvPr id="51206" name="Line 8"/>
          <p:cNvSpPr>
            <a:spLocks noChangeShapeType="1"/>
          </p:cNvSpPr>
          <p:nvPr/>
        </p:nvSpPr>
        <p:spPr bwMode="auto">
          <a:xfrm>
            <a:off x="3352800" y="3046877"/>
            <a:ext cx="1219200" cy="1221445"/>
          </a:xfrm>
          <a:prstGeom prst="line">
            <a:avLst/>
          </a:prstGeom>
          <a:noFill/>
          <a:ln w="76200">
            <a:solidFill>
              <a:srgbClr val="990000"/>
            </a:solidFill>
            <a:prstDash val="sysDot"/>
            <a:round/>
            <a:headEnd/>
            <a:tailEnd/>
          </a:ln>
        </p:spPr>
        <p:txBody>
          <a:bodyPr wrap="none"/>
          <a:lstStyle/>
          <a:p>
            <a:endParaRPr lang="en-US"/>
          </a:p>
        </p:txBody>
      </p:sp>
      <p:sp>
        <p:nvSpPr>
          <p:cNvPr id="51202" name="Footer Placeholder 3"/>
          <p:cNvSpPr>
            <a:spLocks noGrp="1"/>
          </p:cNvSpPr>
          <p:nvPr>
            <p:ph type="ftr" sz="quarter" idx="10"/>
          </p:nvPr>
        </p:nvSpPr>
        <p:spPr>
          <a:noFill/>
        </p:spPr>
        <p:txBody>
          <a:bodyPr/>
          <a:lstStyle/>
          <a:p>
            <a:r>
              <a:rPr lang="en-US"/>
              <a:t>U.S. Army Inspector General School   </a:t>
            </a:r>
            <a:fld id="{1C2311CE-25D2-40E1-8CF6-9A6904D8C95C}" type="slidenum">
              <a:rPr lang="en-US" smtClean="0"/>
              <a:pPr/>
              <a:t>14</a:t>
            </a:fld>
            <a:endParaRPr lang="en-US"/>
          </a:p>
        </p:txBody>
      </p:sp>
      <p:sp>
        <p:nvSpPr>
          <p:cNvPr id="51203" name="Rectangle 2"/>
          <p:cNvSpPr>
            <a:spLocks noGrp="1" noChangeArrowheads="1"/>
          </p:cNvSpPr>
          <p:nvPr>
            <p:ph type="title"/>
          </p:nvPr>
        </p:nvSpPr>
        <p:spPr>
          <a:xfrm>
            <a:off x="914400" y="244475"/>
            <a:ext cx="7239000" cy="1219200"/>
          </a:xfrm>
          <a:noFill/>
        </p:spPr>
        <p:txBody>
          <a:bodyPr/>
          <a:lstStyle/>
          <a:p>
            <a:pPr eaLnBrk="1" hangingPunct="1"/>
            <a:r>
              <a:rPr lang="en-US" sz="4000" dirty="0"/>
              <a:t>The Seven-Step IGAP</a:t>
            </a:r>
            <a:br>
              <a:rPr lang="en-US" sz="4000" dirty="0"/>
            </a:br>
            <a:r>
              <a:rPr lang="en-US" sz="4000" dirty="0"/>
              <a:t>Step Two</a:t>
            </a:r>
          </a:p>
        </p:txBody>
      </p:sp>
      <p:sp>
        <p:nvSpPr>
          <p:cNvPr id="51205" name="Line 7"/>
          <p:cNvSpPr>
            <a:spLocks noChangeShapeType="1"/>
          </p:cNvSpPr>
          <p:nvPr/>
        </p:nvSpPr>
        <p:spPr bwMode="auto">
          <a:xfrm>
            <a:off x="3352800" y="1980078"/>
            <a:ext cx="1219200" cy="229722"/>
          </a:xfrm>
          <a:prstGeom prst="line">
            <a:avLst/>
          </a:prstGeom>
          <a:noFill/>
          <a:ln w="76200">
            <a:solidFill>
              <a:srgbClr val="990000"/>
            </a:solidFill>
            <a:prstDash val="sysDot"/>
            <a:round/>
            <a:headEnd/>
            <a:tailEnd/>
          </a:ln>
        </p:spPr>
        <p:txBody>
          <a:bodyPr wrap="none"/>
          <a:lstStyle/>
          <a:p>
            <a:endParaRPr lang="en-US"/>
          </a:p>
        </p:txBody>
      </p:sp>
      <p:sp>
        <p:nvSpPr>
          <p:cNvPr id="51207" name="Rectangle 9"/>
          <p:cNvSpPr>
            <a:spLocks noChangeArrowheads="1"/>
          </p:cNvSpPr>
          <p:nvPr/>
        </p:nvSpPr>
        <p:spPr bwMode="auto">
          <a:xfrm>
            <a:off x="1228724" y="1981199"/>
            <a:ext cx="2124076" cy="1065677"/>
          </a:xfrm>
          <a:prstGeom prst="rect">
            <a:avLst/>
          </a:prstGeom>
          <a:noFill/>
          <a:ln w="76200">
            <a:solidFill>
              <a:srgbClr val="990000"/>
            </a:solidFill>
            <a:prstDash val="sysDot"/>
            <a:miter lim="800000"/>
            <a:headEnd/>
            <a:tailEnd/>
          </a:ln>
        </p:spPr>
        <p:txBody>
          <a:bodyPr wrap="none" anchor="ctr"/>
          <a:lstStyle/>
          <a:p>
            <a:endParaRPr lang="en-US"/>
          </a:p>
        </p:txBody>
      </p:sp>
      <p:sp>
        <p:nvSpPr>
          <p:cNvPr id="51209" name="Text Box 11"/>
          <p:cNvSpPr txBox="1">
            <a:spLocks noChangeArrowheads="1"/>
          </p:cNvSpPr>
          <p:nvPr/>
        </p:nvSpPr>
        <p:spPr bwMode="auto">
          <a:xfrm>
            <a:off x="5638799" y="6274045"/>
            <a:ext cx="3516923" cy="584775"/>
          </a:xfrm>
          <a:prstGeom prst="rect">
            <a:avLst/>
          </a:prstGeom>
          <a:noFill/>
          <a:ln w="12700">
            <a:noFill/>
            <a:miter lim="800000"/>
            <a:headEnd type="none" w="sm" len="sm"/>
            <a:tailEnd type="none" w="sm" len="sm"/>
          </a:ln>
        </p:spPr>
        <p:txBody>
          <a:bodyPr wrap="squar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6-1d (2)</a:t>
            </a:r>
          </a:p>
          <a:p>
            <a:r>
              <a:rPr lang="en-US" sz="1600" b="1" dirty="0">
                <a:solidFill>
                  <a:srgbClr val="336600"/>
                </a:solidFill>
              </a:rPr>
              <a:t>A&amp;I Guide, Part One, Sect. 2-3</a:t>
            </a:r>
          </a:p>
        </p:txBody>
      </p:sp>
      <p:sp>
        <p:nvSpPr>
          <p:cNvPr id="2" name="Text Box 10">
            <a:extLst>
              <a:ext uri="{FF2B5EF4-FFF2-40B4-BE49-F238E27FC236}">
                <a16:creationId xmlns:a16="http://schemas.microsoft.com/office/drawing/2014/main" id="{E020D60D-8E27-C06D-57D1-4FC12ADE6647}"/>
              </a:ext>
            </a:extLst>
          </p:cNvPr>
          <p:cNvSpPr txBox="1">
            <a:spLocks noChangeArrowheads="1"/>
          </p:cNvSpPr>
          <p:nvPr/>
        </p:nvSpPr>
        <p:spPr bwMode="auto">
          <a:xfrm>
            <a:off x="4572000" y="2209800"/>
            <a:ext cx="4419600" cy="2058522"/>
          </a:xfrm>
          <a:prstGeom prst="rect">
            <a:avLst/>
          </a:prstGeom>
          <a:solidFill>
            <a:srgbClr val="CCFFCC"/>
          </a:solidFill>
          <a:ln w="28575">
            <a:solidFill>
              <a:schemeClr val="tx1"/>
            </a:solidFill>
            <a:miter lim="800000"/>
            <a:headEnd/>
            <a:tailEnd/>
          </a:ln>
        </p:spPr>
        <p:txBody>
          <a:bodyPr wrap="square" lIns="95514" tIns="47757" rIns="95514" bIns="47757">
            <a:spAutoFit/>
          </a:bodyPr>
          <a:lstStyle/>
          <a:p>
            <a:pPr algn="ctr" defTabSz="955477" eaLnBrk="0" hangingPunct="0"/>
            <a:r>
              <a:rPr lang="en-US" sz="2250" b="1" dirty="0"/>
              <a:t>Step 2  Preliminary Analysis</a:t>
            </a:r>
            <a:endParaRPr lang="en-US" sz="1875" b="1" dirty="0"/>
          </a:p>
          <a:p>
            <a:pPr algn="ctr" defTabSz="955477" eaLnBrk="0" hangingPunct="0"/>
            <a:r>
              <a:rPr lang="en-US" sz="1500" dirty="0"/>
              <a:t>Identify Issues / Allegations</a:t>
            </a:r>
          </a:p>
          <a:p>
            <a:pPr algn="ctr" defTabSz="955477" eaLnBrk="0" hangingPunct="0"/>
            <a:r>
              <a:rPr lang="en-US" sz="1500" dirty="0"/>
              <a:t>Determine IG Appropriateness</a:t>
            </a:r>
          </a:p>
          <a:p>
            <a:pPr algn="ctr" defTabSz="955477" eaLnBrk="0" hangingPunct="0"/>
            <a:r>
              <a:rPr lang="en-US" sz="1500" dirty="0"/>
              <a:t>Open Case in IGARS</a:t>
            </a:r>
          </a:p>
          <a:p>
            <a:pPr algn="ctr" defTabSz="955477" eaLnBrk="0" hangingPunct="0"/>
            <a:r>
              <a:rPr lang="en-US" sz="1500" dirty="0"/>
              <a:t>Acknowledge Receipt</a:t>
            </a:r>
          </a:p>
          <a:p>
            <a:pPr algn="ctr" defTabSz="955477" eaLnBrk="0" hangingPunct="0"/>
            <a:r>
              <a:rPr lang="en-US" sz="1500" dirty="0"/>
              <a:t>Conduct An Actionability Analysis </a:t>
            </a:r>
            <a:r>
              <a:rPr lang="en-US" sz="1100" dirty="0"/>
              <a:t>(Allegations Only)</a:t>
            </a:r>
          </a:p>
          <a:p>
            <a:pPr algn="ctr" defTabSz="955477" eaLnBrk="0" hangingPunct="0"/>
            <a:r>
              <a:rPr lang="en-US" sz="1500" dirty="0"/>
              <a:t>Select a Course of Action</a:t>
            </a:r>
          </a:p>
          <a:p>
            <a:pPr algn="ctr" defTabSz="955477" eaLnBrk="0" hangingPunct="0"/>
            <a:r>
              <a:rPr lang="en-US" sz="1500" dirty="0"/>
              <a:t>(Obtain Authority)</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a:t>U.S. Army Inspector General School   </a:t>
            </a:r>
            <a:fld id="{4CAD069C-2E7A-4977-943C-AB0ABA83F5F8}" type="slidenum">
              <a:rPr lang="en-US" smtClean="0"/>
              <a:pPr/>
              <a:t>15</a:t>
            </a:fld>
            <a:endParaRPr lang="en-US"/>
          </a:p>
        </p:txBody>
      </p:sp>
      <p:sp>
        <p:nvSpPr>
          <p:cNvPr id="52227" name="Rectangle 3"/>
          <p:cNvSpPr>
            <a:spLocks noChangeArrowheads="1"/>
          </p:cNvSpPr>
          <p:nvPr/>
        </p:nvSpPr>
        <p:spPr bwMode="auto">
          <a:xfrm>
            <a:off x="365125" y="960438"/>
            <a:ext cx="184150" cy="427037"/>
          </a:xfrm>
          <a:prstGeom prst="rect">
            <a:avLst/>
          </a:prstGeom>
          <a:noFill/>
          <a:ln w="9525">
            <a:noFill/>
            <a:miter lim="800000"/>
            <a:headEnd/>
            <a:tailEnd/>
          </a:ln>
        </p:spPr>
        <p:txBody>
          <a:bodyPr wrap="none" lIns="92075" tIns="46038" rIns="92075" bIns="46038">
            <a:spAutoFit/>
          </a:bodyPr>
          <a:lstStyle/>
          <a:p>
            <a:pPr eaLnBrk="0" hangingPunct="0"/>
            <a:endParaRPr lang="en-US" sz="2200" b="1">
              <a:latin typeface="Times New Roman" pitchFamily="18" charset="0"/>
            </a:endParaRPr>
          </a:p>
        </p:txBody>
      </p:sp>
      <p:sp>
        <p:nvSpPr>
          <p:cNvPr id="52228" name="Rectangle 10"/>
          <p:cNvSpPr>
            <a:spLocks noGrp="1" noChangeArrowheads="1"/>
          </p:cNvSpPr>
          <p:nvPr>
            <p:ph type="title"/>
          </p:nvPr>
        </p:nvSpPr>
        <p:spPr>
          <a:xfrm>
            <a:off x="1422725" y="244475"/>
            <a:ext cx="7410450" cy="1219200"/>
          </a:xfrm>
        </p:spPr>
        <p:txBody>
          <a:bodyPr/>
          <a:lstStyle/>
          <a:p>
            <a:pPr eaLnBrk="1" hangingPunct="1"/>
            <a:r>
              <a:rPr lang="en-US" sz="4000" dirty="0"/>
              <a:t>STEP 2: Conduct IG Preliminary Analysis (PA)</a:t>
            </a:r>
          </a:p>
        </p:txBody>
      </p:sp>
      <p:sp>
        <p:nvSpPr>
          <p:cNvPr id="52229" name="Rectangle 11"/>
          <p:cNvSpPr>
            <a:spLocks noGrp="1" noChangeArrowheads="1"/>
          </p:cNvSpPr>
          <p:nvPr>
            <p:ph type="body" idx="1"/>
          </p:nvPr>
        </p:nvSpPr>
        <p:spPr>
          <a:xfrm>
            <a:off x="152400" y="1905000"/>
            <a:ext cx="8534400" cy="4419600"/>
          </a:xfrm>
        </p:spPr>
        <p:txBody>
          <a:bodyPr/>
          <a:lstStyle/>
          <a:p>
            <a:pPr eaLnBrk="1" hangingPunct="1">
              <a:lnSpc>
                <a:spcPct val="90000"/>
              </a:lnSpc>
            </a:pPr>
            <a:r>
              <a:rPr lang="en-US" sz="2800" dirty="0"/>
              <a:t>A thought process to determine how best to proceed. May take </a:t>
            </a:r>
            <a:r>
              <a:rPr lang="en-US" sz="2800" u="sng" dirty="0">
                <a:solidFill>
                  <a:srgbClr val="0000FF"/>
                </a:solidFill>
              </a:rPr>
              <a:t>minutes</a:t>
            </a:r>
            <a:r>
              <a:rPr lang="en-US" sz="2800" dirty="0"/>
              <a:t> / </a:t>
            </a:r>
            <a:r>
              <a:rPr lang="en-US" sz="2800" u="sng" dirty="0">
                <a:solidFill>
                  <a:srgbClr val="0000FF"/>
                </a:solidFill>
              </a:rPr>
              <a:t>hours</a:t>
            </a:r>
            <a:r>
              <a:rPr lang="en-US" sz="2800" dirty="0"/>
              <a:t> / </a:t>
            </a:r>
            <a:r>
              <a:rPr lang="en-US" sz="2800" u="sng" dirty="0">
                <a:solidFill>
                  <a:srgbClr val="0000FF"/>
                </a:solidFill>
              </a:rPr>
              <a:t>days.</a:t>
            </a:r>
          </a:p>
          <a:p>
            <a:pPr eaLnBrk="1" hangingPunct="1">
              <a:lnSpc>
                <a:spcPct val="90000"/>
              </a:lnSpc>
            </a:pPr>
            <a:endParaRPr lang="en-US" sz="2800" u="sng" dirty="0"/>
          </a:p>
          <a:p>
            <a:pPr eaLnBrk="1" hangingPunct="1">
              <a:lnSpc>
                <a:spcPct val="90000"/>
              </a:lnSpc>
            </a:pPr>
            <a:r>
              <a:rPr lang="en-US" sz="2800" dirty="0">
                <a:solidFill>
                  <a:srgbClr val="0033CC"/>
                </a:solidFill>
              </a:rPr>
              <a:t>Sub-Steps of Preliminary Analysis</a:t>
            </a:r>
          </a:p>
          <a:p>
            <a:pPr lvl="1" eaLnBrk="1" hangingPunct="1">
              <a:lnSpc>
                <a:spcPct val="90000"/>
              </a:lnSpc>
              <a:buFont typeface="Wingdings" pitchFamily="2" charset="2"/>
              <a:buChar char="Ø"/>
            </a:pPr>
            <a:r>
              <a:rPr lang="en-US" dirty="0"/>
              <a:t>  </a:t>
            </a:r>
            <a:r>
              <a:rPr lang="en-US" u="sng" dirty="0">
                <a:solidFill>
                  <a:srgbClr val="00B050"/>
                </a:solidFill>
              </a:rPr>
              <a:t>I</a:t>
            </a:r>
            <a:r>
              <a:rPr lang="en-US" dirty="0"/>
              <a:t>dentify issues / allegations</a:t>
            </a:r>
          </a:p>
          <a:p>
            <a:pPr lvl="1" eaLnBrk="1" hangingPunct="1">
              <a:lnSpc>
                <a:spcPct val="90000"/>
              </a:lnSpc>
              <a:buFont typeface="Wingdings" pitchFamily="2" charset="2"/>
              <a:buChar char="Ø"/>
            </a:pPr>
            <a:r>
              <a:rPr lang="en-US" dirty="0"/>
              <a:t>  </a:t>
            </a:r>
            <a:r>
              <a:rPr lang="en-US" u="sng" dirty="0">
                <a:solidFill>
                  <a:srgbClr val="00B050"/>
                </a:solidFill>
              </a:rPr>
              <a:t>D</a:t>
            </a:r>
            <a:r>
              <a:rPr lang="en-US" dirty="0"/>
              <a:t>etermine IG appropriateness</a:t>
            </a:r>
          </a:p>
          <a:p>
            <a:pPr lvl="1" eaLnBrk="1" hangingPunct="1">
              <a:lnSpc>
                <a:spcPct val="90000"/>
              </a:lnSpc>
              <a:buFont typeface="Wingdings" pitchFamily="2" charset="2"/>
              <a:buChar char="Ø"/>
            </a:pPr>
            <a:r>
              <a:rPr lang="en-US" dirty="0"/>
              <a:t>  </a:t>
            </a:r>
            <a:r>
              <a:rPr lang="en-US" u="sng" dirty="0">
                <a:solidFill>
                  <a:srgbClr val="00B050"/>
                </a:solidFill>
              </a:rPr>
              <a:t>O</a:t>
            </a:r>
            <a:r>
              <a:rPr lang="en-US" dirty="0"/>
              <a:t>pen the case in IGARS</a:t>
            </a:r>
          </a:p>
          <a:p>
            <a:pPr lvl="1" eaLnBrk="1" hangingPunct="1">
              <a:lnSpc>
                <a:spcPct val="90000"/>
              </a:lnSpc>
              <a:buFont typeface="Wingdings" pitchFamily="2" charset="2"/>
              <a:buChar char="Ø"/>
            </a:pPr>
            <a:r>
              <a:rPr lang="en-US" dirty="0"/>
              <a:t>  </a:t>
            </a:r>
            <a:r>
              <a:rPr lang="en-US" u="sng" dirty="0">
                <a:solidFill>
                  <a:srgbClr val="00B050"/>
                </a:solidFill>
              </a:rPr>
              <a:t>A</a:t>
            </a:r>
            <a:r>
              <a:rPr lang="en-US" dirty="0"/>
              <a:t>cknowledge receipt</a:t>
            </a:r>
          </a:p>
          <a:p>
            <a:pPr lvl="1" eaLnBrk="1" hangingPunct="1">
              <a:lnSpc>
                <a:spcPct val="90000"/>
              </a:lnSpc>
              <a:buFont typeface="Wingdings" pitchFamily="2" charset="2"/>
              <a:buChar char="Ø"/>
            </a:pPr>
            <a:r>
              <a:rPr lang="en-US" dirty="0"/>
              <a:t>  </a:t>
            </a:r>
            <a:r>
              <a:rPr lang="en-US" u="sng" dirty="0">
                <a:solidFill>
                  <a:srgbClr val="00B050"/>
                </a:solidFill>
              </a:rPr>
              <a:t>C</a:t>
            </a:r>
            <a:r>
              <a:rPr lang="en-US" dirty="0"/>
              <a:t>onduct an actionability analysis</a:t>
            </a:r>
          </a:p>
          <a:p>
            <a:pPr lvl="1" eaLnBrk="1" hangingPunct="1">
              <a:lnSpc>
                <a:spcPct val="90000"/>
              </a:lnSpc>
              <a:buFont typeface="Wingdings" pitchFamily="2" charset="2"/>
              <a:buChar char="Ø"/>
            </a:pPr>
            <a:r>
              <a:rPr lang="en-US" dirty="0"/>
              <a:t>  </a:t>
            </a:r>
            <a:r>
              <a:rPr lang="en-US" u="sng" dirty="0">
                <a:solidFill>
                  <a:srgbClr val="00B050"/>
                </a:solidFill>
              </a:rPr>
              <a:t>S</a:t>
            </a:r>
            <a:r>
              <a:rPr lang="en-US" dirty="0"/>
              <a:t>elect COA                                     	</a:t>
            </a:r>
          </a:p>
        </p:txBody>
      </p:sp>
      <p:pic>
        <p:nvPicPr>
          <p:cNvPr id="52230" name="Picture 2058" descr="MMAG00299_0000[1]"/>
          <p:cNvPicPr>
            <a:picLocks noChangeAspect="1" noChangeArrowheads="1" noCrop="1"/>
          </p:cNvPicPr>
          <p:nvPr/>
        </p:nvPicPr>
        <p:blipFill>
          <a:blip r:embed="rId3" cstate="print"/>
          <a:srcRect/>
          <a:stretch>
            <a:fillRect/>
          </a:stretch>
        </p:blipFill>
        <p:spPr bwMode="auto">
          <a:xfrm>
            <a:off x="6515100" y="3810000"/>
            <a:ext cx="2171700" cy="2066925"/>
          </a:xfrm>
          <a:prstGeom prst="rect">
            <a:avLst/>
          </a:prstGeom>
          <a:noFill/>
          <a:ln w="9525">
            <a:noFill/>
            <a:miter lim="800000"/>
            <a:headEnd/>
            <a:tailEnd/>
          </a:ln>
        </p:spPr>
      </p:pic>
      <p:sp>
        <p:nvSpPr>
          <p:cNvPr id="2" name="Text Box 11">
            <a:extLst>
              <a:ext uri="{FF2B5EF4-FFF2-40B4-BE49-F238E27FC236}">
                <a16:creationId xmlns:a16="http://schemas.microsoft.com/office/drawing/2014/main" id="{E83828AB-8D90-52CA-F8FC-3302F66F8CB1}"/>
              </a:ext>
            </a:extLst>
          </p:cNvPr>
          <p:cNvSpPr txBox="1">
            <a:spLocks noChangeArrowheads="1"/>
          </p:cNvSpPr>
          <p:nvPr/>
        </p:nvSpPr>
        <p:spPr bwMode="auto">
          <a:xfrm>
            <a:off x="5410200" y="6317531"/>
            <a:ext cx="3878724" cy="584775"/>
          </a:xfrm>
          <a:prstGeom prst="rect">
            <a:avLst/>
          </a:prstGeom>
          <a:noFill/>
          <a:ln w="12700">
            <a:noFill/>
            <a:miter lim="800000"/>
            <a:headEnd type="none" w="sm" len="sm"/>
            <a:tailEnd type="none" w="sm" len="sm"/>
          </a:ln>
        </p:spPr>
        <p:txBody>
          <a:bodyPr wrap="squar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6-1d (2)</a:t>
            </a:r>
          </a:p>
          <a:p>
            <a:r>
              <a:rPr lang="en-US" sz="1600" b="1" dirty="0">
                <a:solidFill>
                  <a:srgbClr val="336600"/>
                </a:solidFill>
              </a:rPr>
              <a:t>A&amp;I Guide, Part One, Sect. 2-3</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0"/>
          </p:nvPr>
        </p:nvSpPr>
        <p:spPr>
          <a:noFill/>
        </p:spPr>
        <p:txBody>
          <a:bodyPr/>
          <a:lstStyle/>
          <a:p>
            <a:r>
              <a:rPr lang="en-US"/>
              <a:t>U.S. Army Inspector General School   </a:t>
            </a:r>
            <a:fld id="{4988C082-E82A-4A23-8718-1A046BAE1067}" type="slidenum">
              <a:rPr lang="en-US" smtClean="0"/>
              <a:pPr/>
              <a:t>16</a:t>
            </a:fld>
            <a:endParaRPr lang="en-US"/>
          </a:p>
        </p:txBody>
      </p:sp>
      <p:sp>
        <p:nvSpPr>
          <p:cNvPr id="54275" name="Rectangle 2"/>
          <p:cNvSpPr>
            <a:spLocks noGrp="1" noChangeArrowheads="1"/>
          </p:cNvSpPr>
          <p:nvPr>
            <p:ph type="title"/>
          </p:nvPr>
        </p:nvSpPr>
        <p:spPr>
          <a:xfrm>
            <a:off x="1219200" y="228600"/>
            <a:ext cx="7239000" cy="1219200"/>
          </a:xfrm>
        </p:spPr>
        <p:txBody>
          <a:bodyPr/>
          <a:lstStyle/>
          <a:p>
            <a:pPr eaLnBrk="1" hangingPunct="1"/>
            <a:r>
              <a:rPr lang="en-US" sz="4000" dirty="0"/>
              <a:t>STEP 2: IG PA </a:t>
            </a:r>
            <a:br>
              <a:rPr lang="en-US" sz="4000" dirty="0"/>
            </a:br>
            <a:r>
              <a:rPr lang="en-US" sz="3600" u="sng" dirty="0">
                <a:solidFill>
                  <a:srgbClr val="00B050"/>
                </a:solidFill>
              </a:rPr>
              <a:t>I</a:t>
            </a:r>
            <a:r>
              <a:rPr lang="en-US" sz="3600" dirty="0"/>
              <a:t>dentify Issues / Allegations</a:t>
            </a:r>
          </a:p>
        </p:txBody>
      </p:sp>
      <p:sp>
        <p:nvSpPr>
          <p:cNvPr id="28676" name="Rectangle 3"/>
          <p:cNvSpPr>
            <a:spLocks noGrp="1" noChangeArrowheads="1"/>
          </p:cNvSpPr>
          <p:nvPr>
            <p:ph type="body" sz="half" idx="2"/>
          </p:nvPr>
        </p:nvSpPr>
        <p:spPr>
          <a:xfrm>
            <a:off x="228600" y="1828800"/>
            <a:ext cx="6858000" cy="5105400"/>
          </a:xfrm>
        </p:spPr>
        <p:txBody>
          <a:bodyPr/>
          <a:lstStyle/>
          <a:p>
            <a:pPr marL="465138" lvl="1" indent="-350838" eaLnBrk="1" hangingPunct="1">
              <a:lnSpc>
                <a:spcPct val="90000"/>
              </a:lnSpc>
              <a:spcBef>
                <a:spcPct val="40000"/>
              </a:spcBef>
              <a:buNone/>
            </a:pPr>
            <a:r>
              <a:rPr lang="en-US" sz="2400" i="1" dirty="0"/>
              <a:t>Definitions:</a:t>
            </a:r>
          </a:p>
          <a:p>
            <a:pPr marL="465138" lvl="1" indent="-350838" eaLnBrk="1" hangingPunct="1">
              <a:lnSpc>
                <a:spcPct val="90000"/>
              </a:lnSpc>
              <a:spcBef>
                <a:spcPct val="40000"/>
              </a:spcBef>
              <a:buNone/>
            </a:pPr>
            <a:r>
              <a:rPr lang="en-US" sz="2400" i="1" dirty="0">
                <a:solidFill>
                  <a:srgbClr val="FF0000"/>
                </a:solidFill>
              </a:rPr>
              <a:t>Issue:</a:t>
            </a:r>
            <a:r>
              <a:rPr lang="en-US" sz="2400" dirty="0"/>
              <a:t> </a:t>
            </a:r>
          </a:p>
          <a:p>
            <a:pPr marL="465138" lvl="1" indent="-350838" eaLnBrk="1" hangingPunct="1">
              <a:lnSpc>
                <a:spcPct val="90000"/>
              </a:lnSpc>
              <a:spcBef>
                <a:spcPct val="40000"/>
              </a:spcBef>
              <a:buNone/>
            </a:pPr>
            <a:r>
              <a:rPr lang="en-US" sz="2400" dirty="0"/>
              <a:t>-- </a:t>
            </a:r>
            <a:r>
              <a:rPr lang="en-US" sz="2400" dirty="0">
                <a:solidFill>
                  <a:srgbClr val="0000FF"/>
                </a:solidFill>
              </a:rPr>
              <a:t>C</a:t>
            </a:r>
            <a:r>
              <a:rPr lang="en-US" sz="2400" dirty="0"/>
              <a:t>omplaint: expression of dissatisfaction or problem requiring assistance to resolve</a:t>
            </a:r>
          </a:p>
          <a:p>
            <a:pPr marL="465138" lvl="1" indent="-350838" eaLnBrk="1" hangingPunct="1">
              <a:lnSpc>
                <a:spcPct val="90000"/>
              </a:lnSpc>
              <a:spcBef>
                <a:spcPct val="40000"/>
              </a:spcBef>
              <a:buNone/>
            </a:pPr>
            <a:r>
              <a:rPr lang="en-US" sz="2400" dirty="0"/>
              <a:t>-- </a:t>
            </a:r>
            <a:r>
              <a:rPr lang="en-US" sz="2400" dirty="0">
                <a:solidFill>
                  <a:srgbClr val="0000FF"/>
                </a:solidFill>
              </a:rPr>
              <a:t>I</a:t>
            </a:r>
            <a:r>
              <a:rPr lang="en-US" sz="2400" dirty="0"/>
              <a:t>nformation (RFI)</a:t>
            </a:r>
          </a:p>
          <a:p>
            <a:pPr marL="465138" lvl="1" indent="-350838" eaLnBrk="1" hangingPunct="1">
              <a:lnSpc>
                <a:spcPct val="90000"/>
              </a:lnSpc>
              <a:spcBef>
                <a:spcPct val="40000"/>
              </a:spcBef>
              <a:buNone/>
            </a:pPr>
            <a:r>
              <a:rPr lang="en-US" sz="2400" dirty="0"/>
              <a:t>-- </a:t>
            </a:r>
            <a:r>
              <a:rPr lang="en-US" sz="2400" dirty="0">
                <a:solidFill>
                  <a:srgbClr val="0000FF"/>
                </a:solidFill>
              </a:rPr>
              <a:t>A</a:t>
            </a:r>
            <a:r>
              <a:rPr lang="en-US" sz="2400" dirty="0"/>
              <a:t>ssistance: Request for help in working through or understanding a process or system</a:t>
            </a:r>
          </a:p>
          <a:p>
            <a:pPr marL="114300" lvl="1" indent="0" eaLnBrk="1" hangingPunct="1">
              <a:lnSpc>
                <a:spcPct val="90000"/>
              </a:lnSpc>
              <a:spcBef>
                <a:spcPct val="40000"/>
              </a:spcBef>
              <a:buNone/>
            </a:pPr>
            <a:endParaRPr lang="en-US" sz="2400" i="1" dirty="0">
              <a:solidFill>
                <a:srgbClr val="000099"/>
              </a:solidFill>
            </a:endParaRPr>
          </a:p>
          <a:p>
            <a:pPr marL="114300" lvl="1" indent="0" eaLnBrk="1" hangingPunct="1">
              <a:lnSpc>
                <a:spcPct val="90000"/>
              </a:lnSpc>
              <a:spcBef>
                <a:spcPct val="40000"/>
              </a:spcBef>
              <a:buNone/>
            </a:pPr>
            <a:r>
              <a:rPr lang="en-US" sz="2400" i="1" dirty="0">
                <a:solidFill>
                  <a:srgbClr val="FF0000"/>
                </a:solidFill>
              </a:rPr>
              <a:t>Allegation:</a:t>
            </a:r>
            <a:r>
              <a:rPr lang="en-US" sz="2400" dirty="0"/>
              <a:t> a complaint that lists </a:t>
            </a:r>
            <a:r>
              <a:rPr lang="en-US" sz="2400" u="sng" dirty="0"/>
              <a:t>who</a:t>
            </a:r>
            <a:r>
              <a:rPr lang="en-US" sz="2400" dirty="0"/>
              <a:t> improperly did / did not do something in </a:t>
            </a:r>
            <a:r>
              <a:rPr lang="en-US" sz="2400" u="sng" dirty="0"/>
              <a:t>violation of a standard.</a:t>
            </a:r>
          </a:p>
        </p:txBody>
      </p:sp>
      <p:sp>
        <p:nvSpPr>
          <p:cNvPr id="54277" name="AutoShape 4"/>
          <p:cNvSpPr>
            <a:spLocks noChangeArrowheads="1"/>
          </p:cNvSpPr>
          <p:nvPr/>
        </p:nvSpPr>
        <p:spPr bwMode="auto">
          <a:xfrm>
            <a:off x="7239000" y="1828800"/>
            <a:ext cx="1447800" cy="762000"/>
          </a:xfrm>
          <a:prstGeom prst="wedgeRoundRectCallout">
            <a:avLst>
              <a:gd name="adj1" fmla="val 18093"/>
              <a:gd name="adj2" fmla="val 91042"/>
              <a:gd name="adj3" fmla="val 16667"/>
            </a:avLst>
          </a:prstGeom>
          <a:noFill/>
          <a:ln w="76200">
            <a:solidFill>
              <a:schemeClr val="tx1"/>
            </a:solidFill>
            <a:miter lim="800000"/>
            <a:headEnd/>
            <a:tailEnd/>
          </a:ln>
        </p:spPr>
        <p:txBody>
          <a:bodyPr/>
          <a:lstStyle/>
          <a:p>
            <a:pPr algn="ctr"/>
            <a:r>
              <a:rPr lang="en-US" sz="2000" b="1" dirty="0"/>
              <a:t>I see an </a:t>
            </a:r>
            <a:r>
              <a:rPr lang="en-US" sz="2000" b="1" dirty="0">
                <a:solidFill>
                  <a:srgbClr val="000099"/>
                </a:solidFill>
              </a:rPr>
              <a:t>issue.</a:t>
            </a:r>
          </a:p>
          <a:p>
            <a:pPr algn="ctr"/>
            <a:endParaRPr lang="en-US" sz="2000" b="1" dirty="0">
              <a:solidFill>
                <a:srgbClr val="0000FF"/>
              </a:solidFill>
            </a:endParaRPr>
          </a:p>
        </p:txBody>
      </p:sp>
      <p:sp>
        <p:nvSpPr>
          <p:cNvPr id="54278" name="Rectangle 5"/>
          <p:cNvSpPr>
            <a:spLocks noChangeArrowheads="1"/>
          </p:cNvSpPr>
          <p:nvPr/>
        </p:nvSpPr>
        <p:spPr bwMode="auto">
          <a:xfrm>
            <a:off x="5334001" y="6519590"/>
            <a:ext cx="3657600" cy="369332"/>
          </a:xfrm>
          <a:prstGeom prst="rect">
            <a:avLst/>
          </a:prstGeom>
          <a:noFill/>
          <a:ln w="76200">
            <a:noFill/>
            <a:miter lim="800000"/>
            <a:headEnd/>
            <a:tailEnd/>
          </a:ln>
        </p:spPr>
        <p:txBody>
          <a:bodyPr wrap="square">
            <a:spAutoFit/>
          </a:bodyPr>
          <a:lstStyle/>
          <a:p>
            <a:r>
              <a:rPr lang="en-US" sz="1800" b="1" dirty="0">
                <a:solidFill>
                  <a:srgbClr val="336600"/>
                </a:solidFill>
              </a:rPr>
              <a:t>A&amp;I Guide, Part One, Sect. 2-3-1</a:t>
            </a:r>
          </a:p>
        </p:txBody>
      </p:sp>
      <p:grpSp>
        <p:nvGrpSpPr>
          <p:cNvPr id="2" name="Group 6"/>
          <p:cNvGrpSpPr>
            <a:grpSpLocks noChangeAspect="1"/>
          </p:cNvGrpSpPr>
          <p:nvPr/>
        </p:nvGrpSpPr>
        <p:grpSpPr bwMode="auto">
          <a:xfrm>
            <a:off x="7086600" y="3041650"/>
            <a:ext cx="1676400" cy="1530350"/>
            <a:chOff x="720" y="1616"/>
            <a:chExt cx="2394" cy="2185"/>
          </a:xfrm>
        </p:grpSpPr>
        <p:sp>
          <p:nvSpPr>
            <p:cNvPr id="54281" name="AutoShape 7"/>
            <p:cNvSpPr>
              <a:spLocks noChangeAspect="1" noChangeArrowheads="1" noTextEdit="1"/>
            </p:cNvSpPr>
            <p:nvPr/>
          </p:nvSpPr>
          <p:spPr bwMode="auto">
            <a:xfrm>
              <a:off x="720" y="1616"/>
              <a:ext cx="2394" cy="2185"/>
            </a:xfrm>
            <a:prstGeom prst="rect">
              <a:avLst/>
            </a:prstGeom>
            <a:noFill/>
            <a:ln w="9525">
              <a:noFill/>
              <a:miter lim="800000"/>
              <a:headEnd/>
              <a:tailEnd/>
            </a:ln>
          </p:spPr>
          <p:txBody>
            <a:bodyPr/>
            <a:lstStyle/>
            <a:p>
              <a:endParaRPr lang="en-US"/>
            </a:p>
          </p:txBody>
        </p:sp>
        <p:grpSp>
          <p:nvGrpSpPr>
            <p:cNvPr id="3" name="Group 8"/>
            <p:cNvGrpSpPr>
              <a:grpSpLocks/>
            </p:cNvGrpSpPr>
            <p:nvPr/>
          </p:nvGrpSpPr>
          <p:grpSpPr bwMode="auto">
            <a:xfrm>
              <a:off x="720" y="1629"/>
              <a:ext cx="2375" cy="2153"/>
              <a:chOff x="720" y="1629"/>
              <a:chExt cx="2375" cy="2153"/>
            </a:xfrm>
          </p:grpSpPr>
          <p:sp>
            <p:nvSpPr>
              <p:cNvPr id="54293" name="Freeform 9"/>
              <p:cNvSpPr>
                <a:spLocks/>
              </p:cNvSpPr>
              <p:nvPr/>
            </p:nvSpPr>
            <p:spPr bwMode="auto">
              <a:xfrm>
                <a:off x="833" y="3436"/>
                <a:ext cx="101" cy="106"/>
              </a:xfrm>
              <a:custGeom>
                <a:avLst/>
                <a:gdLst>
                  <a:gd name="T0" fmla="*/ 1 w 202"/>
                  <a:gd name="T1" fmla="*/ 0 h 211"/>
                  <a:gd name="T2" fmla="*/ 1 w 202"/>
                  <a:gd name="T3" fmla="*/ 1 h 211"/>
                  <a:gd name="T4" fmla="*/ 1 w 202"/>
                  <a:gd name="T5" fmla="*/ 1 h 211"/>
                  <a:gd name="T6" fmla="*/ 1 w 202"/>
                  <a:gd name="T7" fmla="*/ 1 h 211"/>
                  <a:gd name="T8" fmla="*/ 1 w 202"/>
                  <a:gd name="T9" fmla="*/ 1 h 211"/>
                  <a:gd name="T10" fmla="*/ 0 w 202"/>
                  <a:gd name="T11" fmla="*/ 1 h 211"/>
                  <a:gd name="T12" fmla="*/ 1 w 202"/>
                  <a:gd name="T13" fmla="*/ 1 h 211"/>
                  <a:gd name="T14" fmla="*/ 1 w 202"/>
                  <a:gd name="T15" fmla="*/ 0 h 211"/>
                  <a:gd name="T16" fmla="*/ 1 w 202"/>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2"/>
                  <a:gd name="T28" fmla="*/ 0 h 211"/>
                  <a:gd name="T29" fmla="*/ 202 w 202"/>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2" h="211">
                    <a:moveTo>
                      <a:pt x="65" y="0"/>
                    </a:moveTo>
                    <a:lnTo>
                      <a:pt x="107" y="112"/>
                    </a:lnTo>
                    <a:lnTo>
                      <a:pt x="162" y="133"/>
                    </a:lnTo>
                    <a:lnTo>
                      <a:pt x="202" y="211"/>
                    </a:lnTo>
                    <a:lnTo>
                      <a:pt x="69" y="205"/>
                    </a:lnTo>
                    <a:lnTo>
                      <a:pt x="0" y="133"/>
                    </a:lnTo>
                    <a:lnTo>
                      <a:pt x="4" y="61"/>
                    </a:lnTo>
                    <a:lnTo>
                      <a:pt x="65" y="0"/>
                    </a:lnTo>
                    <a:close/>
                  </a:path>
                </a:pathLst>
              </a:custGeom>
              <a:solidFill>
                <a:srgbClr val="CCCCCC"/>
              </a:solidFill>
              <a:ln w="9525">
                <a:noFill/>
                <a:round/>
                <a:headEnd/>
                <a:tailEnd/>
              </a:ln>
            </p:spPr>
            <p:txBody>
              <a:bodyPr/>
              <a:lstStyle/>
              <a:p>
                <a:endParaRPr lang="en-US"/>
              </a:p>
            </p:txBody>
          </p:sp>
          <p:sp>
            <p:nvSpPr>
              <p:cNvPr id="54294" name="Freeform 10"/>
              <p:cNvSpPr>
                <a:spLocks/>
              </p:cNvSpPr>
              <p:nvPr/>
            </p:nvSpPr>
            <p:spPr bwMode="auto">
              <a:xfrm>
                <a:off x="1307" y="2684"/>
                <a:ext cx="352" cy="513"/>
              </a:xfrm>
              <a:custGeom>
                <a:avLst/>
                <a:gdLst>
                  <a:gd name="T0" fmla="*/ 1 w 703"/>
                  <a:gd name="T1" fmla="*/ 1 h 1024"/>
                  <a:gd name="T2" fmla="*/ 1 w 703"/>
                  <a:gd name="T3" fmla="*/ 1 h 1024"/>
                  <a:gd name="T4" fmla="*/ 0 w 703"/>
                  <a:gd name="T5" fmla="*/ 1 h 1024"/>
                  <a:gd name="T6" fmla="*/ 1 w 703"/>
                  <a:gd name="T7" fmla="*/ 1 h 1024"/>
                  <a:gd name="T8" fmla="*/ 1 w 703"/>
                  <a:gd name="T9" fmla="*/ 0 h 1024"/>
                  <a:gd name="T10" fmla="*/ 1 w 703"/>
                  <a:gd name="T11" fmla="*/ 1 h 1024"/>
                  <a:gd name="T12" fmla="*/ 1 w 703"/>
                  <a:gd name="T13" fmla="*/ 1 h 1024"/>
                  <a:gd name="T14" fmla="*/ 1 w 703"/>
                  <a:gd name="T15" fmla="*/ 1 h 1024"/>
                  <a:gd name="T16" fmla="*/ 0 60000 65536"/>
                  <a:gd name="T17" fmla="*/ 0 60000 65536"/>
                  <a:gd name="T18" fmla="*/ 0 60000 65536"/>
                  <a:gd name="T19" fmla="*/ 0 60000 65536"/>
                  <a:gd name="T20" fmla="*/ 0 60000 65536"/>
                  <a:gd name="T21" fmla="*/ 0 60000 65536"/>
                  <a:gd name="T22" fmla="*/ 0 60000 65536"/>
                  <a:gd name="T23" fmla="*/ 0 60000 65536"/>
                  <a:gd name="T24" fmla="*/ 0 w 703"/>
                  <a:gd name="T25" fmla="*/ 0 h 1024"/>
                  <a:gd name="T26" fmla="*/ 703 w 703"/>
                  <a:gd name="T27" fmla="*/ 1024 h 10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3" h="1024">
                    <a:moveTo>
                      <a:pt x="644" y="165"/>
                    </a:moveTo>
                    <a:lnTo>
                      <a:pt x="157" y="978"/>
                    </a:lnTo>
                    <a:lnTo>
                      <a:pt x="0" y="1024"/>
                    </a:lnTo>
                    <a:lnTo>
                      <a:pt x="34" y="182"/>
                    </a:lnTo>
                    <a:lnTo>
                      <a:pt x="140" y="0"/>
                    </a:lnTo>
                    <a:lnTo>
                      <a:pt x="703" y="76"/>
                    </a:lnTo>
                    <a:lnTo>
                      <a:pt x="644" y="165"/>
                    </a:lnTo>
                    <a:close/>
                  </a:path>
                </a:pathLst>
              </a:custGeom>
              <a:solidFill>
                <a:srgbClr val="F5F5F5"/>
              </a:solidFill>
              <a:ln w="9525">
                <a:noFill/>
                <a:round/>
                <a:headEnd/>
                <a:tailEnd/>
              </a:ln>
            </p:spPr>
            <p:txBody>
              <a:bodyPr/>
              <a:lstStyle/>
              <a:p>
                <a:endParaRPr lang="en-US"/>
              </a:p>
            </p:txBody>
          </p:sp>
          <p:sp>
            <p:nvSpPr>
              <p:cNvPr id="54295" name="Freeform 11"/>
              <p:cNvSpPr>
                <a:spLocks/>
              </p:cNvSpPr>
              <p:nvPr/>
            </p:nvSpPr>
            <p:spPr bwMode="auto">
              <a:xfrm>
                <a:off x="2289" y="3408"/>
                <a:ext cx="103" cy="73"/>
              </a:xfrm>
              <a:custGeom>
                <a:avLst/>
                <a:gdLst>
                  <a:gd name="T0" fmla="*/ 1 w 205"/>
                  <a:gd name="T1" fmla="*/ 0 h 144"/>
                  <a:gd name="T2" fmla="*/ 1 w 205"/>
                  <a:gd name="T3" fmla="*/ 1 h 144"/>
                  <a:gd name="T4" fmla="*/ 1 w 205"/>
                  <a:gd name="T5" fmla="*/ 1 h 144"/>
                  <a:gd name="T6" fmla="*/ 1 w 205"/>
                  <a:gd name="T7" fmla="*/ 1 h 144"/>
                  <a:gd name="T8" fmla="*/ 1 w 205"/>
                  <a:gd name="T9" fmla="*/ 1 h 144"/>
                  <a:gd name="T10" fmla="*/ 1 w 205"/>
                  <a:gd name="T11" fmla="*/ 1 h 144"/>
                  <a:gd name="T12" fmla="*/ 1 w 205"/>
                  <a:gd name="T13" fmla="*/ 1 h 144"/>
                  <a:gd name="T14" fmla="*/ 1 w 205"/>
                  <a:gd name="T15" fmla="*/ 1 h 144"/>
                  <a:gd name="T16" fmla="*/ 1 w 205"/>
                  <a:gd name="T17" fmla="*/ 1 h 144"/>
                  <a:gd name="T18" fmla="*/ 1 w 205"/>
                  <a:gd name="T19" fmla="*/ 1 h 144"/>
                  <a:gd name="T20" fmla="*/ 0 w 205"/>
                  <a:gd name="T21" fmla="*/ 1 h 144"/>
                  <a:gd name="T22" fmla="*/ 1 w 205"/>
                  <a:gd name="T23" fmla="*/ 0 h 144"/>
                  <a:gd name="T24" fmla="*/ 1 w 205"/>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5"/>
                  <a:gd name="T40" fmla="*/ 0 h 144"/>
                  <a:gd name="T41" fmla="*/ 205 w 205"/>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5" h="144">
                    <a:moveTo>
                      <a:pt x="8" y="0"/>
                    </a:moveTo>
                    <a:lnTo>
                      <a:pt x="70" y="6"/>
                    </a:lnTo>
                    <a:lnTo>
                      <a:pt x="183" y="61"/>
                    </a:lnTo>
                    <a:lnTo>
                      <a:pt x="205" y="91"/>
                    </a:lnTo>
                    <a:lnTo>
                      <a:pt x="204" y="144"/>
                    </a:lnTo>
                    <a:lnTo>
                      <a:pt x="186" y="116"/>
                    </a:lnTo>
                    <a:lnTo>
                      <a:pt x="162" y="85"/>
                    </a:lnTo>
                    <a:lnTo>
                      <a:pt x="150" y="76"/>
                    </a:lnTo>
                    <a:lnTo>
                      <a:pt x="72" y="53"/>
                    </a:lnTo>
                    <a:lnTo>
                      <a:pt x="13" y="53"/>
                    </a:lnTo>
                    <a:lnTo>
                      <a:pt x="0" y="30"/>
                    </a:lnTo>
                    <a:lnTo>
                      <a:pt x="8" y="0"/>
                    </a:lnTo>
                    <a:close/>
                  </a:path>
                </a:pathLst>
              </a:custGeom>
              <a:solidFill>
                <a:srgbClr val="8F4A21"/>
              </a:solidFill>
              <a:ln w="9525">
                <a:noFill/>
                <a:round/>
                <a:headEnd/>
                <a:tailEnd/>
              </a:ln>
            </p:spPr>
            <p:txBody>
              <a:bodyPr/>
              <a:lstStyle/>
              <a:p>
                <a:endParaRPr lang="en-US"/>
              </a:p>
            </p:txBody>
          </p:sp>
          <p:sp>
            <p:nvSpPr>
              <p:cNvPr id="54296" name="Freeform 12"/>
              <p:cNvSpPr>
                <a:spLocks/>
              </p:cNvSpPr>
              <p:nvPr/>
            </p:nvSpPr>
            <p:spPr bwMode="auto">
              <a:xfrm>
                <a:off x="1371" y="2896"/>
                <a:ext cx="84" cy="244"/>
              </a:xfrm>
              <a:custGeom>
                <a:avLst/>
                <a:gdLst>
                  <a:gd name="T0" fmla="*/ 1 w 167"/>
                  <a:gd name="T1" fmla="*/ 0 h 489"/>
                  <a:gd name="T2" fmla="*/ 1 w 167"/>
                  <a:gd name="T3" fmla="*/ 0 h 489"/>
                  <a:gd name="T4" fmla="*/ 1 w 167"/>
                  <a:gd name="T5" fmla="*/ 0 h 489"/>
                  <a:gd name="T6" fmla="*/ 1 w 167"/>
                  <a:gd name="T7" fmla="*/ 0 h 489"/>
                  <a:gd name="T8" fmla="*/ 1 w 167"/>
                  <a:gd name="T9" fmla="*/ 0 h 489"/>
                  <a:gd name="T10" fmla="*/ 1 w 167"/>
                  <a:gd name="T11" fmla="*/ 0 h 489"/>
                  <a:gd name="T12" fmla="*/ 1 w 167"/>
                  <a:gd name="T13" fmla="*/ 0 h 489"/>
                  <a:gd name="T14" fmla="*/ 0 w 167"/>
                  <a:gd name="T15" fmla="*/ 0 h 489"/>
                  <a:gd name="T16" fmla="*/ 1 w 167"/>
                  <a:gd name="T17" fmla="*/ 0 h 489"/>
                  <a:gd name="T18" fmla="*/ 1 w 167"/>
                  <a:gd name="T19" fmla="*/ 0 h 489"/>
                  <a:gd name="T20" fmla="*/ 1 w 167"/>
                  <a:gd name="T21" fmla="*/ 0 h 489"/>
                  <a:gd name="T22" fmla="*/ 1 w 167"/>
                  <a:gd name="T23" fmla="*/ 0 h 489"/>
                  <a:gd name="T24" fmla="*/ 1 w 167"/>
                  <a:gd name="T25" fmla="*/ 0 h 489"/>
                  <a:gd name="T26" fmla="*/ 1 w 167"/>
                  <a:gd name="T27" fmla="*/ 0 h 489"/>
                  <a:gd name="T28" fmla="*/ 1 w 167"/>
                  <a:gd name="T29" fmla="*/ 0 h 489"/>
                  <a:gd name="T30" fmla="*/ 1 w 167"/>
                  <a:gd name="T31" fmla="*/ 0 h 4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
                  <a:gd name="T49" fmla="*/ 0 h 489"/>
                  <a:gd name="T50" fmla="*/ 167 w 167"/>
                  <a:gd name="T51" fmla="*/ 489 h 4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 h="489">
                    <a:moveTo>
                      <a:pt x="167" y="105"/>
                    </a:moveTo>
                    <a:lnTo>
                      <a:pt x="141" y="149"/>
                    </a:lnTo>
                    <a:lnTo>
                      <a:pt x="118" y="181"/>
                    </a:lnTo>
                    <a:lnTo>
                      <a:pt x="70" y="413"/>
                    </a:lnTo>
                    <a:lnTo>
                      <a:pt x="59" y="432"/>
                    </a:lnTo>
                    <a:lnTo>
                      <a:pt x="34" y="466"/>
                    </a:lnTo>
                    <a:lnTo>
                      <a:pt x="10" y="489"/>
                    </a:lnTo>
                    <a:lnTo>
                      <a:pt x="0" y="472"/>
                    </a:lnTo>
                    <a:lnTo>
                      <a:pt x="8" y="289"/>
                    </a:lnTo>
                    <a:lnTo>
                      <a:pt x="51" y="143"/>
                    </a:lnTo>
                    <a:lnTo>
                      <a:pt x="44" y="54"/>
                    </a:lnTo>
                    <a:lnTo>
                      <a:pt x="51" y="19"/>
                    </a:lnTo>
                    <a:lnTo>
                      <a:pt x="97" y="0"/>
                    </a:lnTo>
                    <a:lnTo>
                      <a:pt x="143" y="14"/>
                    </a:lnTo>
                    <a:lnTo>
                      <a:pt x="167" y="105"/>
                    </a:lnTo>
                    <a:close/>
                  </a:path>
                </a:pathLst>
              </a:custGeom>
              <a:solidFill>
                <a:srgbClr val="2E2E3B"/>
              </a:solidFill>
              <a:ln w="9525">
                <a:noFill/>
                <a:round/>
                <a:headEnd/>
                <a:tailEnd/>
              </a:ln>
            </p:spPr>
            <p:txBody>
              <a:bodyPr/>
              <a:lstStyle/>
              <a:p>
                <a:endParaRPr lang="en-US"/>
              </a:p>
            </p:txBody>
          </p:sp>
          <p:sp>
            <p:nvSpPr>
              <p:cNvPr id="54297" name="Freeform 13"/>
              <p:cNvSpPr>
                <a:spLocks/>
              </p:cNvSpPr>
              <p:nvPr/>
            </p:nvSpPr>
            <p:spPr bwMode="auto">
              <a:xfrm>
                <a:off x="1506" y="2948"/>
                <a:ext cx="58" cy="66"/>
              </a:xfrm>
              <a:custGeom>
                <a:avLst/>
                <a:gdLst>
                  <a:gd name="T0" fmla="*/ 1 w 116"/>
                  <a:gd name="T1" fmla="*/ 0 h 133"/>
                  <a:gd name="T2" fmla="*/ 1 w 116"/>
                  <a:gd name="T3" fmla="*/ 0 h 133"/>
                  <a:gd name="T4" fmla="*/ 0 w 116"/>
                  <a:gd name="T5" fmla="*/ 0 h 133"/>
                  <a:gd name="T6" fmla="*/ 1 w 116"/>
                  <a:gd name="T7" fmla="*/ 0 h 133"/>
                  <a:gd name="T8" fmla="*/ 1 w 116"/>
                  <a:gd name="T9" fmla="*/ 0 h 133"/>
                  <a:gd name="T10" fmla="*/ 1 w 116"/>
                  <a:gd name="T11" fmla="*/ 0 h 133"/>
                  <a:gd name="T12" fmla="*/ 1 w 116"/>
                  <a:gd name="T13" fmla="*/ 0 h 133"/>
                  <a:gd name="T14" fmla="*/ 1 w 116"/>
                  <a:gd name="T15" fmla="*/ 0 h 133"/>
                  <a:gd name="T16" fmla="*/ 1 w 116"/>
                  <a:gd name="T17" fmla="*/ 0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133"/>
                  <a:gd name="T29" fmla="*/ 116 w 116"/>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133">
                    <a:moveTo>
                      <a:pt x="72" y="0"/>
                    </a:moveTo>
                    <a:lnTo>
                      <a:pt x="17" y="48"/>
                    </a:lnTo>
                    <a:lnTo>
                      <a:pt x="0" y="72"/>
                    </a:lnTo>
                    <a:lnTo>
                      <a:pt x="11" y="127"/>
                    </a:lnTo>
                    <a:lnTo>
                      <a:pt x="30" y="133"/>
                    </a:lnTo>
                    <a:lnTo>
                      <a:pt x="116" y="67"/>
                    </a:lnTo>
                    <a:lnTo>
                      <a:pt x="78" y="0"/>
                    </a:lnTo>
                    <a:lnTo>
                      <a:pt x="72" y="0"/>
                    </a:lnTo>
                    <a:close/>
                  </a:path>
                </a:pathLst>
              </a:custGeom>
              <a:solidFill>
                <a:srgbClr val="8F4A21"/>
              </a:solidFill>
              <a:ln w="9525">
                <a:noFill/>
                <a:round/>
                <a:headEnd/>
                <a:tailEnd/>
              </a:ln>
            </p:spPr>
            <p:txBody>
              <a:bodyPr/>
              <a:lstStyle/>
              <a:p>
                <a:endParaRPr lang="en-US"/>
              </a:p>
            </p:txBody>
          </p:sp>
          <p:sp>
            <p:nvSpPr>
              <p:cNvPr id="54298" name="Freeform 14"/>
              <p:cNvSpPr>
                <a:spLocks/>
              </p:cNvSpPr>
              <p:nvPr/>
            </p:nvSpPr>
            <p:spPr bwMode="auto">
              <a:xfrm>
                <a:off x="1556" y="2904"/>
                <a:ext cx="66" cy="73"/>
              </a:xfrm>
              <a:custGeom>
                <a:avLst/>
                <a:gdLst>
                  <a:gd name="T0" fmla="*/ 1 w 131"/>
                  <a:gd name="T1" fmla="*/ 1 h 146"/>
                  <a:gd name="T2" fmla="*/ 1 w 131"/>
                  <a:gd name="T3" fmla="*/ 1 h 146"/>
                  <a:gd name="T4" fmla="*/ 1 w 131"/>
                  <a:gd name="T5" fmla="*/ 1 h 146"/>
                  <a:gd name="T6" fmla="*/ 1 w 131"/>
                  <a:gd name="T7" fmla="*/ 1 h 146"/>
                  <a:gd name="T8" fmla="*/ 1 w 131"/>
                  <a:gd name="T9" fmla="*/ 1 h 146"/>
                  <a:gd name="T10" fmla="*/ 1 w 131"/>
                  <a:gd name="T11" fmla="*/ 1 h 146"/>
                  <a:gd name="T12" fmla="*/ 1 w 131"/>
                  <a:gd name="T13" fmla="*/ 1 h 146"/>
                  <a:gd name="T14" fmla="*/ 1 w 131"/>
                  <a:gd name="T15" fmla="*/ 1 h 146"/>
                  <a:gd name="T16" fmla="*/ 0 w 131"/>
                  <a:gd name="T17" fmla="*/ 1 h 146"/>
                  <a:gd name="T18" fmla="*/ 1 w 131"/>
                  <a:gd name="T19" fmla="*/ 1 h 146"/>
                  <a:gd name="T20" fmla="*/ 1 w 131"/>
                  <a:gd name="T21" fmla="*/ 1 h 146"/>
                  <a:gd name="T22" fmla="*/ 1 w 131"/>
                  <a:gd name="T23" fmla="*/ 0 h 146"/>
                  <a:gd name="T24" fmla="*/ 1 w 131"/>
                  <a:gd name="T25" fmla="*/ 1 h 146"/>
                  <a:gd name="T26" fmla="*/ 1 w 131"/>
                  <a:gd name="T27" fmla="*/ 1 h 146"/>
                  <a:gd name="T28" fmla="*/ 1 w 131"/>
                  <a:gd name="T29" fmla="*/ 1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146"/>
                  <a:gd name="T47" fmla="*/ 131 w 131"/>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146">
                    <a:moveTo>
                      <a:pt x="60" y="9"/>
                    </a:moveTo>
                    <a:lnTo>
                      <a:pt x="95" y="19"/>
                    </a:lnTo>
                    <a:lnTo>
                      <a:pt x="121" y="45"/>
                    </a:lnTo>
                    <a:lnTo>
                      <a:pt x="131" y="74"/>
                    </a:lnTo>
                    <a:lnTo>
                      <a:pt x="100" y="112"/>
                    </a:lnTo>
                    <a:lnTo>
                      <a:pt x="60" y="146"/>
                    </a:lnTo>
                    <a:lnTo>
                      <a:pt x="30" y="127"/>
                    </a:lnTo>
                    <a:lnTo>
                      <a:pt x="21" y="114"/>
                    </a:lnTo>
                    <a:lnTo>
                      <a:pt x="0" y="81"/>
                    </a:lnTo>
                    <a:lnTo>
                      <a:pt x="2" y="38"/>
                    </a:lnTo>
                    <a:lnTo>
                      <a:pt x="22" y="9"/>
                    </a:lnTo>
                    <a:lnTo>
                      <a:pt x="43" y="0"/>
                    </a:lnTo>
                    <a:lnTo>
                      <a:pt x="55" y="2"/>
                    </a:lnTo>
                    <a:lnTo>
                      <a:pt x="60" y="9"/>
                    </a:lnTo>
                    <a:close/>
                  </a:path>
                </a:pathLst>
              </a:custGeom>
              <a:solidFill>
                <a:srgbClr val="FFF2E5"/>
              </a:solidFill>
              <a:ln w="9525">
                <a:noFill/>
                <a:round/>
                <a:headEnd/>
                <a:tailEnd/>
              </a:ln>
            </p:spPr>
            <p:txBody>
              <a:bodyPr/>
              <a:lstStyle/>
              <a:p>
                <a:endParaRPr lang="en-US"/>
              </a:p>
            </p:txBody>
          </p:sp>
          <p:sp>
            <p:nvSpPr>
              <p:cNvPr id="54299" name="Freeform 15"/>
              <p:cNvSpPr>
                <a:spLocks/>
              </p:cNvSpPr>
              <p:nvPr/>
            </p:nvSpPr>
            <p:spPr bwMode="auto">
              <a:xfrm>
                <a:off x="1544" y="2929"/>
                <a:ext cx="43" cy="55"/>
              </a:xfrm>
              <a:custGeom>
                <a:avLst/>
                <a:gdLst>
                  <a:gd name="T0" fmla="*/ 1 w 85"/>
                  <a:gd name="T1" fmla="*/ 0 h 110"/>
                  <a:gd name="T2" fmla="*/ 0 w 85"/>
                  <a:gd name="T3" fmla="*/ 1 h 110"/>
                  <a:gd name="T4" fmla="*/ 1 w 85"/>
                  <a:gd name="T5" fmla="*/ 1 h 110"/>
                  <a:gd name="T6" fmla="*/ 1 w 85"/>
                  <a:gd name="T7" fmla="*/ 1 h 110"/>
                  <a:gd name="T8" fmla="*/ 1 w 85"/>
                  <a:gd name="T9" fmla="*/ 1 h 110"/>
                  <a:gd name="T10" fmla="*/ 1 w 85"/>
                  <a:gd name="T11" fmla="*/ 1 h 110"/>
                  <a:gd name="T12" fmla="*/ 1 w 85"/>
                  <a:gd name="T13" fmla="*/ 1 h 110"/>
                  <a:gd name="T14" fmla="*/ 1 w 85"/>
                  <a:gd name="T15" fmla="*/ 1 h 110"/>
                  <a:gd name="T16" fmla="*/ 1 w 85"/>
                  <a:gd name="T17" fmla="*/ 0 h 110"/>
                  <a:gd name="T18" fmla="*/ 1 w 85"/>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110"/>
                  <a:gd name="T32" fmla="*/ 85 w 85"/>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110">
                    <a:moveTo>
                      <a:pt x="23" y="0"/>
                    </a:moveTo>
                    <a:lnTo>
                      <a:pt x="0" y="27"/>
                    </a:lnTo>
                    <a:lnTo>
                      <a:pt x="19" y="72"/>
                    </a:lnTo>
                    <a:lnTo>
                      <a:pt x="42" y="105"/>
                    </a:lnTo>
                    <a:lnTo>
                      <a:pt x="80" y="110"/>
                    </a:lnTo>
                    <a:lnTo>
                      <a:pt x="85" y="99"/>
                    </a:lnTo>
                    <a:lnTo>
                      <a:pt x="59" y="78"/>
                    </a:lnTo>
                    <a:lnTo>
                      <a:pt x="34" y="46"/>
                    </a:lnTo>
                    <a:lnTo>
                      <a:pt x="23" y="0"/>
                    </a:lnTo>
                    <a:close/>
                  </a:path>
                </a:pathLst>
              </a:custGeom>
              <a:solidFill>
                <a:srgbClr val="C9A17A"/>
              </a:solidFill>
              <a:ln w="9525">
                <a:noFill/>
                <a:round/>
                <a:headEnd/>
                <a:tailEnd/>
              </a:ln>
            </p:spPr>
            <p:txBody>
              <a:bodyPr/>
              <a:lstStyle/>
              <a:p>
                <a:endParaRPr lang="en-US"/>
              </a:p>
            </p:txBody>
          </p:sp>
          <p:sp>
            <p:nvSpPr>
              <p:cNvPr id="54300" name="Freeform 16"/>
              <p:cNvSpPr>
                <a:spLocks/>
              </p:cNvSpPr>
              <p:nvPr/>
            </p:nvSpPr>
            <p:spPr bwMode="auto">
              <a:xfrm>
                <a:off x="1547" y="2936"/>
                <a:ext cx="33" cy="46"/>
              </a:xfrm>
              <a:custGeom>
                <a:avLst/>
                <a:gdLst>
                  <a:gd name="T0" fmla="*/ 1 w 66"/>
                  <a:gd name="T1" fmla="*/ 0 h 91"/>
                  <a:gd name="T2" fmla="*/ 0 w 66"/>
                  <a:gd name="T3" fmla="*/ 1 h 91"/>
                  <a:gd name="T4" fmla="*/ 1 w 66"/>
                  <a:gd name="T5" fmla="*/ 1 h 91"/>
                  <a:gd name="T6" fmla="*/ 1 w 66"/>
                  <a:gd name="T7" fmla="*/ 1 h 91"/>
                  <a:gd name="T8" fmla="*/ 1 w 66"/>
                  <a:gd name="T9" fmla="*/ 1 h 91"/>
                  <a:gd name="T10" fmla="*/ 1 w 66"/>
                  <a:gd name="T11" fmla="*/ 1 h 91"/>
                  <a:gd name="T12" fmla="*/ 1 w 66"/>
                  <a:gd name="T13" fmla="*/ 1 h 91"/>
                  <a:gd name="T14" fmla="*/ 1 w 66"/>
                  <a:gd name="T15" fmla="*/ 0 h 91"/>
                  <a:gd name="T16" fmla="*/ 1 w 66"/>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9" y="0"/>
                    </a:moveTo>
                    <a:lnTo>
                      <a:pt x="0" y="6"/>
                    </a:lnTo>
                    <a:lnTo>
                      <a:pt x="28" y="63"/>
                    </a:lnTo>
                    <a:lnTo>
                      <a:pt x="47" y="86"/>
                    </a:lnTo>
                    <a:lnTo>
                      <a:pt x="60" y="91"/>
                    </a:lnTo>
                    <a:lnTo>
                      <a:pt x="66" y="84"/>
                    </a:lnTo>
                    <a:lnTo>
                      <a:pt x="28" y="38"/>
                    </a:lnTo>
                    <a:lnTo>
                      <a:pt x="9" y="0"/>
                    </a:lnTo>
                    <a:close/>
                  </a:path>
                </a:pathLst>
              </a:custGeom>
              <a:solidFill>
                <a:srgbClr val="FFCC7F"/>
              </a:solidFill>
              <a:ln w="9525">
                <a:noFill/>
                <a:round/>
                <a:headEnd/>
                <a:tailEnd/>
              </a:ln>
            </p:spPr>
            <p:txBody>
              <a:bodyPr/>
              <a:lstStyle/>
              <a:p>
                <a:endParaRPr lang="en-US"/>
              </a:p>
            </p:txBody>
          </p:sp>
          <p:sp>
            <p:nvSpPr>
              <p:cNvPr id="54301" name="Freeform 17"/>
              <p:cNvSpPr>
                <a:spLocks/>
              </p:cNvSpPr>
              <p:nvPr/>
            </p:nvSpPr>
            <p:spPr bwMode="auto">
              <a:xfrm>
                <a:off x="1521" y="2981"/>
                <a:ext cx="65" cy="63"/>
              </a:xfrm>
              <a:custGeom>
                <a:avLst/>
                <a:gdLst>
                  <a:gd name="T0" fmla="*/ 0 w 130"/>
                  <a:gd name="T1" fmla="*/ 1 h 125"/>
                  <a:gd name="T2" fmla="*/ 1 w 130"/>
                  <a:gd name="T3" fmla="*/ 1 h 125"/>
                  <a:gd name="T4" fmla="*/ 1 w 130"/>
                  <a:gd name="T5" fmla="*/ 1 h 125"/>
                  <a:gd name="T6" fmla="*/ 1 w 130"/>
                  <a:gd name="T7" fmla="*/ 1 h 125"/>
                  <a:gd name="T8" fmla="*/ 1 w 130"/>
                  <a:gd name="T9" fmla="*/ 0 h 125"/>
                  <a:gd name="T10" fmla="*/ 1 w 130"/>
                  <a:gd name="T11" fmla="*/ 0 h 125"/>
                  <a:gd name="T12" fmla="*/ 1 w 130"/>
                  <a:gd name="T13" fmla="*/ 1 h 125"/>
                  <a:gd name="T14" fmla="*/ 1 w 130"/>
                  <a:gd name="T15" fmla="*/ 1 h 125"/>
                  <a:gd name="T16" fmla="*/ 0 w 130"/>
                  <a:gd name="T17" fmla="*/ 1 h 125"/>
                  <a:gd name="T18" fmla="*/ 0 w 130"/>
                  <a:gd name="T19" fmla="*/ 1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125"/>
                  <a:gd name="T32" fmla="*/ 130 w 130"/>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125">
                    <a:moveTo>
                      <a:pt x="0" y="74"/>
                    </a:moveTo>
                    <a:lnTo>
                      <a:pt x="16" y="125"/>
                    </a:lnTo>
                    <a:lnTo>
                      <a:pt x="65" y="78"/>
                    </a:lnTo>
                    <a:lnTo>
                      <a:pt x="122" y="11"/>
                    </a:lnTo>
                    <a:lnTo>
                      <a:pt x="130" y="0"/>
                    </a:lnTo>
                    <a:lnTo>
                      <a:pt x="88" y="0"/>
                    </a:lnTo>
                    <a:lnTo>
                      <a:pt x="55" y="20"/>
                    </a:lnTo>
                    <a:lnTo>
                      <a:pt x="6" y="60"/>
                    </a:lnTo>
                    <a:lnTo>
                      <a:pt x="0" y="74"/>
                    </a:lnTo>
                    <a:close/>
                  </a:path>
                </a:pathLst>
              </a:custGeom>
              <a:solidFill>
                <a:srgbClr val="FFC4B8"/>
              </a:solidFill>
              <a:ln w="9525">
                <a:noFill/>
                <a:round/>
                <a:headEnd/>
                <a:tailEnd/>
              </a:ln>
            </p:spPr>
            <p:txBody>
              <a:bodyPr/>
              <a:lstStyle/>
              <a:p>
                <a:endParaRPr lang="en-US"/>
              </a:p>
            </p:txBody>
          </p:sp>
          <p:sp>
            <p:nvSpPr>
              <p:cNvPr id="54302" name="Freeform 18"/>
              <p:cNvSpPr>
                <a:spLocks/>
              </p:cNvSpPr>
              <p:nvPr/>
            </p:nvSpPr>
            <p:spPr bwMode="auto">
              <a:xfrm>
                <a:off x="720" y="3509"/>
                <a:ext cx="2365" cy="269"/>
              </a:xfrm>
              <a:custGeom>
                <a:avLst/>
                <a:gdLst>
                  <a:gd name="T0" fmla="*/ 0 w 4731"/>
                  <a:gd name="T1" fmla="*/ 1 h 538"/>
                  <a:gd name="T2" fmla="*/ 0 w 4731"/>
                  <a:gd name="T3" fmla="*/ 1 h 538"/>
                  <a:gd name="T4" fmla="*/ 0 w 4731"/>
                  <a:gd name="T5" fmla="*/ 1 h 538"/>
                  <a:gd name="T6" fmla="*/ 0 w 4731"/>
                  <a:gd name="T7" fmla="*/ 0 h 538"/>
                  <a:gd name="T8" fmla="*/ 0 w 4731"/>
                  <a:gd name="T9" fmla="*/ 1 h 538"/>
                  <a:gd name="T10" fmla="*/ 0 w 4731"/>
                  <a:gd name="T11" fmla="*/ 1 h 538"/>
                  <a:gd name="T12" fmla="*/ 0 w 4731"/>
                  <a:gd name="T13" fmla="*/ 1 h 538"/>
                  <a:gd name="T14" fmla="*/ 0 w 4731"/>
                  <a:gd name="T15" fmla="*/ 1 h 538"/>
                  <a:gd name="T16" fmla="*/ 0 w 4731"/>
                  <a:gd name="T17" fmla="*/ 1 h 538"/>
                  <a:gd name="T18" fmla="*/ 0 w 4731"/>
                  <a:gd name="T19" fmla="*/ 1 h 538"/>
                  <a:gd name="T20" fmla="*/ 0 w 4731"/>
                  <a:gd name="T21" fmla="*/ 1 h 538"/>
                  <a:gd name="T22" fmla="*/ 0 w 4731"/>
                  <a:gd name="T23" fmla="*/ 1 h 538"/>
                  <a:gd name="T24" fmla="*/ 0 w 4731"/>
                  <a:gd name="T25" fmla="*/ 1 h 538"/>
                  <a:gd name="T26" fmla="*/ 0 w 4731"/>
                  <a:gd name="T27" fmla="*/ 1 h 538"/>
                  <a:gd name="T28" fmla="*/ 0 w 4731"/>
                  <a:gd name="T29" fmla="*/ 1 h 538"/>
                  <a:gd name="T30" fmla="*/ 0 w 4731"/>
                  <a:gd name="T31" fmla="*/ 1 h 538"/>
                  <a:gd name="T32" fmla="*/ 0 w 4731"/>
                  <a:gd name="T33" fmla="*/ 1 h 538"/>
                  <a:gd name="T34" fmla="*/ 0 w 4731"/>
                  <a:gd name="T35" fmla="*/ 1 h 5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1"/>
                  <a:gd name="T55" fmla="*/ 0 h 538"/>
                  <a:gd name="T56" fmla="*/ 4731 w 4731"/>
                  <a:gd name="T57" fmla="*/ 538 h 5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1" h="538">
                    <a:moveTo>
                      <a:pt x="0" y="29"/>
                    </a:moveTo>
                    <a:lnTo>
                      <a:pt x="156" y="12"/>
                    </a:lnTo>
                    <a:lnTo>
                      <a:pt x="386" y="61"/>
                    </a:lnTo>
                    <a:lnTo>
                      <a:pt x="1426" y="0"/>
                    </a:lnTo>
                    <a:lnTo>
                      <a:pt x="2325" y="4"/>
                    </a:lnTo>
                    <a:lnTo>
                      <a:pt x="2391" y="14"/>
                    </a:lnTo>
                    <a:lnTo>
                      <a:pt x="2652" y="33"/>
                    </a:lnTo>
                    <a:lnTo>
                      <a:pt x="2910" y="61"/>
                    </a:lnTo>
                    <a:lnTo>
                      <a:pt x="3112" y="84"/>
                    </a:lnTo>
                    <a:lnTo>
                      <a:pt x="3667" y="173"/>
                    </a:lnTo>
                    <a:lnTo>
                      <a:pt x="3832" y="221"/>
                    </a:lnTo>
                    <a:lnTo>
                      <a:pt x="4130" y="299"/>
                    </a:lnTo>
                    <a:lnTo>
                      <a:pt x="4381" y="379"/>
                    </a:lnTo>
                    <a:lnTo>
                      <a:pt x="4609" y="472"/>
                    </a:lnTo>
                    <a:lnTo>
                      <a:pt x="4731" y="527"/>
                    </a:lnTo>
                    <a:lnTo>
                      <a:pt x="8" y="538"/>
                    </a:lnTo>
                    <a:lnTo>
                      <a:pt x="0" y="29"/>
                    </a:lnTo>
                    <a:close/>
                  </a:path>
                </a:pathLst>
              </a:custGeom>
              <a:solidFill>
                <a:srgbClr val="B2B2B2"/>
              </a:solidFill>
              <a:ln w="9525">
                <a:noFill/>
                <a:round/>
                <a:headEnd/>
                <a:tailEnd/>
              </a:ln>
            </p:spPr>
            <p:txBody>
              <a:bodyPr/>
              <a:lstStyle/>
              <a:p>
                <a:endParaRPr lang="en-US"/>
              </a:p>
            </p:txBody>
          </p:sp>
          <p:sp>
            <p:nvSpPr>
              <p:cNvPr id="54303" name="Freeform 19"/>
              <p:cNvSpPr>
                <a:spLocks/>
              </p:cNvSpPr>
              <p:nvPr/>
            </p:nvSpPr>
            <p:spPr bwMode="auto">
              <a:xfrm>
                <a:off x="2046" y="3313"/>
                <a:ext cx="30" cy="27"/>
              </a:xfrm>
              <a:custGeom>
                <a:avLst/>
                <a:gdLst>
                  <a:gd name="T0" fmla="*/ 1 w 60"/>
                  <a:gd name="T1" fmla="*/ 1 h 53"/>
                  <a:gd name="T2" fmla="*/ 1 w 60"/>
                  <a:gd name="T3" fmla="*/ 0 h 53"/>
                  <a:gd name="T4" fmla="*/ 1 w 60"/>
                  <a:gd name="T5" fmla="*/ 0 h 53"/>
                  <a:gd name="T6" fmla="*/ 0 w 60"/>
                  <a:gd name="T7" fmla="*/ 1 h 53"/>
                  <a:gd name="T8" fmla="*/ 0 w 60"/>
                  <a:gd name="T9" fmla="*/ 1 h 53"/>
                  <a:gd name="T10" fmla="*/ 1 w 60"/>
                  <a:gd name="T11" fmla="*/ 1 h 53"/>
                  <a:gd name="T12" fmla="*/ 1 w 60"/>
                  <a:gd name="T13" fmla="*/ 1 h 53"/>
                  <a:gd name="T14" fmla="*/ 1 w 60"/>
                  <a:gd name="T15" fmla="*/ 1 h 53"/>
                  <a:gd name="T16" fmla="*/ 1 w 60"/>
                  <a:gd name="T17" fmla="*/ 1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53"/>
                  <a:gd name="T29" fmla="*/ 60 w 6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53">
                    <a:moveTo>
                      <a:pt x="60" y="28"/>
                    </a:moveTo>
                    <a:lnTo>
                      <a:pt x="60" y="0"/>
                    </a:lnTo>
                    <a:lnTo>
                      <a:pt x="15" y="0"/>
                    </a:lnTo>
                    <a:lnTo>
                      <a:pt x="0" y="11"/>
                    </a:lnTo>
                    <a:lnTo>
                      <a:pt x="0" y="53"/>
                    </a:lnTo>
                    <a:lnTo>
                      <a:pt x="22" y="44"/>
                    </a:lnTo>
                    <a:lnTo>
                      <a:pt x="60" y="40"/>
                    </a:lnTo>
                    <a:lnTo>
                      <a:pt x="60" y="28"/>
                    </a:lnTo>
                    <a:close/>
                  </a:path>
                </a:pathLst>
              </a:custGeom>
              <a:solidFill>
                <a:srgbClr val="CBA87F"/>
              </a:solidFill>
              <a:ln w="9525">
                <a:noFill/>
                <a:round/>
                <a:headEnd/>
                <a:tailEnd/>
              </a:ln>
            </p:spPr>
            <p:txBody>
              <a:bodyPr/>
              <a:lstStyle/>
              <a:p>
                <a:endParaRPr lang="en-US"/>
              </a:p>
            </p:txBody>
          </p:sp>
          <p:sp>
            <p:nvSpPr>
              <p:cNvPr id="54304" name="Freeform 20"/>
              <p:cNvSpPr>
                <a:spLocks/>
              </p:cNvSpPr>
              <p:nvPr/>
            </p:nvSpPr>
            <p:spPr bwMode="auto">
              <a:xfrm>
                <a:off x="1551" y="2937"/>
                <a:ext cx="25" cy="40"/>
              </a:xfrm>
              <a:custGeom>
                <a:avLst/>
                <a:gdLst>
                  <a:gd name="T0" fmla="*/ 0 w 52"/>
                  <a:gd name="T1" fmla="*/ 1 h 80"/>
                  <a:gd name="T2" fmla="*/ 0 w 52"/>
                  <a:gd name="T3" fmla="*/ 1 h 80"/>
                  <a:gd name="T4" fmla="*/ 0 w 52"/>
                  <a:gd name="T5" fmla="*/ 1 h 80"/>
                  <a:gd name="T6" fmla="*/ 0 w 52"/>
                  <a:gd name="T7" fmla="*/ 1 h 80"/>
                  <a:gd name="T8" fmla="*/ 0 w 52"/>
                  <a:gd name="T9" fmla="*/ 1 h 80"/>
                  <a:gd name="T10" fmla="*/ 0 w 52"/>
                  <a:gd name="T11" fmla="*/ 1 h 80"/>
                  <a:gd name="T12" fmla="*/ 0 w 52"/>
                  <a:gd name="T13" fmla="*/ 0 h 80"/>
                  <a:gd name="T14" fmla="*/ 0 w 52"/>
                  <a:gd name="T15" fmla="*/ 1 h 80"/>
                  <a:gd name="T16" fmla="*/ 0 w 52"/>
                  <a:gd name="T17" fmla="*/ 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80"/>
                  <a:gd name="T29" fmla="*/ 52 w 5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80">
                    <a:moveTo>
                      <a:pt x="0" y="8"/>
                    </a:moveTo>
                    <a:lnTo>
                      <a:pt x="29" y="59"/>
                    </a:lnTo>
                    <a:lnTo>
                      <a:pt x="42" y="80"/>
                    </a:lnTo>
                    <a:lnTo>
                      <a:pt x="52" y="80"/>
                    </a:lnTo>
                    <a:lnTo>
                      <a:pt x="33" y="53"/>
                    </a:lnTo>
                    <a:lnTo>
                      <a:pt x="15" y="19"/>
                    </a:lnTo>
                    <a:lnTo>
                      <a:pt x="0" y="0"/>
                    </a:lnTo>
                    <a:lnTo>
                      <a:pt x="0" y="8"/>
                    </a:lnTo>
                    <a:close/>
                  </a:path>
                </a:pathLst>
              </a:custGeom>
              <a:solidFill>
                <a:srgbClr val="FFF2CC"/>
              </a:solidFill>
              <a:ln w="9525">
                <a:noFill/>
                <a:round/>
                <a:headEnd/>
                <a:tailEnd/>
              </a:ln>
            </p:spPr>
            <p:txBody>
              <a:bodyPr/>
              <a:lstStyle/>
              <a:p>
                <a:endParaRPr lang="en-US"/>
              </a:p>
            </p:txBody>
          </p:sp>
          <p:sp>
            <p:nvSpPr>
              <p:cNvPr id="54305" name="Freeform 21"/>
              <p:cNvSpPr>
                <a:spLocks/>
              </p:cNvSpPr>
              <p:nvPr/>
            </p:nvSpPr>
            <p:spPr bwMode="auto">
              <a:xfrm>
                <a:off x="2049" y="3330"/>
                <a:ext cx="88" cy="360"/>
              </a:xfrm>
              <a:custGeom>
                <a:avLst/>
                <a:gdLst>
                  <a:gd name="T0" fmla="*/ 0 w 177"/>
                  <a:gd name="T1" fmla="*/ 0 h 721"/>
                  <a:gd name="T2" fmla="*/ 0 w 177"/>
                  <a:gd name="T3" fmla="*/ 0 h 721"/>
                  <a:gd name="T4" fmla="*/ 0 w 177"/>
                  <a:gd name="T5" fmla="*/ 0 h 721"/>
                  <a:gd name="T6" fmla="*/ 0 w 177"/>
                  <a:gd name="T7" fmla="*/ 0 h 721"/>
                  <a:gd name="T8" fmla="*/ 0 w 177"/>
                  <a:gd name="T9" fmla="*/ 0 h 721"/>
                  <a:gd name="T10" fmla="*/ 0 w 177"/>
                  <a:gd name="T11" fmla="*/ 0 h 721"/>
                  <a:gd name="T12" fmla="*/ 0 w 177"/>
                  <a:gd name="T13" fmla="*/ 0 h 721"/>
                  <a:gd name="T14" fmla="*/ 0 w 177"/>
                  <a:gd name="T15" fmla="*/ 0 h 721"/>
                  <a:gd name="T16" fmla="*/ 0 w 177"/>
                  <a:gd name="T17" fmla="*/ 0 h 721"/>
                  <a:gd name="T18" fmla="*/ 0 w 177"/>
                  <a:gd name="T19" fmla="*/ 0 h 721"/>
                  <a:gd name="T20" fmla="*/ 0 w 177"/>
                  <a:gd name="T21" fmla="*/ 0 h 721"/>
                  <a:gd name="T22" fmla="*/ 0 w 177"/>
                  <a:gd name="T23" fmla="*/ 0 h 7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
                  <a:gd name="T37" fmla="*/ 0 h 721"/>
                  <a:gd name="T38" fmla="*/ 177 w 177"/>
                  <a:gd name="T39" fmla="*/ 721 h 7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 h="721">
                    <a:moveTo>
                      <a:pt x="0" y="31"/>
                    </a:moveTo>
                    <a:lnTo>
                      <a:pt x="105" y="551"/>
                    </a:lnTo>
                    <a:lnTo>
                      <a:pt x="130" y="650"/>
                    </a:lnTo>
                    <a:lnTo>
                      <a:pt x="160" y="721"/>
                    </a:lnTo>
                    <a:lnTo>
                      <a:pt x="177" y="637"/>
                    </a:lnTo>
                    <a:lnTo>
                      <a:pt x="173" y="610"/>
                    </a:lnTo>
                    <a:lnTo>
                      <a:pt x="61" y="36"/>
                    </a:lnTo>
                    <a:lnTo>
                      <a:pt x="55" y="10"/>
                    </a:lnTo>
                    <a:lnTo>
                      <a:pt x="34" y="0"/>
                    </a:lnTo>
                    <a:lnTo>
                      <a:pt x="17" y="10"/>
                    </a:lnTo>
                    <a:lnTo>
                      <a:pt x="0" y="31"/>
                    </a:lnTo>
                    <a:close/>
                  </a:path>
                </a:pathLst>
              </a:custGeom>
              <a:solidFill>
                <a:srgbClr val="B25623"/>
              </a:solidFill>
              <a:ln w="9525">
                <a:noFill/>
                <a:round/>
                <a:headEnd/>
                <a:tailEnd/>
              </a:ln>
            </p:spPr>
            <p:txBody>
              <a:bodyPr/>
              <a:lstStyle/>
              <a:p>
                <a:endParaRPr lang="en-US"/>
              </a:p>
            </p:txBody>
          </p:sp>
          <p:sp>
            <p:nvSpPr>
              <p:cNvPr id="54306" name="Freeform 22"/>
              <p:cNvSpPr>
                <a:spLocks/>
              </p:cNvSpPr>
              <p:nvPr/>
            </p:nvSpPr>
            <p:spPr bwMode="auto">
              <a:xfrm>
                <a:off x="2055" y="3316"/>
                <a:ext cx="15" cy="13"/>
              </a:xfrm>
              <a:custGeom>
                <a:avLst/>
                <a:gdLst>
                  <a:gd name="T0" fmla="*/ 0 w 30"/>
                  <a:gd name="T1" fmla="*/ 0 h 24"/>
                  <a:gd name="T2" fmla="*/ 0 w 30"/>
                  <a:gd name="T3" fmla="*/ 1 h 24"/>
                  <a:gd name="T4" fmla="*/ 1 w 30"/>
                  <a:gd name="T5" fmla="*/ 1 h 24"/>
                  <a:gd name="T6" fmla="*/ 1 w 30"/>
                  <a:gd name="T7" fmla="*/ 0 h 24"/>
                  <a:gd name="T8" fmla="*/ 0 w 30"/>
                  <a:gd name="T9" fmla="*/ 0 h 24"/>
                  <a:gd name="T10" fmla="*/ 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0" y="0"/>
                    </a:moveTo>
                    <a:lnTo>
                      <a:pt x="0" y="24"/>
                    </a:lnTo>
                    <a:lnTo>
                      <a:pt x="30" y="22"/>
                    </a:lnTo>
                    <a:lnTo>
                      <a:pt x="30" y="0"/>
                    </a:lnTo>
                    <a:lnTo>
                      <a:pt x="0" y="0"/>
                    </a:lnTo>
                    <a:close/>
                  </a:path>
                </a:pathLst>
              </a:custGeom>
              <a:solidFill>
                <a:srgbClr val="FFF2CC"/>
              </a:solidFill>
              <a:ln w="9525">
                <a:noFill/>
                <a:round/>
                <a:headEnd/>
                <a:tailEnd/>
              </a:ln>
            </p:spPr>
            <p:txBody>
              <a:bodyPr/>
              <a:lstStyle/>
              <a:p>
                <a:endParaRPr lang="en-US"/>
              </a:p>
            </p:txBody>
          </p:sp>
          <p:sp>
            <p:nvSpPr>
              <p:cNvPr id="54307" name="Freeform 23"/>
              <p:cNvSpPr>
                <a:spLocks/>
              </p:cNvSpPr>
              <p:nvPr/>
            </p:nvSpPr>
            <p:spPr bwMode="auto">
              <a:xfrm>
                <a:off x="2153" y="3542"/>
                <a:ext cx="257" cy="141"/>
              </a:xfrm>
              <a:custGeom>
                <a:avLst/>
                <a:gdLst>
                  <a:gd name="T0" fmla="*/ 0 w 514"/>
                  <a:gd name="T1" fmla="*/ 1 h 281"/>
                  <a:gd name="T2" fmla="*/ 1 w 514"/>
                  <a:gd name="T3" fmla="*/ 1 h 281"/>
                  <a:gd name="T4" fmla="*/ 1 w 514"/>
                  <a:gd name="T5" fmla="*/ 0 h 281"/>
                  <a:gd name="T6" fmla="*/ 1 w 514"/>
                  <a:gd name="T7" fmla="*/ 1 h 281"/>
                  <a:gd name="T8" fmla="*/ 1 w 514"/>
                  <a:gd name="T9" fmla="*/ 1 h 281"/>
                  <a:gd name="T10" fmla="*/ 1 w 514"/>
                  <a:gd name="T11" fmla="*/ 1 h 281"/>
                  <a:gd name="T12" fmla="*/ 1 w 514"/>
                  <a:gd name="T13" fmla="*/ 1 h 281"/>
                  <a:gd name="T14" fmla="*/ 0 w 514"/>
                  <a:gd name="T15" fmla="*/ 1 h 281"/>
                  <a:gd name="T16" fmla="*/ 0 w 514"/>
                  <a:gd name="T17" fmla="*/ 1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281"/>
                  <a:gd name="T29" fmla="*/ 514 w 514"/>
                  <a:gd name="T30" fmla="*/ 281 h 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281">
                    <a:moveTo>
                      <a:pt x="0" y="34"/>
                    </a:moveTo>
                    <a:lnTo>
                      <a:pt x="398" y="6"/>
                    </a:lnTo>
                    <a:lnTo>
                      <a:pt x="470" y="0"/>
                    </a:lnTo>
                    <a:lnTo>
                      <a:pt x="514" y="238"/>
                    </a:lnTo>
                    <a:lnTo>
                      <a:pt x="462" y="251"/>
                    </a:lnTo>
                    <a:lnTo>
                      <a:pt x="76" y="279"/>
                    </a:lnTo>
                    <a:lnTo>
                      <a:pt x="44" y="281"/>
                    </a:lnTo>
                    <a:lnTo>
                      <a:pt x="0" y="34"/>
                    </a:lnTo>
                    <a:close/>
                  </a:path>
                </a:pathLst>
              </a:custGeom>
              <a:solidFill>
                <a:srgbClr val="FFF2E5"/>
              </a:solidFill>
              <a:ln w="9525">
                <a:noFill/>
                <a:round/>
                <a:headEnd/>
                <a:tailEnd/>
              </a:ln>
            </p:spPr>
            <p:txBody>
              <a:bodyPr/>
              <a:lstStyle/>
              <a:p>
                <a:endParaRPr lang="en-US"/>
              </a:p>
            </p:txBody>
          </p:sp>
          <p:sp>
            <p:nvSpPr>
              <p:cNvPr id="54308" name="Freeform 24"/>
              <p:cNvSpPr>
                <a:spLocks/>
              </p:cNvSpPr>
              <p:nvPr/>
            </p:nvSpPr>
            <p:spPr bwMode="auto">
              <a:xfrm>
                <a:off x="728" y="3529"/>
                <a:ext cx="1224" cy="237"/>
              </a:xfrm>
              <a:custGeom>
                <a:avLst/>
                <a:gdLst>
                  <a:gd name="T0" fmla="*/ 0 w 2448"/>
                  <a:gd name="T1" fmla="*/ 1 h 474"/>
                  <a:gd name="T2" fmla="*/ 1 w 2448"/>
                  <a:gd name="T3" fmla="*/ 1 h 474"/>
                  <a:gd name="T4" fmla="*/ 1 w 2448"/>
                  <a:gd name="T5" fmla="*/ 1 h 474"/>
                  <a:gd name="T6" fmla="*/ 1 w 2448"/>
                  <a:gd name="T7" fmla="*/ 1 h 474"/>
                  <a:gd name="T8" fmla="*/ 1 w 2448"/>
                  <a:gd name="T9" fmla="*/ 1 h 474"/>
                  <a:gd name="T10" fmla="*/ 1 w 2448"/>
                  <a:gd name="T11" fmla="*/ 1 h 474"/>
                  <a:gd name="T12" fmla="*/ 1 w 2448"/>
                  <a:gd name="T13" fmla="*/ 1 h 474"/>
                  <a:gd name="T14" fmla="*/ 1 w 2448"/>
                  <a:gd name="T15" fmla="*/ 0 h 474"/>
                  <a:gd name="T16" fmla="*/ 1 w 2448"/>
                  <a:gd name="T17" fmla="*/ 1 h 474"/>
                  <a:gd name="T18" fmla="*/ 0 w 2448"/>
                  <a:gd name="T19" fmla="*/ 1 h 474"/>
                  <a:gd name="T20" fmla="*/ 0 w 2448"/>
                  <a:gd name="T21" fmla="*/ 1 h 4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8"/>
                  <a:gd name="T34" fmla="*/ 0 h 474"/>
                  <a:gd name="T35" fmla="*/ 2448 w 2448"/>
                  <a:gd name="T36" fmla="*/ 474 h 4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8" h="474">
                    <a:moveTo>
                      <a:pt x="0" y="76"/>
                    </a:moveTo>
                    <a:lnTo>
                      <a:pt x="2" y="474"/>
                    </a:lnTo>
                    <a:lnTo>
                      <a:pt x="2251" y="382"/>
                    </a:lnTo>
                    <a:lnTo>
                      <a:pt x="2439" y="375"/>
                    </a:lnTo>
                    <a:lnTo>
                      <a:pt x="2448" y="314"/>
                    </a:lnTo>
                    <a:lnTo>
                      <a:pt x="2443" y="297"/>
                    </a:lnTo>
                    <a:lnTo>
                      <a:pt x="2372" y="238"/>
                    </a:lnTo>
                    <a:lnTo>
                      <a:pt x="1852" y="0"/>
                    </a:lnTo>
                    <a:lnTo>
                      <a:pt x="245" y="69"/>
                    </a:lnTo>
                    <a:lnTo>
                      <a:pt x="0" y="76"/>
                    </a:lnTo>
                    <a:close/>
                  </a:path>
                </a:pathLst>
              </a:custGeom>
              <a:solidFill>
                <a:srgbClr val="FFEDED"/>
              </a:solidFill>
              <a:ln w="9525">
                <a:noFill/>
                <a:round/>
                <a:headEnd/>
                <a:tailEnd/>
              </a:ln>
            </p:spPr>
            <p:txBody>
              <a:bodyPr/>
              <a:lstStyle/>
              <a:p>
                <a:endParaRPr lang="en-US"/>
              </a:p>
            </p:txBody>
          </p:sp>
          <p:sp>
            <p:nvSpPr>
              <p:cNvPr id="54309" name="Freeform 25"/>
              <p:cNvSpPr>
                <a:spLocks/>
              </p:cNvSpPr>
              <p:nvPr/>
            </p:nvSpPr>
            <p:spPr bwMode="auto">
              <a:xfrm>
                <a:off x="1017" y="3506"/>
                <a:ext cx="920" cy="180"/>
              </a:xfrm>
              <a:custGeom>
                <a:avLst/>
                <a:gdLst>
                  <a:gd name="T0" fmla="*/ 0 w 1842"/>
                  <a:gd name="T1" fmla="*/ 1 h 359"/>
                  <a:gd name="T2" fmla="*/ 0 w 1842"/>
                  <a:gd name="T3" fmla="*/ 1 h 359"/>
                  <a:gd name="T4" fmla="*/ 0 w 1842"/>
                  <a:gd name="T5" fmla="*/ 1 h 359"/>
                  <a:gd name="T6" fmla="*/ 0 w 1842"/>
                  <a:gd name="T7" fmla="*/ 1 h 359"/>
                  <a:gd name="T8" fmla="*/ 0 w 1842"/>
                  <a:gd name="T9" fmla="*/ 1 h 359"/>
                  <a:gd name="T10" fmla="*/ 0 w 1842"/>
                  <a:gd name="T11" fmla="*/ 1 h 359"/>
                  <a:gd name="T12" fmla="*/ 0 w 1842"/>
                  <a:gd name="T13" fmla="*/ 1 h 359"/>
                  <a:gd name="T14" fmla="*/ 0 w 1842"/>
                  <a:gd name="T15" fmla="*/ 1 h 359"/>
                  <a:gd name="T16" fmla="*/ 0 w 1842"/>
                  <a:gd name="T17" fmla="*/ 1 h 359"/>
                  <a:gd name="T18" fmla="*/ 0 w 1842"/>
                  <a:gd name="T19" fmla="*/ 1 h 359"/>
                  <a:gd name="T20" fmla="*/ 0 w 1842"/>
                  <a:gd name="T21" fmla="*/ 1 h 359"/>
                  <a:gd name="T22" fmla="*/ 0 w 1842"/>
                  <a:gd name="T23" fmla="*/ 1 h 359"/>
                  <a:gd name="T24" fmla="*/ 0 w 1842"/>
                  <a:gd name="T25" fmla="*/ 1 h 359"/>
                  <a:gd name="T26" fmla="*/ 0 w 1842"/>
                  <a:gd name="T27" fmla="*/ 0 h 359"/>
                  <a:gd name="T28" fmla="*/ 0 w 1842"/>
                  <a:gd name="T29" fmla="*/ 1 h 359"/>
                  <a:gd name="T30" fmla="*/ 0 w 1842"/>
                  <a:gd name="T31" fmla="*/ 1 h 359"/>
                  <a:gd name="T32" fmla="*/ 0 w 1842"/>
                  <a:gd name="T33" fmla="*/ 1 h 359"/>
                  <a:gd name="T34" fmla="*/ 0 w 1842"/>
                  <a:gd name="T35" fmla="*/ 1 h 359"/>
                  <a:gd name="T36" fmla="*/ 0 w 1842"/>
                  <a:gd name="T37" fmla="*/ 1 h 359"/>
                  <a:gd name="T38" fmla="*/ 0 w 1842"/>
                  <a:gd name="T39" fmla="*/ 1 h 359"/>
                  <a:gd name="T40" fmla="*/ 0 w 1842"/>
                  <a:gd name="T41" fmla="*/ 1 h 359"/>
                  <a:gd name="T42" fmla="*/ 0 w 1842"/>
                  <a:gd name="T43" fmla="*/ 1 h 359"/>
                  <a:gd name="T44" fmla="*/ 0 w 1842"/>
                  <a:gd name="T45" fmla="*/ 1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42"/>
                  <a:gd name="T70" fmla="*/ 0 h 359"/>
                  <a:gd name="T71" fmla="*/ 1842 w 1842"/>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42" h="359">
                    <a:moveTo>
                      <a:pt x="0" y="182"/>
                    </a:moveTo>
                    <a:lnTo>
                      <a:pt x="72" y="262"/>
                    </a:lnTo>
                    <a:lnTo>
                      <a:pt x="97" y="296"/>
                    </a:lnTo>
                    <a:lnTo>
                      <a:pt x="131" y="357"/>
                    </a:lnTo>
                    <a:lnTo>
                      <a:pt x="184" y="359"/>
                    </a:lnTo>
                    <a:lnTo>
                      <a:pt x="561" y="344"/>
                    </a:lnTo>
                    <a:lnTo>
                      <a:pt x="1139" y="317"/>
                    </a:lnTo>
                    <a:lnTo>
                      <a:pt x="1523" y="294"/>
                    </a:lnTo>
                    <a:lnTo>
                      <a:pt x="1772" y="279"/>
                    </a:lnTo>
                    <a:lnTo>
                      <a:pt x="1823" y="283"/>
                    </a:lnTo>
                    <a:lnTo>
                      <a:pt x="1842" y="272"/>
                    </a:lnTo>
                    <a:lnTo>
                      <a:pt x="1840" y="245"/>
                    </a:lnTo>
                    <a:lnTo>
                      <a:pt x="1486" y="28"/>
                    </a:lnTo>
                    <a:lnTo>
                      <a:pt x="1469" y="0"/>
                    </a:lnTo>
                    <a:lnTo>
                      <a:pt x="1255" y="45"/>
                    </a:lnTo>
                    <a:lnTo>
                      <a:pt x="1099" y="80"/>
                    </a:lnTo>
                    <a:lnTo>
                      <a:pt x="979" y="87"/>
                    </a:lnTo>
                    <a:lnTo>
                      <a:pt x="713" y="95"/>
                    </a:lnTo>
                    <a:lnTo>
                      <a:pt x="439" y="68"/>
                    </a:lnTo>
                    <a:lnTo>
                      <a:pt x="306" y="95"/>
                    </a:lnTo>
                    <a:lnTo>
                      <a:pt x="106" y="152"/>
                    </a:lnTo>
                    <a:lnTo>
                      <a:pt x="0" y="182"/>
                    </a:lnTo>
                    <a:close/>
                  </a:path>
                </a:pathLst>
              </a:custGeom>
              <a:solidFill>
                <a:srgbClr val="FFF2E5"/>
              </a:solidFill>
              <a:ln w="9525">
                <a:noFill/>
                <a:round/>
                <a:headEnd/>
                <a:tailEnd/>
              </a:ln>
            </p:spPr>
            <p:txBody>
              <a:bodyPr/>
              <a:lstStyle/>
              <a:p>
                <a:endParaRPr lang="en-US"/>
              </a:p>
            </p:txBody>
          </p:sp>
          <p:sp>
            <p:nvSpPr>
              <p:cNvPr id="54310" name="Freeform 26"/>
              <p:cNvSpPr>
                <a:spLocks/>
              </p:cNvSpPr>
              <p:nvPr/>
            </p:nvSpPr>
            <p:spPr bwMode="auto">
              <a:xfrm>
                <a:off x="1980" y="3171"/>
                <a:ext cx="173" cy="119"/>
              </a:xfrm>
              <a:custGeom>
                <a:avLst/>
                <a:gdLst>
                  <a:gd name="T0" fmla="*/ 1 w 346"/>
                  <a:gd name="T1" fmla="*/ 1 h 237"/>
                  <a:gd name="T2" fmla="*/ 1 w 346"/>
                  <a:gd name="T3" fmla="*/ 1 h 237"/>
                  <a:gd name="T4" fmla="*/ 0 w 346"/>
                  <a:gd name="T5" fmla="*/ 1 h 237"/>
                  <a:gd name="T6" fmla="*/ 1 w 346"/>
                  <a:gd name="T7" fmla="*/ 1 h 237"/>
                  <a:gd name="T8" fmla="*/ 1 w 346"/>
                  <a:gd name="T9" fmla="*/ 1 h 237"/>
                  <a:gd name="T10" fmla="*/ 1 w 346"/>
                  <a:gd name="T11" fmla="*/ 1 h 237"/>
                  <a:gd name="T12" fmla="*/ 1 w 346"/>
                  <a:gd name="T13" fmla="*/ 1 h 237"/>
                  <a:gd name="T14" fmla="*/ 1 w 346"/>
                  <a:gd name="T15" fmla="*/ 0 h 237"/>
                  <a:gd name="T16" fmla="*/ 1 w 346"/>
                  <a:gd name="T17" fmla="*/ 1 h 237"/>
                  <a:gd name="T18" fmla="*/ 1 w 346"/>
                  <a:gd name="T19" fmla="*/ 1 h 237"/>
                  <a:gd name="T20" fmla="*/ 1 w 346"/>
                  <a:gd name="T21" fmla="*/ 1 h 2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6"/>
                  <a:gd name="T34" fmla="*/ 0 h 237"/>
                  <a:gd name="T35" fmla="*/ 346 w 346"/>
                  <a:gd name="T36" fmla="*/ 237 h 2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6" h="237">
                    <a:moveTo>
                      <a:pt x="346" y="81"/>
                    </a:moveTo>
                    <a:lnTo>
                      <a:pt x="194" y="226"/>
                    </a:lnTo>
                    <a:lnTo>
                      <a:pt x="0" y="237"/>
                    </a:lnTo>
                    <a:lnTo>
                      <a:pt x="14" y="45"/>
                    </a:lnTo>
                    <a:lnTo>
                      <a:pt x="40" y="43"/>
                    </a:lnTo>
                    <a:lnTo>
                      <a:pt x="95" y="34"/>
                    </a:lnTo>
                    <a:lnTo>
                      <a:pt x="143" y="15"/>
                    </a:lnTo>
                    <a:lnTo>
                      <a:pt x="173" y="0"/>
                    </a:lnTo>
                    <a:lnTo>
                      <a:pt x="257" y="36"/>
                    </a:lnTo>
                    <a:lnTo>
                      <a:pt x="346" y="81"/>
                    </a:lnTo>
                    <a:close/>
                  </a:path>
                </a:pathLst>
              </a:custGeom>
              <a:solidFill>
                <a:srgbClr val="E08477"/>
              </a:solidFill>
              <a:ln w="9525">
                <a:noFill/>
                <a:round/>
                <a:headEnd/>
                <a:tailEnd/>
              </a:ln>
            </p:spPr>
            <p:txBody>
              <a:bodyPr/>
              <a:lstStyle/>
              <a:p>
                <a:endParaRPr lang="en-US"/>
              </a:p>
            </p:txBody>
          </p:sp>
          <p:sp>
            <p:nvSpPr>
              <p:cNvPr id="54311" name="Freeform 27"/>
              <p:cNvSpPr>
                <a:spLocks/>
              </p:cNvSpPr>
              <p:nvPr/>
            </p:nvSpPr>
            <p:spPr bwMode="auto">
              <a:xfrm>
                <a:off x="1983" y="3167"/>
                <a:ext cx="135" cy="119"/>
              </a:xfrm>
              <a:custGeom>
                <a:avLst/>
                <a:gdLst>
                  <a:gd name="T0" fmla="*/ 1 w 270"/>
                  <a:gd name="T1" fmla="*/ 1 h 238"/>
                  <a:gd name="T2" fmla="*/ 1 w 270"/>
                  <a:gd name="T3" fmla="*/ 1 h 238"/>
                  <a:gd name="T4" fmla="*/ 1 w 270"/>
                  <a:gd name="T5" fmla="*/ 1 h 238"/>
                  <a:gd name="T6" fmla="*/ 1 w 270"/>
                  <a:gd name="T7" fmla="*/ 1 h 238"/>
                  <a:gd name="T8" fmla="*/ 1 w 270"/>
                  <a:gd name="T9" fmla="*/ 1 h 238"/>
                  <a:gd name="T10" fmla="*/ 1 w 270"/>
                  <a:gd name="T11" fmla="*/ 1 h 238"/>
                  <a:gd name="T12" fmla="*/ 1 w 270"/>
                  <a:gd name="T13" fmla="*/ 1 h 238"/>
                  <a:gd name="T14" fmla="*/ 1 w 270"/>
                  <a:gd name="T15" fmla="*/ 1 h 238"/>
                  <a:gd name="T16" fmla="*/ 1 w 270"/>
                  <a:gd name="T17" fmla="*/ 1 h 238"/>
                  <a:gd name="T18" fmla="*/ 1 w 270"/>
                  <a:gd name="T19" fmla="*/ 1 h 238"/>
                  <a:gd name="T20" fmla="*/ 0 w 270"/>
                  <a:gd name="T21" fmla="*/ 1 h 238"/>
                  <a:gd name="T22" fmla="*/ 1 w 270"/>
                  <a:gd name="T23" fmla="*/ 1 h 238"/>
                  <a:gd name="T24" fmla="*/ 1 w 270"/>
                  <a:gd name="T25" fmla="*/ 1 h 238"/>
                  <a:gd name="T26" fmla="*/ 1 w 270"/>
                  <a:gd name="T27" fmla="*/ 1 h 238"/>
                  <a:gd name="T28" fmla="*/ 1 w 270"/>
                  <a:gd name="T29" fmla="*/ 1 h 238"/>
                  <a:gd name="T30" fmla="*/ 1 w 270"/>
                  <a:gd name="T31" fmla="*/ 1 h 238"/>
                  <a:gd name="T32" fmla="*/ 1 w 270"/>
                  <a:gd name="T33" fmla="*/ 0 h 238"/>
                  <a:gd name="T34" fmla="*/ 1 w 270"/>
                  <a:gd name="T35" fmla="*/ 1 h 238"/>
                  <a:gd name="T36" fmla="*/ 1 w 270"/>
                  <a:gd name="T37" fmla="*/ 1 h 238"/>
                  <a:gd name="T38" fmla="*/ 1 w 270"/>
                  <a:gd name="T39" fmla="*/ 1 h 2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0"/>
                  <a:gd name="T61" fmla="*/ 0 h 238"/>
                  <a:gd name="T62" fmla="*/ 270 w 270"/>
                  <a:gd name="T63" fmla="*/ 238 h 2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0" h="238">
                    <a:moveTo>
                      <a:pt x="126" y="29"/>
                    </a:moveTo>
                    <a:lnTo>
                      <a:pt x="152" y="36"/>
                    </a:lnTo>
                    <a:lnTo>
                      <a:pt x="184" y="53"/>
                    </a:lnTo>
                    <a:lnTo>
                      <a:pt x="198" y="86"/>
                    </a:lnTo>
                    <a:lnTo>
                      <a:pt x="188" y="103"/>
                    </a:lnTo>
                    <a:lnTo>
                      <a:pt x="164" y="135"/>
                    </a:lnTo>
                    <a:lnTo>
                      <a:pt x="143" y="150"/>
                    </a:lnTo>
                    <a:lnTo>
                      <a:pt x="118" y="162"/>
                    </a:lnTo>
                    <a:lnTo>
                      <a:pt x="88" y="169"/>
                    </a:lnTo>
                    <a:lnTo>
                      <a:pt x="8" y="164"/>
                    </a:lnTo>
                    <a:lnTo>
                      <a:pt x="0" y="232"/>
                    </a:lnTo>
                    <a:lnTo>
                      <a:pt x="127" y="238"/>
                    </a:lnTo>
                    <a:lnTo>
                      <a:pt x="205" y="205"/>
                    </a:lnTo>
                    <a:lnTo>
                      <a:pt x="270" y="128"/>
                    </a:lnTo>
                    <a:lnTo>
                      <a:pt x="270" y="61"/>
                    </a:lnTo>
                    <a:lnTo>
                      <a:pt x="215" y="25"/>
                    </a:lnTo>
                    <a:lnTo>
                      <a:pt x="169" y="0"/>
                    </a:lnTo>
                    <a:lnTo>
                      <a:pt x="135" y="25"/>
                    </a:lnTo>
                    <a:lnTo>
                      <a:pt x="126" y="29"/>
                    </a:lnTo>
                    <a:close/>
                  </a:path>
                </a:pathLst>
              </a:custGeom>
              <a:solidFill>
                <a:srgbClr val="A84A3D"/>
              </a:solidFill>
              <a:ln w="9525">
                <a:noFill/>
                <a:round/>
                <a:headEnd/>
                <a:tailEnd/>
              </a:ln>
            </p:spPr>
            <p:txBody>
              <a:bodyPr/>
              <a:lstStyle/>
              <a:p>
                <a:endParaRPr lang="en-US"/>
              </a:p>
            </p:txBody>
          </p:sp>
          <p:sp>
            <p:nvSpPr>
              <p:cNvPr id="54312" name="Freeform 28"/>
              <p:cNvSpPr>
                <a:spLocks/>
              </p:cNvSpPr>
              <p:nvPr/>
            </p:nvSpPr>
            <p:spPr bwMode="auto">
              <a:xfrm>
                <a:off x="2059" y="1991"/>
                <a:ext cx="1029" cy="1641"/>
              </a:xfrm>
              <a:custGeom>
                <a:avLst/>
                <a:gdLst>
                  <a:gd name="T0" fmla="*/ 0 w 2059"/>
                  <a:gd name="T1" fmla="*/ 1 h 3281"/>
                  <a:gd name="T2" fmla="*/ 0 w 2059"/>
                  <a:gd name="T3" fmla="*/ 1 h 3281"/>
                  <a:gd name="T4" fmla="*/ 0 w 2059"/>
                  <a:gd name="T5" fmla="*/ 1 h 3281"/>
                  <a:gd name="T6" fmla="*/ 0 w 2059"/>
                  <a:gd name="T7" fmla="*/ 1 h 3281"/>
                  <a:gd name="T8" fmla="*/ 0 w 2059"/>
                  <a:gd name="T9" fmla="*/ 1 h 3281"/>
                  <a:gd name="T10" fmla="*/ 0 w 2059"/>
                  <a:gd name="T11" fmla="*/ 1 h 3281"/>
                  <a:gd name="T12" fmla="*/ 0 w 2059"/>
                  <a:gd name="T13" fmla="*/ 1 h 3281"/>
                  <a:gd name="T14" fmla="*/ 0 w 2059"/>
                  <a:gd name="T15" fmla="*/ 1 h 3281"/>
                  <a:gd name="T16" fmla="*/ 0 w 2059"/>
                  <a:gd name="T17" fmla="*/ 1 h 3281"/>
                  <a:gd name="T18" fmla="*/ 0 w 2059"/>
                  <a:gd name="T19" fmla="*/ 1 h 3281"/>
                  <a:gd name="T20" fmla="*/ 0 w 2059"/>
                  <a:gd name="T21" fmla="*/ 1 h 3281"/>
                  <a:gd name="T22" fmla="*/ 0 w 2059"/>
                  <a:gd name="T23" fmla="*/ 1 h 3281"/>
                  <a:gd name="T24" fmla="*/ 0 w 2059"/>
                  <a:gd name="T25" fmla="*/ 1 h 3281"/>
                  <a:gd name="T26" fmla="*/ 0 w 2059"/>
                  <a:gd name="T27" fmla="*/ 1 h 3281"/>
                  <a:gd name="T28" fmla="*/ 0 w 2059"/>
                  <a:gd name="T29" fmla="*/ 1 h 3281"/>
                  <a:gd name="T30" fmla="*/ 0 w 2059"/>
                  <a:gd name="T31" fmla="*/ 1 h 3281"/>
                  <a:gd name="T32" fmla="*/ 0 w 2059"/>
                  <a:gd name="T33" fmla="*/ 1 h 3281"/>
                  <a:gd name="T34" fmla="*/ 0 w 2059"/>
                  <a:gd name="T35" fmla="*/ 1 h 3281"/>
                  <a:gd name="T36" fmla="*/ 0 w 2059"/>
                  <a:gd name="T37" fmla="*/ 1 h 3281"/>
                  <a:gd name="T38" fmla="*/ 0 w 2059"/>
                  <a:gd name="T39" fmla="*/ 1 h 3281"/>
                  <a:gd name="T40" fmla="*/ 0 w 2059"/>
                  <a:gd name="T41" fmla="*/ 1 h 3281"/>
                  <a:gd name="T42" fmla="*/ 0 w 2059"/>
                  <a:gd name="T43" fmla="*/ 1 h 3281"/>
                  <a:gd name="T44" fmla="*/ 0 w 2059"/>
                  <a:gd name="T45" fmla="*/ 1 h 3281"/>
                  <a:gd name="T46" fmla="*/ 0 w 2059"/>
                  <a:gd name="T47" fmla="*/ 1 h 3281"/>
                  <a:gd name="T48" fmla="*/ 0 w 2059"/>
                  <a:gd name="T49" fmla="*/ 1 h 3281"/>
                  <a:gd name="T50" fmla="*/ 0 w 2059"/>
                  <a:gd name="T51" fmla="*/ 1 h 3281"/>
                  <a:gd name="T52" fmla="*/ 0 w 2059"/>
                  <a:gd name="T53" fmla="*/ 1 h 3281"/>
                  <a:gd name="T54" fmla="*/ 0 w 2059"/>
                  <a:gd name="T55" fmla="*/ 1 h 3281"/>
                  <a:gd name="T56" fmla="*/ 0 w 2059"/>
                  <a:gd name="T57" fmla="*/ 1 h 3281"/>
                  <a:gd name="T58" fmla="*/ 0 w 2059"/>
                  <a:gd name="T59" fmla="*/ 1 h 3281"/>
                  <a:gd name="T60" fmla="*/ 0 w 2059"/>
                  <a:gd name="T61" fmla="*/ 1 h 3281"/>
                  <a:gd name="T62" fmla="*/ 0 w 2059"/>
                  <a:gd name="T63" fmla="*/ 1 h 3281"/>
                  <a:gd name="T64" fmla="*/ 0 w 2059"/>
                  <a:gd name="T65" fmla="*/ 1 h 3281"/>
                  <a:gd name="T66" fmla="*/ 0 w 2059"/>
                  <a:gd name="T67" fmla="*/ 1 h 3281"/>
                  <a:gd name="T68" fmla="*/ 0 w 2059"/>
                  <a:gd name="T69" fmla="*/ 1 h 3281"/>
                  <a:gd name="T70" fmla="*/ 0 w 2059"/>
                  <a:gd name="T71" fmla="*/ 1 h 3281"/>
                  <a:gd name="T72" fmla="*/ 0 w 2059"/>
                  <a:gd name="T73" fmla="*/ 1 h 3281"/>
                  <a:gd name="T74" fmla="*/ 0 w 2059"/>
                  <a:gd name="T75" fmla="*/ 1 h 3281"/>
                  <a:gd name="T76" fmla="*/ 0 w 2059"/>
                  <a:gd name="T77" fmla="*/ 1 h 3281"/>
                  <a:gd name="T78" fmla="*/ 0 w 2059"/>
                  <a:gd name="T79" fmla="*/ 1 h 3281"/>
                  <a:gd name="T80" fmla="*/ 0 w 2059"/>
                  <a:gd name="T81" fmla="*/ 1 h 3281"/>
                  <a:gd name="T82" fmla="*/ 0 w 2059"/>
                  <a:gd name="T83" fmla="*/ 1 h 3281"/>
                  <a:gd name="T84" fmla="*/ 0 w 2059"/>
                  <a:gd name="T85" fmla="*/ 1 h 3281"/>
                  <a:gd name="T86" fmla="*/ 0 w 2059"/>
                  <a:gd name="T87" fmla="*/ 1 h 3281"/>
                  <a:gd name="T88" fmla="*/ 0 w 2059"/>
                  <a:gd name="T89" fmla="*/ 1 h 3281"/>
                  <a:gd name="T90" fmla="*/ 0 w 2059"/>
                  <a:gd name="T91" fmla="*/ 1 h 3281"/>
                  <a:gd name="T92" fmla="*/ 0 w 2059"/>
                  <a:gd name="T93" fmla="*/ 1 h 3281"/>
                  <a:gd name="T94" fmla="*/ 0 w 2059"/>
                  <a:gd name="T95" fmla="*/ 1 h 3281"/>
                  <a:gd name="T96" fmla="*/ 0 w 2059"/>
                  <a:gd name="T97" fmla="*/ 1 h 3281"/>
                  <a:gd name="T98" fmla="*/ 0 w 2059"/>
                  <a:gd name="T99" fmla="*/ 1 h 3281"/>
                  <a:gd name="T100" fmla="*/ 0 w 2059"/>
                  <a:gd name="T101" fmla="*/ 1 h 3281"/>
                  <a:gd name="T102" fmla="*/ 0 w 2059"/>
                  <a:gd name="T103" fmla="*/ 1 h 3281"/>
                  <a:gd name="T104" fmla="*/ 0 w 2059"/>
                  <a:gd name="T105" fmla="*/ 1 h 3281"/>
                  <a:gd name="T106" fmla="*/ 0 w 2059"/>
                  <a:gd name="T107" fmla="*/ 1 h 3281"/>
                  <a:gd name="T108" fmla="*/ 0 w 2059"/>
                  <a:gd name="T109" fmla="*/ 1 h 3281"/>
                  <a:gd name="T110" fmla="*/ 0 w 2059"/>
                  <a:gd name="T111" fmla="*/ 0 h 3281"/>
                  <a:gd name="T112" fmla="*/ 0 w 2059"/>
                  <a:gd name="T113" fmla="*/ 1 h 3281"/>
                  <a:gd name="T114" fmla="*/ 0 w 2059"/>
                  <a:gd name="T115" fmla="*/ 1 h 32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59"/>
                  <a:gd name="T175" fmla="*/ 0 h 3281"/>
                  <a:gd name="T176" fmla="*/ 2059 w 2059"/>
                  <a:gd name="T177" fmla="*/ 3281 h 32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59" h="3281">
                    <a:moveTo>
                      <a:pt x="420" y="317"/>
                    </a:moveTo>
                    <a:lnTo>
                      <a:pt x="384" y="370"/>
                    </a:lnTo>
                    <a:lnTo>
                      <a:pt x="373" y="428"/>
                    </a:lnTo>
                    <a:lnTo>
                      <a:pt x="365" y="591"/>
                    </a:lnTo>
                    <a:lnTo>
                      <a:pt x="365" y="897"/>
                    </a:lnTo>
                    <a:lnTo>
                      <a:pt x="373" y="1085"/>
                    </a:lnTo>
                    <a:lnTo>
                      <a:pt x="348" y="1118"/>
                    </a:lnTo>
                    <a:lnTo>
                      <a:pt x="312" y="1207"/>
                    </a:lnTo>
                    <a:lnTo>
                      <a:pt x="297" y="1247"/>
                    </a:lnTo>
                    <a:lnTo>
                      <a:pt x="272" y="1351"/>
                    </a:lnTo>
                    <a:lnTo>
                      <a:pt x="257" y="1395"/>
                    </a:lnTo>
                    <a:lnTo>
                      <a:pt x="200" y="1477"/>
                    </a:lnTo>
                    <a:lnTo>
                      <a:pt x="185" y="1532"/>
                    </a:lnTo>
                    <a:lnTo>
                      <a:pt x="192" y="1597"/>
                    </a:lnTo>
                    <a:lnTo>
                      <a:pt x="200" y="1669"/>
                    </a:lnTo>
                    <a:lnTo>
                      <a:pt x="135" y="1838"/>
                    </a:lnTo>
                    <a:lnTo>
                      <a:pt x="80" y="2011"/>
                    </a:lnTo>
                    <a:lnTo>
                      <a:pt x="44" y="2131"/>
                    </a:lnTo>
                    <a:lnTo>
                      <a:pt x="0" y="2332"/>
                    </a:lnTo>
                    <a:lnTo>
                      <a:pt x="34" y="2372"/>
                    </a:lnTo>
                    <a:lnTo>
                      <a:pt x="200" y="2420"/>
                    </a:lnTo>
                    <a:lnTo>
                      <a:pt x="337" y="2420"/>
                    </a:lnTo>
                    <a:lnTo>
                      <a:pt x="377" y="2448"/>
                    </a:lnTo>
                    <a:lnTo>
                      <a:pt x="441" y="2574"/>
                    </a:lnTo>
                    <a:lnTo>
                      <a:pt x="380" y="2762"/>
                    </a:lnTo>
                    <a:lnTo>
                      <a:pt x="430" y="2802"/>
                    </a:lnTo>
                    <a:lnTo>
                      <a:pt x="506" y="2838"/>
                    </a:lnTo>
                    <a:lnTo>
                      <a:pt x="549" y="2851"/>
                    </a:lnTo>
                    <a:lnTo>
                      <a:pt x="614" y="2878"/>
                    </a:lnTo>
                    <a:lnTo>
                      <a:pt x="665" y="2916"/>
                    </a:lnTo>
                    <a:lnTo>
                      <a:pt x="662" y="2975"/>
                    </a:lnTo>
                    <a:lnTo>
                      <a:pt x="823" y="3136"/>
                    </a:lnTo>
                    <a:lnTo>
                      <a:pt x="1239" y="3281"/>
                    </a:lnTo>
                    <a:lnTo>
                      <a:pt x="1420" y="3277"/>
                    </a:lnTo>
                    <a:lnTo>
                      <a:pt x="1785" y="3028"/>
                    </a:lnTo>
                    <a:lnTo>
                      <a:pt x="1821" y="2971"/>
                    </a:lnTo>
                    <a:lnTo>
                      <a:pt x="1874" y="2931"/>
                    </a:lnTo>
                    <a:lnTo>
                      <a:pt x="2051" y="2596"/>
                    </a:lnTo>
                    <a:lnTo>
                      <a:pt x="2059" y="1979"/>
                    </a:lnTo>
                    <a:lnTo>
                      <a:pt x="2059" y="1874"/>
                    </a:lnTo>
                    <a:lnTo>
                      <a:pt x="1975" y="1661"/>
                    </a:lnTo>
                    <a:lnTo>
                      <a:pt x="1947" y="1517"/>
                    </a:lnTo>
                    <a:lnTo>
                      <a:pt x="1926" y="1477"/>
                    </a:lnTo>
                    <a:lnTo>
                      <a:pt x="1867" y="1376"/>
                    </a:lnTo>
                    <a:lnTo>
                      <a:pt x="1838" y="1336"/>
                    </a:lnTo>
                    <a:lnTo>
                      <a:pt x="1821" y="1167"/>
                    </a:lnTo>
                    <a:lnTo>
                      <a:pt x="1781" y="1057"/>
                    </a:lnTo>
                    <a:lnTo>
                      <a:pt x="1785" y="941"/>
                    </a:lnTo>
                    <a:lnTo>
                      <a:pt x="1755" y="811"/>
                    </a:lnTo>
                    <a:lnTo>
                      <a:pt x="1705" y="671"/>
                    </a:lnTo>
                    <a:lnTo>
                      <a:pt x="1673" y="559"/>
                    </a:lnTo>
                    <a:lnTo>
                      <a:pt x="1488" y="274"/>
                    </a:lnTo>
                    <a:lnTo>
                      <a:pt x="1287" y="150"/>
                    </a:lnTo>
                    <a:lnTo>
                      <a:pt x="1207" y="118"/>
                    </a:lnTo>
                    <a:lnTo>
                      <a:pt x="1116" y="32"/>
                    </a:lnTo>
                    <a:lnTo>
                      <a:pt x="1070" y="0"/>
                    </a:lnTo>
                    <a:lnTo>
                      <a:pt x="420" y="317"/>
                    </a:lnTo>
                    <a:close/>
                  </a:path>
                </a:pathLst>
              </a:custGeom>
              <a:solidFill>
                <a:srgbClr val="FFEDED"/>
              </a:solidFill>
              <a:ln w="9525">
                <a:noFill/>
                <a:round/>
                <a:headEnd/>
                <a:tailEnd/>
              </a:ln>
            </p:spPr>
            <p:txBody>
              <a:bodyPr/>
              <a:lstStyle/>
              <a:p>
                <a:endParaRPr lang="en-US"/>
              </a:p>
            </p:txBody>
          </p:sp>
          <p:sp>
            <p:nvSpPr>
              <p:cNvPr id="54313" name="Freeform 29"/>
              <p:cNvSpPr>
                <a:spLocks/>
              </p:cNvSpPr>
              <p:nvPr/>
            </p:nvSpPr>
            <p:spPr bwMode="auto">
              <a:xfrm>
                <a:off x="750" y="2660"/>
                <a:ext cx="1263" cy="880"/>
              </a:xfrm>
              <a:custGeom>
                <a:avLst/>
                <a:gdLst>
                  <a:gd name="T0" fmla="*/ 1 w 2524"/>
                  <a:gd name="T1" fmla="*/ 1 h 1760"/>
                  <a:gd name="T2" fmla="*/ 1 w 2524"/>
                  <a:gd name="T3" fmla="*/ 1 h 1760"/>
                  <a:gd name="T4" fmla="*/ 1 w 2524"/>
                  <a:gd name="T5" fmla="*/ 1 h 1760"/>
                  <a:gd name="T6" fmla="*/ 1 w 2524"/>
                  <a:gd name="T7" fmla="*/ 1 h 1760"/>
                  <a:gd name="T8" fmla="*/ 1 w 2524"/>
                  <a:gd name="T9" fmla="*/ 1 h 1760"/>
                  <a:gd name="T10" fmla="*/ 1 w 2524"/>
                  <a:gd name="T11" fmla="*/ 1 h 1760"/>
                  <a:gd name="T12" fmla="*/ 1 w 2524"/>
                  <a:gd name="T13" fmla="*/ 1 h 1760"/>
                  <a:gd name="T14" fmla="*/ 1 w 2524"/>
                  <a:gd name="T15" fmla="*/ 1 h 1760"/>
                  <a:gd name="T16" fmla="*/ 1 w 2524"/>
                  <a:gd name="T17" fmla="*/ 1 h 1760"/>
                  <a:gd name="T18" fmla="*/ 1 w 2524"/>
                  <a:gd name="T19" fmla="*/ 1 h 1760"/>
                  <a:gd name="T20" fmla="*/ 1 w 2524"/>
                  <a:gd name="T21" fmla="*/ 1 h 1760"/>
                  <a:gd name="T22" fmla="*/ 1 w 2524"/>
                  <a:gd name="T23" fmla="*/ 1 h 1760"/>
                  <a:gd name="T24" fmla="*/ 1 w 2524"/>
                  <a:gd name="T25" fmla="*/ 1 h 1760"/>
                  <a:gd name="T26" fmla="*/ 1 w 2524"/>
                  <a:gd name="T27" fmla="*/ 1 h 1760"/>
                  <a:gd name="T28" fmla="*/ 1 w 2524"/>
                  <a:gd name="T29" fmla="*/ 1 h 1760"/>
                  <a:gd name="T30" fmla="*/ 1 w 2524"/>
                  <a:gd name="T31" fmla="*/ 1 h 1760"/>
                  <a:gd name="T32" fmla="*/ 1 w 2524"/>
                  <a:gd name="T33" fmla="*/ 1 h 1760"/>
                  <a:gd name="T34" fmla="*/ 1 w 2524"/>
                  <a:gd name="T35" fmla="*/ 1 h 1760"/>
                  <a:gd name="T36" fmla="*/ 1 w 2524"/>
                  <a:gd name="T37" fmla="*/ 1 h 1760"/>
                  <a:gd name="T38" fmla="*/ 1 w 2524"/>
                  <a:gd name="T39" fmla="*/ 1 h 1760"/>
                  <a:gd name="T40" fmla="*/ 1 w 2524"/>
                  <a:gd name="T41" fmla="*/ 1 h 1760"/>
                  <a:gd name="T42" fmla="*/ 1 w 2524"/>
                  <a:gd name="T43" fmla="*/ 1 h 1760"/>
                  <a:gd name="T44" fmla="*/ 1 w 2524"/>
                  <a:gd name="T45" fmla="*/ 1 h 1760"/>
                  <a:gd name="T46" fmla="*/ 1 w 2524"/>
                  <a:gd name="T47" fmla="*/ 1 h 1760"/>
                  <a:gd name="T48" fmla="*/ 1 w 2524"/>
                  <a:gd name="T49" fmla="*/ 1 h 1760"/>
                  <a:gd name="T50" fmla="*/ 1 w 2524"/>
                  <a:gd name="T51" fmla="*/ 1 h 1760"/>
                  <a:gd name="T52" fmla="*/ 1 w 2524"/>
                  <a:gd name="T53" fmla="*/ 1 h 1760"/>
                  <a:gd name="T54" fmla="*/ 1 w 2524"/>
                  <a:gd name="T55" fmla="*/ 1 h 1760"/>
                  <a:gd name="T56" fmla="*/ 1 w 2524"/>
                  <a:gd name="T57" fmla="*/ 1 h 1760"/>
                  <a:gd name="T58" fmla="*/ 1 w 2524"/>
                  <a:gd name="T59" fmla="*/ 1 h 1760"/>
                  <a:gd name="T60" fmla="*/ 1 w 2524"/>
                  <a:gd name="T61" fmla="*/ 1 h 1760"/>
                  <a:gd name="T62" fmla="*/ 1 w 2524"/>
                  <a:gd name="T63" fmla="*/ 1 h 1760"/>
                  <a:gd name="T64" fmla="*/ 1 w 2524"/>
                  <a:gd name="T65" fmla="*/ 1 h 1760"/>
                  <a:gd name="T66" fmla="*/ 1 w 2524"/>
                  <a:gd name="T67" fmla="*/ 1 h 1760"/>
                  <a:gd name="T68" fmla="*/ 1 w 2524"/>
                  <a:gd name="T69" fmla="*/ 1 h 1760"/>
                  <a:gd name="T70" fmla="*/ 1 w 2524"/>
                  <a:gd name="T71" fmla="*/ 1 h 1760"/>
                  <a:gd name="T72" fmla="*/ 1 w 2524"/>
                  <a:gd name="T73" fmla="*/ 1 h 1760"/>
                  <a:gd name="T74" fmla="*/ 1 w 2524"/>
                  <a:gd name="T75" fmla="*/ 1 h 1760"/>
                  <a:gd name="T76" fmla="*/ 1 w 2524"/>
                  <a:gd name="T77" fmla="*/ 1 h 17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4"/>
                  <a:gd name="T118" fmla="*/ 0 h 1760"/>
                  <a:gd name="T119" fmla="*/ 2524 w 2524"/>
                  <a:gd name="T120" fmla="*/ 1760 h 17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4" h="1760">
                    <a:moveTo>
                      <a:pt x="1192" y="67"/>
                    </a:moveTo>
                    <a:lnTo>
                      <a:pt x="958" y="160"/>
                    </a:lnTo>
                    <a:lnTo>
                      <a:pt x="914" y="152"/>
                    </a:lnTo>
                    <a:lnTo>
                      <a:pt x="749" y="181"/>
                    </a:lnTo>
                    <a:lnTo>
                      <a:pt x="568" y="253"/>
                    </a:lnTo>
                    <a:lnTo>
                      <a:pt x="513" y="285"/>
                    </a:lnTo>
                    <a:lnTo>
                      <a:pt x="502" y="340"/>
                    </a:lnTo>
                    <a:lnTo>
                      <a:pt x="488" y="437"/>
                    </a:lnTo>
                    <a:lnTo>
                      <a:pt x="488" y="561"/>
                    </a:lnTo>
                    <a:lnTo>
                      <a:pt x="424" y="711"/>
                    </a:lnTo>
                    <a:lnTo>
                      <a:pt x="405" y="874"/>
                    </a:lnTo>
                    <a:lnTo>
                      <a:pt x="336" y="867"/>
                    </a:lnTo>
                    <a:lnTo>
                      <a:pt x="332" y="935"/>
                    </a:lnTo>
                    <a:lnTo>
                      <a:pt x="217" y="1080"/>
                    </a:lnTo>
                    <a:lnTo>
                      <a:pt x="211" y="1137"/>
                    </a:lnTo>
                    <a:lnTo>
                      <a:pt x="87" y="1257"/>
                    </a:lnTo>
                    <a:lnTo>
                      <a:pt x="59" y="1285"/>
                    </a:lnTo>
                    <a:lnTo>
                      <a:pt x="15" y="1466"/>
                    </a:lnTo>
                    <a:lnTo>
                      <a:pt x="0" y="1551"/>
                    </a:lnTo>
                    <a:lnTo>
                      <a:pt x="47" y="1671"/>
                    </a:lnTo>
                    <a:lnTo>
                      <a:pt x="199" y="1751"/>
                    </a:lnTo>
                    <a:lnTo>
                      <a:pt x="312" y="1760"/>
                    </a:lnTo>
                    <a:lnTo>
                      <a:pt x="336" y="1751"/>
                    </a:lnTo>
                    <a:lnTo>
                      <a:pt x="325" y="1728"/>
                    </a:lnTo>
                    <a:lnTo>
                      <a:pt x="236" y="1711"/>
                    </a:lnTo>
                    <a:lnTo>
                      <a:pt x="199" y="1667"/>
                    </a:lnTo>
                    <a:lnTo>
                      <a:pt x="199" y="1606"/>
                    </a:lnTo>
                    <a:lnTo>
                      <a:pt x="253" y="1538"/>
                    </a:lnTo>
                    <a:lnTo>
                      <a:pt x="397" y="1447"/>
                    </a:lnTo>
                    <a:lnTo>
                      <a:pt x="517" y="1439"/>
                    </a:lnTo>
                    <a:lnTo>
                      <a:pt x="549" y="1407"/>
                    </a:lnTo>
                    <a:lnTo>
                      <a:pt x="597" y="1333"/>
                    </a:lnTo>
                    <a:lnTo>
                      <a:pt x="690" y="1228"/>
                    </a:lnTo>
                    <a:lnTo>
                      <a:pt x="791" y="1321"/>
                    </a:lnTo>
                    <a:lnTo>
                      <a:pt x="1585" y="1623"/>
                    </a:lnTo>
                    <a:lnTo>
                      <a:pt x="2066" y="1692"/>
                    </a:lnTo>
                    <a:lnTo>
                      <a:pt x="2142" y="1715"/>
                    </a:lnTo>
                    <a:lnTo>
                      <a:pt x="2286" y="1699"/>
                    </a:lnTo>
                    <a:lnTo>
                      <a:pt x="2343" y="1675"/>
                    </a:lnTo>
                    <a:lnTo>
                      <a:pt x="2404" y="1555"/>
                    </a:lnTo>
                    <a:lnTo>
                      <a:pt x="2435" y="1433"/>
                    </a:lnTo>
                    <a:lnTo>
                      <a:pt x="2456" y="1321"/>
                    </a:lnTo>
                    <a:lnTo>
                      <a:pt x="2467" y="1165"/>
                    </a:lnTo>
                    <a:lnTo>
                      <a:pt x="2480" y="1080"/>
                    </a:lnTo>
                    <a:lnTo>
                      <a:pt x="2477" y="947"/>
                    </a:lnTo>
                    <a:lnTo>
                      <a:pt x="2477" y="892"/>
                    </a:lnTo>
                    <a:lnTo>
                      <a:pt x="2496" y="827"/>
                    </a:lnTo>
                    <a:lnTo>
                      <a:pt x="2507" y="766"/>
                    </a:lnTo>
                    <a:lnTo>
                      <a:pt x="2513" y="722"/>
                    </a:lnTo>
                    <a:lnTo>
                      <a:pt x="2499" y="675"/>
                    </a:lnTo>
                    <a:lnTo>
                      <a:pt x="2524" y="538"/>
                    </a:lnTo>
                    <a:lnTo>
                      <a:pt x="2524" y="373"/>
                    </a:lnTo>
                    <a:lnTo>
                      <a:pt x="2507" y="348"/>
                    </a:lnTo>
                    <a:lnTo>
                      <a:pt x="2380" y="247"/>
                    </a:lnTo>
                    <a:lnTo>
                      <a:pt x="2319" y="203"/>
                    </a:lnTo>
                    <a:lnTo>
                      <a:pt x="2159" y="150"/>
                    </a:lnTo>
                    <a:lnTo>
                      <a:pt x="2026" y="122"/>
                    </a:lnTo>
                    <a:lnTo>
                      <a:pt x="1954" y="48"/>
                    </a:lnTo>
                    <a:lnTo>
                      <a:pt x="1838" y="0"/>
                    </a:lnTo>
                    <a:lnTo>
                      <a:pt x="1749" y="200"/>
                    </a:lnTo>
                    <a:lnTo>
                      <a:pt x="1722" y="253"/>
                    </a:lnTo>
                    <a:lnTo>
                      <a:pt x="1625" y="397"/>
                    </a:lnTo>
                    <a:lnTo>
                      <a:pt x="1629" y="430"/>
                    </a:lnTo>
                    <a:lnTo>
                      <a:pt x="1661" y="481"/>
                    </a:lnTo>
                    <a:lnTo>
                      <a:pt x="1684" y="500"/>
                    </a:lnTo>
                    <a:lnTo>
                      <a:pt x="1707" y="510"/>
                    </a:lnTo>
                    <a:lnTo>
                      <a:pt x="1728" y="523"/>
                    </a:lnTo>
                    <a:lnTo>
                      <a:pt x="1741" y="565"/>
                    </a:lnTo>
                    <a:lnTo>
                      <a:pt x="1648" y="677"/>
                    </a:lnTo>
                    <a:lnTo>
                      <a:pt x="1539" y="772"/>
                    </a:lnTo>
                    <a:lnTo>
                      <a:pt x="1536" y="724"/>
                    </a:lnTo>
                    <a:lnTo>
                      <a:pt x="1522" y="694"/>
                    </a:lnTo>
                    <a:lnTo>
                      <a:pt x="1503" y="654"/>
                    </a:lnTo>
                    <a:lnTo>
                      <a:pt x="1462" y="616"/>
                    </a:lnTo>
                    <a:lnTo>
                      <a:pt x="1370" y="869"/>
                    </a:lnTo>
                    <a:lnTo>
                      <a:pt x="1129" y="1074"/>
                    </a:lnTo>
                    <a:lnTo>
                      <a:pt x="1136" y="306"/>
                    </a:lnTo>
                    <a:lnTo>
                      <a:pt x="1192" y="67"/>
                    </a:lnTo>
                    <a:close/>
                  </a:path>
                </a:pathLst>
              </a:custGeom>
              <a:solidFill>
                <a:srgbClr val="4D4D4D"/>
              </a:solidFill>
              <a:ln w="9525">
                <a:noFill/>
                <a:round/>
                <a:headEnd/>
                <a:tailEnd/>
              </a:ln>
            </p:spPr>
            <p:txBody>
              <a:bodyPr/>
              <a:lstStyle/>
              <a:p>
                <a:endParaRPr lang="en-US"/>
              </a:p>
            </p:txBody>
          </p:sp>
          <p:sp>
            <p:nvSpPr>
              <p:cNvPr id="54314" name="Freeform 30"/>
              <p:cNvSpPr>
                <a:spLocks/>
              </p:cNvSpPr>
              <p:nvPr/>
            </p:nvSpPr>
            <p:spPr bwMode="auto">
              <a:xfrm>
                <a:off x="921" y="3337"/>
                <a:ext cx="354" cy="265"/>
              </a:xfrm>
              <a:custGeom>
                <a:avLst/>
                <a:gdLst>
                  <a:gd name="T0" fmla="*/ 0 w 709"/>
                  <a:gd name="T1" fmla="*/ 0 h 531"/>
                  <a:gd name="T2" fmla="*/ 0 w 709"/>
                  <a:gd name="T3" fmla="*/ 0 h 531"/>
                  <a:gd name="T4" fmla="*/ 0 w 709"/>
                  <a:gd name="T5" fmla="*/ 0 h 531"/>
                  <a:gd name="T6" fmla="*/ 0 w 709"/>
                  <a:gd name="T7" fmla="*/ 0 h 531"/>
                  <a:gd name="T8" fmla="*/ 0 w 709"/>
                  <a:gd name="T9" fmla="*/ 0 h 531"/>
                  <a:gd name="T10" fmla="*/ 0 w 709"/>
                  <a:gd name="T11" fmla="*/ 0 h 531"/>
                  <a:gd name="T12" fmla="*/ 0 w 709"/>
                  <a:gd name="T13" fmla="*/ 0 h 531"/>
                  <a:gd name="T14" fmla="*/ 0 w 709"/>
                  <a:gd name="T15" fmla="*/ 0 h 531"/>
                  <a:gd name="T16" fmla="*/ 0 w 709"/>
                  <a:gd name="T17" fmla="*/ 0 h 531"/>
                  <a:gd name="T18" fmla="*/ 0 w 709"/>
                  <a:gd name="T19" fmla="*/ 0 h 531"/>
                  <a:gd name="T20" fmla="*/ 0 w 709"/>
                  <a:gd name="T21" fmla="*/ 0 h 531"/>
                  <a:gd name="T22" fmla="*/ 0 w 709"/>
                  <a:gd name="T23" fmla="*/ 0 h 531"/>
                  <a:gd name="T24" fmla="*/ 0 w 709"/>
                  <a:gd name="T25" fmla="*/ 0 h 531"/>
                  <a:gd name="T26" fmla="*/ 0 w 709"/>
                  <a:gd name="T27" fmla="*/ 0 h 531"/>
                  <a:gd name="T28" fmla="*/ 0 w 709"/>
                  <a:gd name="T29" fmla="*/ 0 h 531"/>
                  <a:gd name="T30" fmla="*/ 0 w 709"/>
                  <a:gd name="T31" fmla="*/ 0 h 531"/>
                  <a:gd name="T32" fmla="*/ 0 w 709"/>
                  <a:gd name="T33" fmla="*/ 0 h 531"/>
                  <a:gd name="T34" fmla="*/ 0 w 709"/>
                  <a:gd name="T35" fmla="*/ 0 h 531"/>
                  <a:gd name="T36" fmla="*/ 0 w 709"/>
                  <a:gd name="T37" fmla="*/ 0 h 531"/>
                  <a:gd name="T38" fmla="*/ 0 w 709"/>
                  <a:gd name="T39" fmla="*/ 0 h 531"/>
                  <a:gd name="T40" fmla="*/ 0 w 709"/>
                  <a:gd name="T41" fmla="*/ 0 h 531"/>
                  <a:gd name="T42" fmla="*/ 0 w 709"/>
                  <a:gd name="T43" fmla="*/ 0 h 531"/>
                  <a:gd name="T44" fmla="*/ 0 w 709"/>
                  <a:gd name="T45" fmla="*/ 0 h 531"/>
                  <a:gd name="T46" fmla="*/ 0 w 709"/>
                  <a:gd name="T47" fmla="*/ 0 h 531"/>
                  <a:gd name="T48" fmla="*/ 0 w 709"/>
                  <a:gd name="T49" fmla="*/ 0 h 531"/>
                  <a:gd name="T50" fmla="*/ 0 w 709"/>
                  <a:gd name="T51" fmla="*/ 0 h 531"/>
                  <a:gd name="T52" fmla="*/ 0 w 709"/>
                  <a:gd name="T53" fmla="*/ 0 h 5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9"/>
                  <a:gd name="T82" fmla="*/ 0 h 531"/>
                  <a:gd name="T83" fmla="*/ 709 w 709"/>
                  <a:gd name="T84" fmla="*/ 531 h 5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9" h="531">
                    <a:moveTo>
                      <a:pt x="251" y="0"/>
                    </a:moveTo>
                    <a:lnTo>
                      <a:pt x="293" y="4"/>
                    </a:lnTo>
                    <a:lnTo>
                      <a:pt x="369" y="42"/>
                    </a:lnTo>
                    <a:lnTo>
                      <a:pt x="490" y="118"/>
                    </a:lnTo>
                    <a:lnTo>
                      <a:pt x="677" y="280"/>
                    </a:lnTo>
                    <a:lnTo>
                      <a:pt x="709" y="324"/>
                    </a:lnTo>
                    <a:lnTo>
                      <a:pt x="696" y="367"/>
                    </a:lnTo>
                    <a:lnTo>
                      <a:pt x="643" y="409"/>
                    </a:lnTo>
                    <a:lnTo>
                      <a:pt x="639" y="424"/>
                    </a:lnTo>
                    <a:lnTo>
                      <a:pt x="635" y="457"/>
                    </a:lnTo>
                    <a:lnTo>
                      <a:pt x="622" y="466"/>
                    </a:lnTo>
                    <a:lnTo>
                      <a:pt x="591" y="470"/>
                    </a:lnTo>
                    <a:lnTo>
                      <a:pt x="528" y="434"/>
                    </a:lnTo>
                    <a:lnTo>
                      <a:pt x="492" y="434"/>
                    </a:lnTo>
                    <a:lnTo>
                      <a:pt x="428" y="489"/>
                    </a:lnTo>
                    <a:lnTo>
                      <a:pt x="397" y="497"/>
                    </a:lnTo>
                    <a:lnTo>
                      <a:pt x="390" y="517"/>
                    </a:lnTo>
                    <a:lnTo>
                      <a:pt x="371" y="527"/>
                    </a:lnTo>
                    <a:lnTo>
                      <a:pt x="209" y="531"/>
                    </a:lnTo>
                    <a:lnTo>
                      <a:pt x="173" y="508"/>
                    </a:lnTo>
                    <a:lnTo>
                      <a:pt x="0" y="394"/>
                    </a:lnTo>
                    <a:lnTo>
                      <a:pt x="46" y="244"/>
                    </a:lnTo>
                    <a:lnTo>
                      <a:pt x="145" y="107"/>
                    </a:lnTo>
                    <a:lnTo>
                      <a:pt x="188" y="73"/>
                    </a:lnTo>
                    <a:lnTo>
                      <a:pt x="226" y="16"/>
                    </a:lnTo>
                    <a:lnTo>
                      <a:pt x="251" y="0"/>
                    </a:lnTo>
                    <a:close/>
                  </a:path>
                </a:pathLst>
              </a:custGeom>
              <a:solidFill>
                <a:srgbClr val="FFC4B8"/>
              </a:solidFill>
              <a:ln w="9525">
                <a:noFill/>
                <a:round/>
                <a:headEnd/>
                <a:tailEnd/>
              </a:ln>
            </p:spPr>
            <p:txBody>
              <a:bodyPr/>
              <a:lstStyle/>
              <a:p>
                <a:endParaRPr lang="en-US"/>
              </a:p>
            </p:txBody>
          </p:sp>
          <p:sp>
            <p:nvSpPr>
              <p:cNvPr id="54315" name="Freeform 31"/>
              <p:cNvSpPr>
                <a:spLocks/>
              </p:cNvSpPr>
              <p:nvPr/>
            </p:nvSpPr>
            <p:spPr bwMode="auto">
              <a:xfrm>
                <a:off x="1342" y="2316"/>
                <a:ext cx="370" cy="668"/>
              </a:xfrm>
              <a:custGeom>
                <a:avLst/>
                <a:gdLst>
                  <a:gd name="T0" fmla="*/ 0 w 741"/>
                  <a:gd name="T1" fmla="*/ 1 h 1336"/>
                  <a:gd name="T2" fmla="*/ 0 w 741"/>
                  <a:gd name="T3" fmla="*/ 0 h 1336"/>
                  <a:gd name="T4" fmla="*/ 0 w 741"/>
                  <a:gd name="T5" fmla="*/ 1 h 1336"/>
                  <a:gd name="T6" fmla="*/ 0 w 741"/>
                  <a:gd name="T7" fmla="*/ 1 h 1336"/>
                  <a:gd name="T8" fmla="*/ 0 w 741"/>
                  <a:gd name="T9" fmla="*/ 1 h 1336"/>
                  <a:gd name="T10" fmla="*/ 0 w 741"/>
                  <a:gd name="T11" fmla="*/ 1 h 1336"/>
                  <a:gd name="T12" fmla="*/ 0 w 741"/>
                  <a:gd name="T13" fmla="*/ 1 h 1336"/>
                  <a:gd name="T14" fmla="*/ 0 w 741"/>
                  <a:gd name="T15" fmla="*/ 1 h 1336"/>
                  <a:gd name="T16" fmla="*/ 0 w 741"/>
                  <a:gd name="T17" fmla="*/ 1 h 1336"/>
                  <a:gd name="T18" fmla="*/ 0 w 741"/>
                  <a:gd name="T19" fmla="*/ 1 h 1336"/>
                  <a:gd name="T20" fmla="*/ 0 w 741"/>
                  <a:gd name="T21" fmla="*/ 1 h 1336"/>
                  <a:gd name="T22" fmla="*/ 0 w 741"/>
                  <a:gd name="T23" fmla="*/ 1 h 1336"/>
                  <a:gd name="T24" fmla="*/ 0 w 741"/>
                  <a:gd name="T25" fmla="*/ 1 h 1336"/>
                  <a:gd name="T26" fmla="*/ 0 w 741"/>
                  <a:gd name="T27" fmla="*/ 1 h 1336"/>
                  <a:gd name="T28" fmla="*/ 0 w 741"/>
                  <a:gd name="T29" fmla="*/ 1 h 1336"/>
                  <a:gd name="T30" fmla="*/ 0 w 741"/>
                  <a:gd name="T31" fmla="*/ 1 h 1336"/>
                  <a:gd name="T32" fmla="*/ 0 w 741"/>
                  <a:gd name="T33" fmla="*/ 1 h 1336"/>
                  <a:gd name="T34" fmla="*/ 0 w 741"/>
                  <a:gd name="T35" fmla="*/ 1 h 1336"/>
                  <a:gd name="T36" fmla="*/ 0 w 741"/>
                  <a:gd name="T37" fmla="*/ 1 h 1336"/>
                  <a:gd name="T38" fmla="*/ 0 w 741"/>
                  <a:gd name="T39" fmla="*/ 1 h 1336"/>
                  <a:gd name="T40" fmla="*/ 0 w 741"/>
                  <a:gd name="T41" fmla="*/ 1 h 1336"/>
                  <a:gd name="T42" fmla="*/ 0 w 741"/>
                  <a:gd name="T43" fmla="*/ 1 h 1336"/>
                  <a:gd name="T44" fmla="*/ 0 w 741"/>
                  <a:gd name="T45" fmla="*/ 1 h 1336"/>
                  <a:gd name="T46" fmla="*/ 0 w 741"/>
                  <a:gd name="T47" fmla="*/ 1 h 1336"/>
                  <a:gd name="T48" fmla="*/ 0 w 741"/>
                  <a:gd name="T49" fmla="*/ 1 h 1336"/>
                  <a:gd name="T50" fmla="*/ 0 w 741"/>
                  <a:gd name="T51" fmla="*/ 1 h 1336"/>
                  <a:gd name="T52" fmla="*/ 0 w 741"/>
                  <a:gd name="T53" fmla="*/ 1 h 1336"/>
                  <a:gd name="T54" fmla="*/ 0 w 741"/>
                  <a:gd name="T55" fmla="*/ 1 h 1336"/>
                  <a:gd name="T56" fmla="*/ 0 w 741"/>
                  <a:gd name="T57" fmla="*/ 1 h 1336"/>
                  <a:gd name="T58" fmla="*/ 0 w 741"/>
                  <a:gd name="T59" fmla="*/ 1 h 1336"/>
                  <a:gd name="T60" fmla="*/ 0 w 741"/>
                  <a:gd name="T61" fmla="*/ 1 h 1336"/>
                  <a:gd name="T62" fmla="*/ 0 w 741"/>
                  <a:gd name="T63" fmla="*/ 1 h 1336"/>
                  <a:gd name="T64" fmla="*/ 0 w 741"/>
                  <a:gd name="T65" fmla="*/ 1 h 1336"/>
                  <a:gd name="T66" fmla="*/ 0 w 741"/>
                  <a:gd name="T67" fmla="*/ 1 h 1336"/>
                  <a:gd name="T68" fmla="*/ 0 w 741"/>
                  <a:gd name="T69" fmla="*/ 1 h 1336"/>
                  <a:gd name="T70" fmla="*/ 0 w 741"/>
                  <a:gd name="T71" fmla="*/ 1 h 1336"/>
                  <a:gd name="T72" fmla="*/ 0 w 741"/>
                  <a:gd name="T73" fmla="*/ 1 h 1336"/>
                  <a:gd name="T74" fmla="*/ 0 w 741"/>
                  <a:gd name="T75" fmla="*/ 1 h 1336"/>
                  <a:gd name="T76" fmla="*/ 0 w 741"/>
                  <a:gd name="T77" fmla="*/ 1 h 1336"/>
                  <a:gd name="T78" fmla="*/ 0 w 741"/>
                  <a:gd name="T79" fmla="*/ 1 h 1336"/>
                  <a:gd name="T80" fmla="*/ 0 w 741"/>
                  <a:gd name="T81" fmla="*/ 1 h 1336"/>
                  <a:gd name="T82" fmla="*/ 0 w 741"/>
                  <a:gd name="T83" fmla="*/ 1 h 1336"/>
                  <a:gd name="T84" fmla="*/ 0 w 741"/>
                  <a:gd name="T85" fmla="*/ 1 h 1336"/>
                  <a:gd name="T86" fmla="*/ 0 w 741"/>
                  <a:gd name="T87" fmla="*/ 1 h 1336"/>
                  <a:gd name="T88" fmla="*/ 0 w 741"/>
                  <a:gd name="T89" fmla="*/ 1 h 1336"/>
                  <a:gd name="T90" fmla="*/ 0 w 741"/>
                  <a:gd name="T91" fmla="*/ 1 h 1336"/>
                  <a:gd name="T92" fmla="*/ 0 w 741"/>
                  <a:gd name="T93" fmla="*/ 1 h 1336"/>
                  <a:gd name="T94" fmla="*/ 0 w 741"/>
                  <a:gd name="T95" fmla="*/ 1 h 1336"/>
                  <a:gd name="T96" fmla="*/ 0 w 741"/>
                  <a:gd name="T97" fmla="*/ 1 h 13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1"/>
                  <a:gd name="T148" fmla="*/ 0 h 1336"/>
                  <a:gd name="T149" fmla="*/ 741 w 741"/>
                  <a:gd name="T150" fmla="*/ 1336 h 13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1" h="1336">
                    <a:moveTo>
                      <a:pt x="591" y="21"/>
                    </a:moveTo>
                    <a:lnTo>
                      <a:pt x="509" y="0"/>
                    </a:lnTo>
                    <a:lnTo>
                      <a:pt x="319" y="91"/>
                    </a:lnTo>
                    <a:lnTo>
                      <a:pt x="78" y="133"/>
                    </a:lnTo>
                    <a:lnTo>
                      <a:pt x="57" y="236"/>
                    </a:lnTo>
                    <a:lnTo>
                      <a:pt x="57" y="325"/>
                    </a:lnTo>
                    <a:lnTo>
                      <a:pt x="0" y="437"/>
                    </a:lnTo>
                    <a:lnTo>
                      <a:pt x="21" y="559"/>
                    </a:lnTo>
                    <a:lnTo>
                      <a:pt x="38" y="652"/>
                    </a:lnTo>
                    <a:lnTo>
                      <a:pt x="63" y="766"/>
                    </a:lnTo>
                    <a:lnTo>
                      <a:pt x="112" y="880"/>
                    </a:lnTo>
                    <a:lnTo>
                      <a:pt x="89" y="903"/>
                    </a:lnTo>
                    <a:lnTo>
                      <a:pt x="70" y="935"/>
                    </a:lnTo>
                    <a:lnTo>
                      <a:pt x="69" y="990"/>
                    </a:lnTo>
                    <a:lnTo>
                      <a:pt x="69" y="1087"/>
                    </a:lnTo>
                    <a:lnTo>
                      <a:pt x="89" y="1154"/>
                    </a:lnTo>
                    <a:lnTo>
                      <a:pt x="112" y="1215"/>
                    </a:lnTo>
                    <a:lnTo>
                      <a:pt x="139" y="1203"/>
                    </a:lnTo>
                    <a:lnTo>
                      <a:pt x="148" y="1171"/>
                    </a:lnTo>
                    <a:lnTo>
                      <a:pt x="190" y="1171"/>
                    </a:lnTo>
                    <a:lnTo>
                      <a:pt x="203" y="1199"/>
                    </a:lnTo>
                    <a:lnTo>
                      <a:pt x="228" y="1251"/>
                    </a:lnTo>
                    <a:lnTo>
                      <a:pt x="253" y="1277"/>
                    </a:lnTo>
                    <a:lnTo>
                      <a:pt x="291" y="1312"/>
                    </a:lnTo>
                    <a:lnTo>
                      <a:pt x="321" y="1336"/>
                    </a:lnTo>
                    <a:lnTo>
                      <a:pt x="397" y="1275"/>
                    </a:lnTo>
                    <a:lnTo>
                      <a:pt x="403" y="1262"/>
                    </a:lnTo>
                    <a:lnTo>
                      <a:pt x="405" y="1249"/>
                    </a:lnTo>
                    <a:lnTo>
                      <a:pt x="428" y="1228"/>
                    </a:lnTo>
                    <a:lnTo>
                      <a:pt x="437" y="1199"/>
                    </a:lnTo>
                    <a:lnTo>
                      <a:pt x="462" y="1186"/>
                    </a:lnTo>
                    <a:lnTo>
                      <a:pt x="481" y="1173"/>
                    </a:lnTo>
                    <a:lnTo>
                      <a:pt x="451" y="1118"/>
                    </a:lnTo>
                    <a:lnTo>
                      <a:pt x="426" y="1026"/>
                    </a:lnTo>
                    <a:lnTo>
                      <a:pt x="422" y="979"/>
                    </a:lnTo>
                    <a:lnTo>
                      <a:pt x="502" y="918"/>
                    </a:lnTo>
                    <a:lnTo>
                      <a:pt x="582" y="852"/>
                    </a:lnTo>
                    <a:lnTo>
                      <a:pt x="620" y="764"/>
                    </a:lnTo>
                    <a:lnTo>
                      <a:pt x="643" y="720"/>
                    </a:lnTo>
                    <a:lnTo>
                      <a:pt x="669" y="665"/>
                    </a:lnTo>
                    <a:lnTo>
                      <a:pt x="681" y="642"/>
                    </a:lnTo>
                    <a:lnTo>
                      <a:pt x="709" y="614"/>
                    </a:lnTo>
                    <a:lnTo>
                      <a:pt x="741" y="565"/>
                    </a:lnTo>
                    <a:lnTo>
                      <a:pt x="707" y="483"/>
                    </a:lnTo>
                    <a:lnTo>
                      <a:pt x="736" y="253"/>
                    </a:lnTo>
                    <a:lnTo>
                      <a:pt x="738" y="162"/>
                    </a:lnTo>
                    <a:lnTo>
                      <a:pt x="703" y="57"/>
                    </a:lnTo>
                    <a:lnTo>
                      <a:pt x="591" y="21"/>
                    </a:lnTo>
                    <a:close/>
                  </a:path>
                </a:pathLst>
              </a:custGeom>
              <a:solidFill>
                <a:srgbClr val="FFC4B8"/>
              </a:solidFill>
              <a:ln w="9525">
                <a:noFill/>
                <a:round/>
                <a:headEnd/>
                <a:tailEnd/>
              </a:ln>
            </p:spPr>
            <p:txBody>
              <a:bodyPr/>
              <a:lstStyle/>
              <a:p>
                <a:endParaRPr lang="en-US"/>
              </a:p>
            </p:txBody>
          </p:sp>
          <p:sp>
            <p:nvSpPr>
              <p:cNvPr id="54316" name="Freeform 32"/>
              <p:cNvSpPr>
                <a:spLocks/>
              </p:cNvSpPr>
              <p:nvPr/>
            </p:nvSpPr>
            <p:spPr bwMode="auto">
              <a:xfrm>
                <a:off x="2059" y="2149"/>
                <a:ext cx="624" cy="1246"/>
              </a:xfrm>
              <a:custGeom>
                <a:avLst/>
                <a:gdLst>
                  <a:gd name="T0" fmla="*/ 0 w 1249"/>
                  <a:gd name="T1" fmla="*/ 1 h 2492"/>
                  <a:gd name="T2" fmla="*/ 0 w 1249"/>
                  <a:gd name="T3" fmla="*/ 1 h 2492"/>
                  <a:gd name="T4" fmla="*/ 0 w 1249"/>
                  <a:gd name="T5" fmla="*/ 1 h 2492"/>
                  <a:gd name="T6" fmla="*/ 0 w 1249"/>
                  <a:gd name="T7" fmla="*/ 1 h 2492"/>
                  <a:gd name="T8" fmla="*/ 0 w 1249"/>
                  <a:gd name="T9" fmla="*/ 1 h 2492"/>
                  <a:gd name="T10" fmla="*/ 0 w 1249"/>
                  <a:gd name="T11" fmla="*/ 1 h 2492"/>
                  <a:gd name="T12" fmla="*/ 0 w 1249"/>
                  <a:gd name="T13" fmla="*/ 1 h 2492"/>
                  <a:gd name="T14" fmla="*/ 0 w 1249"/>
                  <a:gd name="T15" fmla="*/ 1 h 2492"/>
                  <a:gd name="T16" fmla="*/ 0 w 1249"/>
                  <a:gd name="T17" fmla="*/ 1 h 2492"/>
                  <a:gd name="T18" fmla="*/ 0 w 1249"/>
                  <a:gd name="T19" fmla="*/ 1 h 2492"/>
                  <a:gd name="T20" fmla="*/ 0 w 1249"/>
                  <a:gd name="T21" fmla="*/ 1 h 2492"/>
                  <a:gd name="T22" fmla="*/ 0 w 1249"/>
                  <a:gd name="T23" fmla="*/ 1 h 2492"/>
                  <a:gd name="T24" fmla="*/ 0 w 1249"/>
                  <a:gd name="T25" fmla="*/ 1 h 2492"/>
                  <a:gd name="T26" fmla="*/ 0 w 1249"/>
                  <a:gd name="T27" fmla="*/ 1 h 2492"/>
                  <a:gd name="T28" fmla="*/ 0 w 1249"/>
                  <a:gd name="T29" fmla="*/ 1 h 2492"/>
                  <a:gd name="T30" fmla="*/ 0 w 1249"/>
                  <a:gd name="T31" fmla="*/ 1 h 2492"/>
                  <a:gd name="T32" fmla="*/ 0 w 1249"/>
                  <a:gd name="T33" fmla="*/ 1 h 2492"/>
                  <a:gd name="T34" fmla="*/ 0 w 1249"/>
                  <a:gd name="T35" fmla="*/ 1 h 2492"/>
                  <a:gd name="T36" fmla="*/ 0 w 1249"/>
                  <a:gd name="T37" fmla="*/ 1 h 2492"/>
                  <a:gd name="T38" fmla="*/ 0 w 1249"/>
                  <a:gd name="T39" fmla="*/ 1 h 2492"/>
                  <a:gd name="T40" fmla="*/ 0 w 1249"/>
                  <a:gd name="T41" fmla="*/ 1 h 2492"/>
                  <a:gd name="T42" fmla="*/ 0 w 1249"/>
                  <a:gd name="T43" fmla="*/ 1 h 2492"/>
                  <a:gd name="T44" fmla="*/ 0 w 1249"/>
                  <a:gd name="T45" fmla="*/ 1 h 2492"/>
                  <a:gd name="T46" fmla="*/ 0 w 1249"/>
                  <a:gd name="T47" fmla="*/ 1 h 2492"/>
                  <a:gd name="T48" fmla="*/ 0 w 1249"/>
                  <a:gd name="T49" fmla="*/ 1 h 2492"/>
                  <a:gd name="T50" fmla="*/ 0 w 1249"/>
                  <a:gd name="T51" fmla="*/ 1 h 2492"/>
                  <a:gd name="T52" fmla="*/ 0 w 1249"/>
                  <a:gd name="T53" fmla="*/ 1 h 2492"/>
                  <a:gd name="T54" fmla="*/ 0 w 1249"/>
                  <a:gd name="T55" fmla="*/ 1 h 2492"/>
                  <a:gd name="T56" fmla="*/ 0 w 1249"/>
                  <a:gd name="T57" fmla="*/ 1 h 2492"/>
                  <a:gd name="T58" fmla="*/ 0 w 1249"/>
                  <a:gd name="T59" fmla="*/ 1 h 2492"/>
                  <a:gd name="T60" fmla="*/ 0 w 1249"/>
                  <a:gd name="T61" fmla="*/ 1 h 2492"/>
                  <a:gd name="T62" fmla="*/ 0 w 1249"/>
                  <a:gd name="T63" fmla="*/ 1 h 2492"/>
                  <a:gd name="T64" fmla="*/ 0 w 1249"/>
                  <a:gd name="T65" fmla="*/ 1 h 2492"/>
                  <a:gd name="T66" fmla="*/ 0 w 1249"/>
                  <a:gd name="T67" fmla="*/ 1 h 2492"/>
                  <a:gd name="T68" fmla="*/ 0 w 1249"/>
                  <a:gd name="T69" fmla="*/ 1 h 2492"/>
                  <a:gd name="T70" fmla="*/ 0 w 1249"/>
                  <a:gd name="T71" fmla="*/ 1 h 2492"/>
                  <a:gd name="T72" fmla="*/ 0 w 1249"/>
                  <a:gd name="T73" fmla="*/ 1 h 2492"/>
                  <a:gd name="T74" fmla="*/ 0 w 1249"/>
                  <a:gd name="T75" fmla="*/ 1 h 2492"/>
                  <a:gd name="T76" fmla="*/ 0 w 1249"/>
                  <a:gd name="T77" fmla="*/ 1 h 2492"/>
                  <a:gd name="T78" fmla="*/ 0 w 1249"/>
                  <a:gd name="T79" fmla="*/ 1 h 2492"/>
                  <a:gd name="T80" fmla="*/ 0 w 1249"/>
                  <a:gd name="T81" fmla="*/ 1 h 2492"/>
                  <a:gd name="T82" fmla="*/ 0 w 1249"/>
                  <a:gd name="T83" fmla="*/ 1 h 2492"/>
                  <a:gd name="T84" fmla="*/ 0 w 1249"/>
                  <a:gd name="T85" fmla="*/ 1 h 2492"/>
                  <a:gd name="T86" fmla="*/ 0 w 1249"/>
                  <a:gd name="T87" fmla="*/ 1 h 2492"/>
                  <a:gd name="T88" fmla="*/ 0 w 1249"/>
                  <a:gd name="T89" fmla="*/ 1 h 2492"/>
                  <a:gd name="T90" fmla="*/ 0 w 1249"/>
                  <a:gd name="T91" fmla="*/ 1 h 2492"/>
                  <a:gd name="T92" fmla="*/ 0 w 1249"/>
                  <a:gd name="T93" fmla="*/ 1 h 2492"/>
                  <a:gd name="T94" fmla="*/ 0 w 1249"/>
                  <a:gd name="T95" fmla="*/ 1 h 2492"/>
                  <a:gd name="T96" fmla="*/ 0 w 1249"/>
                  <a:gd name="T97" fmla="*/ 1 h 2492"/>
                  <a:gd name="T98" fmla="*/ 0 w 1249"/>
                  <a:gd name="T99" fmla="*/ 1 h 2492"/>
                  <a:gd name="T100" fmla="*/ 0 w 1249"/>
                  <a:gd name="T101" fmla="*/ 1 h 2492"/>
                  <a:gd name="T102" fmla="*/ 0 w 1249"/>
                  <a:gd name="T103" fmla="*/ 1 h 2492"/>
                  <a:gd name="T104" fmla="*/ 0 w 1249"/>
                  <a:gd name="T105" fmla="*/ 1 h 2492"/>
                  <a:gd name="T106" fmla="*/ 0 w 1249"/>
                  <a:gd name="T107" fmla="*/ 1 h 2492"/>
                  <a:gd name="T108" fmla="*/ 0 w 1249"/>
                  <a:gd name="T109" fmla="*/ 1 h 2492"/>
                  <a:gd name="T110" fmla="*/ 0 w 1249"/>
                  <a:gd name="T111" fmla="*/ 1 h 2492"/>
                  <a:gd name="T112" fmla="*/ 0 w 1249"/>
                  <a:gd name="T113" fmla="*/ 1 h 2492"/>
                  <a:gd name="T114" fmla="*/ 0 w 1249"/>
                  <a:gd name="T115" fmla="*/ 0 h 24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49"/>
                  <a:gd name="T175" fmla="*/ 0 h 2492"/>
                  <a:gd name="T176" fmla="*/ 1249 w 1249"/>
                  <a:gd name="T177" fmla="*/ 2492 h 24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49" h="2492">
                    <a:moveTo>
                      <a:pt x="422" y="0"/>
                    </a:moveTo>
                    <a:lnTo>
                      <a:pt x="380" y="50"/>
                    </a:lnTo>
                    <a:lnTo>
                      <a:pt x="375" y="107"/>
                    </a:lnTo>
                    <a:lnTo>
                      <a:pt x="361" y="327"/>
                    </a:lnTo>
                    <a:lnTo>
                      <a:pt x="371" y="652"/>
                    </a:lnTo>
                    <a:lnTo>
                      <a:pt x="371" y="778"/>
                    </a:lnTo>
                    <a:lnTo>
                      <a:pt x="344" y="812"/>
                    </a:lnTo>
                    <a:lnTo>
                      <a:pt x="300" y="909"/>
                    </a:lnTo>
                    <a:lnTo>
                      <a:pt x="268" y="1059"/>
                    </a:lnTo>
                    <a:lnTo>
                      <a:pt x="243" y="1103"/>
                    </a:lnTo>
                    <a:lnTo>
                      <a:pt x="194" y="1179"/>
                    </a:lnTo>
                    <a:lnTo>
                      <a:pt x="185" y="1226"/>
                    </a:lnTo>
                    <a:lnTo>
                      <a:pt x="185" y="1261"/>
                    </a:lnTo>
                    <a:lnTo>
                      <a:pt x="202" y="1350"/>
                    </a:lnTo>
                    <a:lnTo>
                      <a:pt x="109" y="1610"/>
                    </a:lnTo>
                    <a:lnTo>
                      <a:pt x="65" y="1757"/>
                    </a:lnTo>
                    <a:lnTo>
                      <a:pt x="0" y="1994"/>
                    </a:lnTo>
                    <a:lnTo>
                      <a:pt x="8" y="2038"/>
                    </a:lnTo>
                    <a:lnTo>
                      <a:pt x="148" y="2089"/>
                    </a:lnTo>
                    <a:lnTo>
                      <a:pt x="264" y="2105"/>
                    </a:lnTo>
                    <a:lnTo>
                      <a:pt x="338" y="2108"/>
                    </a:lnTo>
                    <a:lnTo>
                      <a:pt x="445" y="2266"/>
                    </a:lnTo>
                    <a:lnTo>
                      <a:pt x="378" y="2439"/>
                    </a:lnTo>
                    <a:lnTo>
                      <a:pt x="401" y="2473"/>
                    </a:lnTo>
                    <a:lnTo>
                      <a:pt x="464" y="2492"/>
                    </a:lnTo>
                    <a:lnTo>
                      <a:pt x="472" y="2355"/>
                    </a:lnTo>
                    <a:lnTo>
                      <a:pt x="511" y="2240"/>
                    </a:lnTo>
                    <a:lnTo>
                      <a:pt x="614" y="2367"/>
                    </a:lnTo>
                    <a:lnTo>
                      <a:pt x="627" y="2122"/>
                    </a:lnTo>
                    <a:lnTo>
                      <a:pt x="631" y="1934"/>
                    </a:lnTo>
                    <a:lnTo>
                      <a:pt x="645" y="1825"/>
                    </a:lnTo>
                    <a:lnTo>
                      <a:pt x="667" y="1799"/>
                    </a:lnTo>
                    <a:lnTo>
                      <a:pt x="679" y="1791"/>
                    </a:lnTo>
                    <a:lnTo>
                      <a:pt x="759" y="1918"/>
                    </a:lnTo>
                    <a:lnTo>
                      <a:pt x="709" y="1605"/>
                    </a:lnTo>
                    <a:lnTo>
                      <a:pt x="711" y="1574"/>
                    </a:lnTo>
                    <a:lnTo>
                      <a:pt x="724" y="1550"/>
                    </a:lnTo>
                    <a:lnTo>
                      <a:pt x="762" y="1534"/>
                    </a:lnTo>
                    <a:lnTo>
                      <a:pt x="859" y="1540"/>
                    </a:lnTo>
                    <a:lnTo>
                      <a:pt x="909" y="1557"/>
                    </a:lnTo>
                    <a:lnTo>
                      <a:pt x="886" y="1525"/>
                    </a:lnTo>
                    <a:lnTo>
                      <a:pt x="863" y="1489"/>
                    </a:lnTo>
                    <a:lnTo>
                      <a:pt x="836" y="1447"/>
                    </a:lnTo>
                    <a:lnTo>
                      <a:pt x="808" y="1401"/>
                    </a:lnTo>
                    <a:lnTo>
                      <a:pt x="785" y="1356"/>
                    </a:lnTo>
                    <a:lnTo>
                      <a:pt x="759" y="1283"/>
                    </a:lnTo>
                    <a:lnTo>
                      <a:pt x="759" y="1221"/>
                    </a:lnTo>
                    <a:lnTo>
                      <a:pt x="764" y="1209"/>
                    </a:lnTo>
                    <a:lnTo>
                      <a:pt x="825" y="1257"/>
                    </a:lnTo>
                    <a:lnTo>
                      <a:pt x="829" y="1143"/>
                    </a:lnTo>
                    <a:lnTo>
                      <a:pt x="952" y="1129"/>
                    </a:lnTo>
                    <a:lnTo>
                      <a:pt x="937" y="1097"/>
                    </a:lnTo>
                    <a:lnTo>
                      <a:pt x="935" y="1053"/>
                    </a:lnTo>
                    <a:lnTo>
                      <a:pt x="968" y="1027"/>
                    </a:lnTo>
                    <a:lnTo>
                      <a:pt x="994" y="1008"/>
                    </a:lnTo>
                    <a:lnTo>
                      <a:pt x="1021" y="987"/>
                    </a:lnTo>
                    <a:lnTo>
                      <a:pt x="1049" y="966"/>
                    </a:lnTo>
                    <a:lnTo>
                      <a:pt x="1072" y="949"/>
                    </a:lnTo>
                    <a:lnTo>
                      <a:pt x="1095" y="932"/>
                    </a:lnTo>
                    <a:lnTo>
                      <a:pt x="1023" y="913"/>
                    </a:lnTo>
                    <a:lnTo>
                      <a:pt x="1042" y="863"/>
                    </a:lnTo>
                    <a:lnTo>
                      <a:pt x="1059" y="839"/>
                    </a:lnTo>
                    <a:lnTo>
                      <a:pt x="1038" y="820"/>
                    </a:lnTo>
                    <a:lnTo>
                      <a:pt x="1032" y="791"/>
                    </a:lnTo>
                    <a:lnTo>
                      <a:pt x="1059" y="772"/>
                    </a:lnTo>
                    <a:lnTo>
                      <a:pt x="1072" y="763"/>
                    </a:lnTo>
                    <a:lnTo>
                      <a:pt x="1186" y="728"/>
                    </a:lnTo>
                    <a:lnTo>
                      <a:pt x="1249" y="679"/>
                    </a:lnTo>
                    <a:lnTo>
                      <a:pt x="1220" y="688"/>
                    </a:lnTo>
                    <a:lnTo>
                      <a:pt x="1160" y="709"/>
                    </a:lnTo>
                    <a:lnTo>
                      <a:pt x="1095" y="725"/>
                    </a:lnTo>
                    <a:lnTo>
                      <a:pt x="1063" y="719"/>
                    </a:lnTo>
                    <a:lnTo>
                      <a:pt x="1072" y="677"/>
                    </a:lnTo>
                    <a:lnTo>
                      <a:pt x="1085" y="649"/>
                    </a:lnTo>
                    <a:lnTo>
                      <a:pt x="1103" y="616"/>
                    </a:lnTo>
                    <a:lnTo>
                      <a:pt x="1137" y="561"/>
                    </a:lnTo>
                    <a:lnTo>
                      <a:pt x="1152" y="538"/>
                    </a:lnTo>
                    <a:lnTo>
                      <a:pt x="1200" y="455"/>
                    </a:lnTo>
                    <a:lnTo>
                      <a:pt x="1066" y="592"/>
                    </a:lnTo>
                    <a:lnTo>
                      <a:pt x="989" y="751"/>
                    </a:lnTo>
                    <a:lnTo>
                      <a:pt x="973" y="772"/>
                    </a:lnTo>
                    <a:lnTo>
                      <a:pt x="939" y="814"/>
                    </a:lnTo>
                    <a:lnTo>
                      <a:pt x="899" y="856"/>
                    </a:lnTo>
                    <a:lnTo>
                      <a:pt x="884" y="867"/>
                    </a:lnTo>
                    <a:lnTo>
                      <a:pt x="873" y="869"/>
                    </a:lnTo>
                    <a:lnTo>
                      <a:pt x="859" y="808"/>
                    </a:lnTo>
                    <a:lnTo>
                      <a:pt x="865" y="755"/>
                    </a:lnTo>
                    <a:lnTo>
                      <a:pt x="952" y="614"/>
                    </a:lnTo>
                    <a:lnTo>
                      <a:pt x="966" y="557"/>
                    </a:lnTo>
                    <a:lnTo>
                      <a:pt x="975" y="504"/>
                    </a:lnTo>
                    <a:lnTo>
                      <a:pt x="1049" y="261"/>
                    </a:lnTo>
                    <a:lnTo>
                      <a:pt x="1076" y="160"/>
                    </a:lnTo>
                    <a:lnTo>
                      <a:pt x="1108" y="76"/>
                    </a:lnTo>
                    <a:lnTo>
                      <a:pt x="1099" y="90"/>
                    </a:lnTo>
                    <a:lnTo>
                      <a:pt x="1070" y="122"/>
                    </a:lnTo>
                    <a:lnTo>
                      <a:pt x="1028" y="171"/>
                    </a:lnTo>
                    <a:lnTo>
                      <a:pt x="1006" y="198"/>
                    </a:lnTo>
                    <a:lnTo>
                      <a:pt x="981" y="228"/>
                    </a:lnTo>
                    <a:lnTo>
                      <a:pt x="956" y="259"/>
                    </a:lnTo>
                    <a:lnTo>
                      <a:pt x="932" y="291"/>
                    </a:lnTo>
                    <a:lnTo>
                      <a:pt x="907" y="322"/>
                    </a:lnTo>
                    <a:lnTo>
                      <a:pt x="884" y="350"/>
                    </a:lnTo>
                    <a:lnTo>
                      <a:pt x="844" y="401"/>
                    </a:lnTo>
                    <a:lnTo>
                      <a:pt x="819" y="441"/>
                    </a:lnTo>
                    <a:lnTo>
                      <a:pt x="800" y="470"/>
                    </a:lnTo>
                    <a:lnTo>
                      <a:pt x="781" y="493"/>
                    </a:lnTo>
                    <a:lnTo>
                      <a:pt x="743" y="529"/>
                    </a:lnTo>
                    <a:lnTo>
                      <a:pt x="717" y="552"/>
                    </a:lnTo>
                    <a:lnTo>
                      <a:pt x="705" y="557"/>
                    </a:lnTo>
                    <a:lnTo>
                      <a:pt x="641" y="698"/>
                    </a:lnTo>
                    <a:lnTo>
                      <a:pt x="669" y="147"/>
                    </a:lnTo>
                    <a:lnTo>
                      <a:pt x="544" y="143"/>
                    </a:lnTo>
                    <a:lnTo>
                      <a:pt x="508" y="120"/>
                    </a:lnTo>
                    <a:lnTo>
                      <a:pt x="472" y="76"/>
                    </a:lnTo>
                    <a:lnTo>
                      <a:pt x="437" y="0"/>
                    </a:lnTo>
                    <a:lnTo>
                      <a:pt x="422" y="0"/>
                    </a:lnTo>
                    <a:close/>
                  </a:path>
                </a:pathLst>
              </a:custGeom>
              <a:solidFill>
                <a:srgbClr val="D1BDBD"/>
              </a:solidFill>
              <a:ln w="9525">
                <a:noFill/>
                <a:round/>
                <a:headEnd/>
                <a:tailEnd/>
              </a:ln>
            </p:spPr>
            <p:txBody>
              <a:bodyPr/>
              <a:lstStyle/>
              <a:p>
                <a:endParaRPr lang="en-US"/>
              </a:p>
            </p:txBody>
          </p:sp>
          <p:sp>
            <p:nvSpPr>
              <p:cNvPr id="54317" name="Freeform 33"/>
              <p:cNvSpPr>
                <a:spLocks/>
              </p:cNvSpPr>
              <p:nvPr/>
            </p:nvSpPr>
            <p:spPr bwMode="auto">
              <a:xfrm>
                <a:off x="2272" y="3435"/>
                <a:ext cx="300" cy="163"/>
              </a:xfrm>
              <a:custGeom>
                <a:avLst/>
                <a:gdLst>
                  <a:gd name="T0" fmla="*/ 0 w 601"/>
                  <a:gd name="T1" fmla="*/ 1 h 325"/>
                  <a:gd name="T2" fmla="*/ 0 w 601"/>
                  <a:gd name="T3" fmla="*/ 0 h 325"/>
                  <a:gd name="T4" fmla="*/ 0 w 601"/>
                  <a:gd name="T5" fmla="*/ 0 h 325"/>
                  <a:gd name="T6" fmla="*/ 0 w 601"/>
                  <a:gd name="T7" fmla="*/ 1 h 325"/>
                  <a:gd name="T8" fmla="*/ 0 w 601"/>
                  <a:gd name="T9" fmla="*/ 1 h 325"/>
                  <a:gd name="T10" fmla="*/ 0 w 601"/>
                  <a:gd name="T11" fmla="*/ 1 h 325"/>
                  <a:gd name="T12" fmla="*/ 0 w 601"/>
                  <a:gd name="T13" fmla="*/ 1 h 325"/>
                  <a:gd name="T14" fmla="*/ 0 w 601"/>
                  <a:gd name="T15" fmla="*/ 1 h 325"/>
                  <a:gd name="T16" fmla="*/ 0 w 601"/>
                  <a:gd name="T17" fmla="*/ 1 h 325"/>
                  <a:gd name="T18" fmla="*/ 0 w 601"/>
                  <a:gd name="T19" fmla="*/ 1 h 325"/>
                  <a:gd name="T20" fmla="*/ 0 w 601"/>
                  <a:gd name="T21" fmla="*/ 1 h 325"/>
                  <a:gd name="T22" fmla="*/ 0 w 601"/>
                  <a:gd name="T23" fmla="*/ 1 h 325"/>
                  <a:gd name="T24" fmla="*/ 0 w 601"/>
                  <a:gd name="T25" fmla="*/ 1 h 325"/>
                  <a:gd name="T26" fmla="*/ 0 w 601"/>
                  <a:gd name="T27" fmla="*/ 1 h 325"/>
                  <a:gd name="T28" fmla="*/ 0 w 601"/>
                  <a:gd name="T29" fmla="*/ 1 h 325"/>
                  <a:gd name="T30" fmla="*/ 0 w 601"/>
                  <a:gd name="T31" fmla="*/ 1 h 325"/>
                  <a:gd name="T32" fmla="*/ 0 w 601"/>
                  <a:gd name="T33" fmla="*/ 1 h 325"/>
                  <a:gd name="T34" fmla="*/ 0 w 601"/>
                  <a:gd name="T35" fmla="*/ 1 h 325"/>
                  <a:gd name="T36" fmla="*/ 0 w 601"/>
                  <a:gd name="T37" fmla="*/ 1 h 325"/>
                  <a:gd name="T38" fmla="*/ 0 w 601"/>
                  <a:gd name="T39" fmla="*/ 1 h 325"/>
                  <a:gd name="T40" fmla="*/ 0 w 601"/>
                  <a:gd name="T41" fmla="*/ 1 h 325"/>
                  <a:gd name="T42" fmla="*/ 0 w 601"/>
                  <a:gd name="T43" fmla="*/ 1 h 325"/>
                  <a:gd name="T44" fmla="*/ 0 w 601"/>
                  <a:gd name="T45" fmla="*/ 1 h 325"/>
                  <a:gd name="T46" fmla="*/ 0 w 601"/>
                  <a:gd name="T47" fmla="*/ 1 h 325"/>
                  <a:gd name="T48" fmla="*/ 0 w 601"/>
                  <a:gd name="T49" fmla="*/ 1 h 3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1"/>
                  <a:gd name="T76" fmla="*/ 0 h 325"/>
                  <a:gd name="T77" fmla="*/ 601 w 601"/>
                  <a:gd name="T78" fmla="*/ 325 h 3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1" h="325">
                    <a:moveTo>
                      <a:pt x="11" y="25"/>
                    </a:moveTo>
                    <a:lnTo>
                      <a:pt x="63" y="0"/>
                    </a:lnTo>
                    <a:lnTo>
                      <a:pt x="110" y="0"/>
                    </a:lnTo>
                    <a:lnTo>
                      <a:pt x="158" y="15"/>
                    </a:lnTo>
                    <a:lnTo>
                      <a:pt x="186" y="29"/>
                    </a:lnTo>
                    <a:lnTo>
                      <a:pt x="203" y="38"/>
                    </a:lnTo>
                    <a:lnTo>
                      <a:pt x="239" y="86"/>
                    </a:lnTo>
                    <a:lnTo>
                      <a:pt x="260" y="112"/>
                    </a:lnTo>
                    <a:lnTo>
                      <a:pt x="310" y="135"/>
                    </a:lnTo>
                    <a:lnTo>
                      <a:pt x="348" y="147"/>
                    </a:lnTo>
                    <a:lnTo>
                      <a:pt x="414" y="192"/>
                    </a:lnTo>
                    <a:lnTo>
                      <a:pt x="513" y="219"/>
                    </a:lnTo>
                    <a:lnTo>
                      <a:pt x="547" y="245"/>
                    </a:lnTo>
                    <a:lnTo>
                      <a:pt x="582" y="276"/>
                    </a:lnTo>
                    <a:lnTo>
                      <a:pt x="601" y="306"/>
                    </a:lnTo>
                    <a:lnTo>
                      <a:pt x="593" y="325"/>
                    </a:lnTo>
                    <a:lnTo>
                      <a:pt x="559" y="325"/>
                    </a:lnTo>
                    <a:lnTo>
                      <a:pt x="393" y="306"/>
                    </a:lnTo>
                    <a:lnTo>
                      <a:pt x="247" y="297"/>
                    </a:lnTo>
                    <a:lnTo>
                      <a:pt x="234" y="217"/>
                    </a:lnTo>
                    <a:lnTo>
                      <a:pt x="23" y="223"/>
                    </a:lnTo>
                    <a:lnTo>
                      <a:pt x="4" y="166"/>
                    </a:lnTo>
                    <a:lnTo>
                      <a:pt x="0" y="71"/>
                    </a:lnTo>
                    <a:lnTo>
                      <a:pt x="11" y="25"/>
                    </a:lnTo>
                    <a:close/>
                  </a:path>
                </a:pathLst>
              </a:custGeom>
              <a:solidFill>
                <a:srgbClr val="FFC4B8"/>
              </a:solidFill>
              <a:ln w="9525">
                <a:noFill/>
                <a:round/>
                <a:headEnd/>
                <a:tailEnd/>
              </a:ln>
            </p:spPr>
            <p:txBody>
              <a:bodyPr/>
              <a:lstStyle/>
              <a:p>
                <a:endParaRPr lang="en-US"/>
              </a:p>
            </p:txBody>
          </p:sp>
          <p:sp>
            <p:nvSpPr>
              <p:cNvPr id="54318" name="Freeform 34"/>
              <p:cNvSpPr>
                <a:spLocks/>
              </p:cNvSpPr>
              <p:nvPr/>
            </p:nvSpPr>
            <p:spPr bwMode="auto">
              <a:xfrm>
                <a:off x="2478" y="3262"/>
                <a:ext cx="298" cy="360"/>
              </a:xfrm>
              <a:custGeom>
                <a:avLst/>
                <a:gdLst>
                  <a:gd name="T0" fmla="*/ 1 w 595"/>
                  <a:gd name="T1" fmla="*/ 0 h 721"/>
                  <a:gd name="T2" fmla="*/ 1 w 595"/>
                  <a:gd name="T3" fmla="*/ 0 h 721"/>
                  <a:gd name="T4" fmla="*/ 1 w 595"/>
                  <a:gd name="T5" fmla="*/ 0 h 721"/>
                  <a:gd name="T6" fmla="*/ 1 w 595"/>
                  <a:gd name="T7" fmla="*/ 0 h 721"/>
                  <a:gd name="T8" fmla="*/ 1 w 595"/>
                  <a:gd name="T9" fmla="*/ 0 h 721"/>
                  <a:gd name="T10" fmla="*/ 1 w 595"/>
                  <a:gd name="T11" fmla="*/ 0 h 721"/>
                  <a:gd name="T12" fmla="*/ 1 w 595"/>
                  <a:gd name="T13" fmla="*/ 0 h 721"/>
                  <a:gd name="T14" fmla="*/ 1 w 595"/>
                  <a:gd name="T15" fmla="*/ 0 h 721"/>
                  <a:gd name="T16" fmla="*/ 1 w 595"/>
                  <a:gd name="T17" fmla="*/ 0 h 721"/>
                  <a:gd name="T18" fmla="*/ 1 w 595"/>
                  <a:gd name="T19" fmla="*/ 0 h 721"/>
                  <a:gd name="T20" fmla="*/ 1 w 595"/>
                  <a:gd name="T21" fmla="*/ 0 h 721"/>
                  <a:gd name="T22" fmla="*/ 1 w 595"/>
                  <a:gd name="T23" fmla="*/ 0 h 721"/>
                  <a:gd name="T24" fmla="*/ 1 w 595"/>
                  <a:gd name="T25" fmla="*/ 0 h 721"/>
                  <a:gd name="T26" fmla="*/ 1 w 595"/>
                  <a:gd name="T27" fmla="*/ 0 h 721"/>
                  <a:gd name="T28" fmla="*/ 1 w 595"/>
                  <a:gd name="T29" fmla="*/ 0 h 721"/>
                  <a:gd name="T30" fmla="*/ 1 w 595"/>
                  <a:gd name="T31" fmla="*/ 0 h 721"/>
                  <a:gd name="T32" fmla="*/ 1 w 595"/>
                  <a:gd name="T33" fmla="*/ 0 h 721"/>
                  <a:gd name="T34" fmla="*/ 1 w 595"/>
                  <a:gd name="T35" fmla="*/ 0 h 721"/>
                  <a:gd name="T36" fmla="*/ 1 w 595"/>
                  <a:gd name="T37" fmla="*/ 0 h 721"/>
                  <a:gd name="T38" fmla="*/ 1 w 595"/>
                  <a:gd name="T39" fmla="*/ 0 h 721"/>
                  <a:gd name="T40" fmla="*/ 1 w 595"/>
                  <a:gd name="T41" fmla="*/ 0 h 721"/>
                  <a:gd name="T42" fmla="*/ 1 w 595"/>
                  <a:gd name="T43" fmla="*/ 0 h 721"/>
                  <a:gd name="T44" fmla="*/ 1 w 595"/>
                  <a:gd name="T45" fmla="*/ 0 h 721"/>
                  <a:gd name="T46" fmla="*/ 1 w 595"/>
                  <a:gd name="T47" fmla="*/ 0 h 721"/>
                  <a:gd name="T48" fmla="*/ 1 w 595"/>
                  <a:gd name="T49" fmla="*/ 0 h 721"/>
                  <a:gd name="T50" fmla="*/ 1 w 595"/>
                  <a:gd name="T51" fmla="*/ 0 h 721"/>
                  <a:gd name="T52" fmla="*/ 1 w 595"/>
                  <a:gd name="T53" fmla="*/ 0 h 721"/>
                  <a:gd name="T54" fmla="*/ 1 w 595"/>
                  <a:gd name="T55" fmla="*/ 0 h 721"/>
                  <a:gd name="T56" fmla="*/ 1 w 595"/>
                  <a:gd name="T57" fmla="*/ 0 h 721"/>
                  <a:gd name="T58" fmla="*/ 0 w 595"/>
                  <a:gd name="T59" fmla="*/ 0 h 721"/>
                  <a:gd name="T60" fmla="*/ 1 w 595"/>
                  <a:gd name="T61" fmla="*/ 0 h 721"/>
                  <a:gd name="T62" fmla="*/ 1 w 595"/>
                  <a:gd name="T63" fmla="*/ 0 h 721"/>
                  <a:gd name="T64" fmla="*/ 1 w 595"/>
                  <a:gd name="T65" fmla="*/ 0 h 721"/>
                  <a:gd name="T66" fmla="*/ 1 w 595"/>
                  <a:gd name="T67" fmla="*/ 0 h 721"/>
                  <a:gd name="T68" fmla="*/ 1 w 595"/>
                  <a:gd name="T69" fmla="*/ 0 h 721"/>
                  <a:gd name="T70" fmla="*/ 1 w 595"/>
                  <a:gd name="T71" fmla="*/ 0 h 721"/>
                  <a:gd name="T72" fmla="*/ 1 w 595"/>
                  <a:gd name="T73" fmla="*/ 0 h 721"/>
                  <a:gd name="T74" fmla="*/ 1 w 595"/>
                  <a:gd name="T75" fmla="*/ 0 h 721"/>
                  <a:gd name="T76" fmla="*/ 1 w 595"/>
                  <a:gd name="T77" fmla="*/ 0 h 721"/>
                  <a:gd name="T78" fmla="*/ 1 w 595"/>
                  <a:gd name="T79" fmla="*/ 0 h 7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5"/>
                  <a:gd name="T121" fmla="*/ 0 h 721"/>
                  <a:gd name="T122" fmla="*/ 595 w 595"/>
                  <a:gd name="T123" fmla="*/ 721 h 7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5" h="721">
                    <a:moveTo>
                      <a:pt x="595" y="0"/>
                    </a:moveTo>
                    <a:lnTo>
                      <a:pt x="582" y="8"/>
                    </a:lnTo>
                    <a:lnTo>
                      <a:pt x="555" y="29"/>
                    </a:lnTo>
                    <a:lnTo>
                      <a:pt x="521" y="59"/>
                    </a:lnTo>
                    <a:lnTo>
                      <a:pt x="495" y="93"/>
                    </a:lnTo>
                    <a:lnTo>
                      <a:pt x="458" y="211"/>
                    </a:lnTo>
                    <a:lnTo>
                      <a:pt x="434" y="312"/>
                    </a:lnTo>
                    <a:lnTo>
                      <a:pt x="407" y="424"/>
                    </a:lnTo>
                    <a:lnTo>
                      <a:pt x="382" y="534"/>
                    </a:lnTo>
                    <a:lnTo>
                      <a:pt x="362" y="629"/>
                    </a:lnTo>
                    <a:lnTo>
                      <a:pt x="341" y="721"/>
                    </a:lnTo>
                    <a:lnTo>
                      <a:pt x="202" y="688"/>
                    </a:lnTo>
                    <a:lnTo>
                      <a:pt x="141" y="595"/>
                    </a:lnTo>
                    <a:lnTo>
                      <a:pt x="67" y="534"/>
                    </a:lnTo>
                    <a:lnTo>
                      <a:pt x="88" y="510"/>
                    </a:lnTo>
                    <a:lnTo>
                      <a:pt x="109" y="483"/>
                    </a:lnTo>
                    <a:lnTo>
                      <a:pt x="133" y="451"/>
                    </a:lnTo>
                    <a:lnTo>
                      <a:pt x="162" y="418"/>
                    </a:lnTo>
                    <a:lnTo>
                      <a:pt x="190" y="384"/>
                    </a:lnTo>
                    <a:lnTo>
                      <a:pt x="219" y="356"/>
                    </a:lnTo>
                    <a:lnTo>
                      <a:pt x="242" y="335"/>
                    </a:lnTo>
                    <a:lnTo>
                      <a:pt x="280" y="304"/>
                    </a:lnTo>
                    <a:lnTo>
                      <a:pt x="310" y="283"/>
                    </a:lnTo>
                    <a:lnTo>
                      <a:pt x="341" y="266"/>
                    </a:lnTo>
                    <a:lnTo>
                      <a:pt x="228" y="293"/>
                    </a:lnTo>
                    <a:lnTo>
                      <a:pt x="166" y="316"/>
                    </a:lnTo>
                    <a:lnTo>
                      <a:pt x="130" y="333"/>
                    </a:lnTo>
                    <a:lnTo>
                      <a:pt x="92" y="348"/>
                    </a:lnTo>
                    <a:lnTo>
                      <a:pt x="27" y="375"/>
                    </a:lnTo>
                    <a:lnTo>
                      <a:pt x="0" y="388"/>
                    </a:lnTo>
                    <a:lnTo>
                      <a:pt x="120" y="194"/>
                    </a:lnTo>
                    <a:lnTo>
                      <a:pt x="135" y="181"/>
                    </a:lnTo>
                    <a:lnTo>
                      <a:pt x="168" y="154"/>
                    </a:lnTo>
                    <a:lnTo>
                      <a:pt x="208" y="124"/>
                    </a:lnTo>
                    <a:lnTo>
                      <a:pt x="242" y="99"/>
                    </a:lnTo>
                    <a:lnTo>
                      <a:pt x="274" y="80"/>
                    </a:lnTo>
                    <a:lnTo>
                      <a:pt x="388" y="80"/>
                    </a:lnTo>
                    <a:lnTo>
                      <a:pt x="502" y="33"/>
                    </a:lnTo>
                    <a:lnTo>
                      <a:pt x="595" y="0"/>
                    </a:lnTo>
                    <a:close/>
                  </a:path>
                </a:pathLst>
              </a:custGeom>
              <a:solidFill>
                <a:srgbClr val="D1BDBD"/>
              </a:solidFill>
              <a:ln w="9525">
                <a:noFill/>
                <a:round/>
                <a:headEnd/>
                <a:tailEnd/>
              </a:ln>
            </p:spPr>
            <p:txBody>
              <a:bodyPr/>
              <a:lstStyle/>
              <a:p>
                <a:endParaRPr lang="en-US"/>
              </a:p>
            </p:txBody>
          </p:sp>
          <p:sp>
            <p:nvSpPr>
              <p:cNvPr id="54319" name="Freeform 35"/>
              <p:cNvSpPr>
                <a:spLocks/>
              </p:cNvSpPr>
              <p:nvPr/>
            </p:nvSpPr>
            <p:spPr bwMode="auto">
              <a:xfrm>
                <a:off x="1629" y="2581"/>
                <a:ext cx="61" cy="101"/>
              </a:xfrm>
              <a:custGeom>
                <a:avLst/>
                <a:gdLst>
                  <a:gd name="T0" fmla="*/ 0 w 124"/>
                  <a:gd name="T1" fmla="*/ 0 h 204"/>
                  <a:gd name="T2" fmla="*/ 0 w 124"/>
                  <a:gd name="T3" fmla="*/ 0 h 204"/>
                  <a:gd name="T4" fmla="*/ 0 w 124"/>
                  <a:gd name="T5" fmla="*/ 0 h 204"/>
                  <a:gd name="T6" fmla="*/ 0 w 124"/>
                  <a:gd name="T7" fmla="*/ 0 h 204"/>
                  <a:gd name="T8" fmla="*/ 0 w 124"/>
                  <a:gd name="T9" fmla="*/ 0 h 204"/>
                  <a:gd name="T10" fmla="*/ 0 w 124"/>
                  <a:gd name="T11" fmla="*/ 0 h 204"/>
                  <a:gd name="T12" fmla="*/ 0 w 124"/>
                  <a:gd name="T13" fmla="*/ 0 h 204"/>
                  <a:gd name="T14" fmla="*/ 0 w 124"/>
                  <a:gd name="T15" fmla="*/ 0 h 204"/>
                  <a:gd name="T16" fmla="*/ 0 w 124"/>
                  <a:gd name="T17" fmla="*/ 0 h 204"/>
                  <a:gd name="T18" fmla="*/ 0 w 124"/>
                  <a:gd name="T19" fmla="*/ 0 h 204"/>
                  <a:gd name="T20" fmla="*/ 0 w 124"/>
                  <a:gd name="T21" fmla="*/ 0 h 204"/>
                  <a:gd name="T22" fmla="*/ 0 w 124"/>
                  <a:gd name="T23" fmla="*/ 0 h 204"/>
                  <a:gd name="T24" fmla="*/ 0 w 124"/>
                  <a:gd name="T25" fmla="*/ 0 h 204"/>
                  <a:gd name="T26" fmla="*/ 0 w 124"/>
                  <a:gd name="T27" fmla="*/ 0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204"/>
                  <a:gd name="T44" fmla="*/ 124 w 124"/>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204">
                    <a:moveTo>
                      <a:pt x="103" y="2"/>
                    </a:moveTo>
                    <a:lnTo>
                      <a:pt x="84" y="46"/>
                    </a:lnTo>
                    <a:lnTo>
                      <a:pt x="65" y="80"/>
                    </a:lnTo>
                    <a:lnTo>
                      <a:pt x="46" y="111"/>
                    </a:lnTo>
                    <a:lnTo>
                      <a:pt x="13" y="168"/>
                    </a:lnTo>
                    <a:lnTo>
                      <a:pt x="0" y="204"/>
                    </a:lnTo>
                    <a:lnTo>
                      <a:pt x="8" y="190"/>
                    </a:lnTo>
                    <a:lnTo>
                      <a:pt x="31" y="164"/>
                    </a:lnTo>
                    <a:lnTo>
                      <a:pt x="55" y="128"/>
                    </a:lnTo>
                    <a:lnTo>
                      <a:pt x="76" y="99"/>
                    </a:lnTo>
                    <a:lnTo>
                      <a:pt x="107" y="38"/>
                    </a:lnTo>
                    <a:lnTo>
                      <a:pt x="124" y="0"/>
                    </a:lnTo>
                    <a:lnTo>
                      <a:pt x="103" y="2"/>
                    </a:lnTo>
                    <a:close/>
                  </a:path>
                </a:pathLst>
              </a:custGeom>
              <a:solidFill>
                <a:srgbClr val="FFB5A8"/>
              </a:solidFill>
              <a:ln w="9525">
                <a:noFill/>
                <a:round/>
                <a:headEnd/>
                <a:tailEnd/>
              </a:ln>
            </p:spPr>
            <p:txBody>
              <a:bodyPr/>
              <a:lstStyle/>
              <a:p>
                <a:endParaRPr lang="en-US"/>
              </a:p>
            </p:txBody>
          </p:sp>
          <p:sp>
            <p:nvSpPr>
              <p:cNvPr id="54320" name="Freeform 36"/>
              <p:cNvSpPr>
                <a:spLocks/>
              </p:cNvSpPr>
              <p:nvPr/>
            </p:nvSpPr>
            <p:spPr bwMode="auto">
              <a:xfrm>
                <a:off x="2208" y="1811"/>
                <a:ext cx="413" cy="413"/>
              </a:xfrm>
              <a:custGeom>
                <a:avLst/>
                <a:gdLst>
                  <a:gd name="T0" fmla="*/ 1 w 825"/>
                  <a:gd name="T1" fmla="*/ 0 h 827"/>
                  <a:gd name="T2" fmla="*/ 1 w 825"/>
                  <a:gd name="T3" fmla="*/ 0 h 827"/>
                  <a:gd name="T4" fmla="*/ 1 w 825"/>
                  <a:gd name="T5" fmla="*/ 0 h 827"/>
                  <a:gd name="T6" fmla="*/ 1 w 825"/>
                  <a:gd name="T7" fmla="*/ 0 h 827"/>
                  <a:gd name="T8" fmla="*/ 1 w 825"/>
                  <a:gd name="T9" fmla="*/ 0 h 827"/>
                  <a:gd name="T10" fmla="*/ 1 w 825"/>
                  <a:gd name="T11" fmla="*/ 0 h 827"/>
                  <a:gd name="T12" fmla="*/ 1 w 825"/>
                  <a:gd name="T13" fmla="*/ 0 h 827"/>
                  <a:gd name="T14" fmla="*/ 1 w 825"/>
                  <a:gd name="T15" fmla="*/ 0 h 827"/>
                  <a:gd name="T16" fmla="*/ 1 w 825"/>
                  <a:gd name="T17" fmla="*/ 0 h 827"/>
                  <a:gd name="T18" fmla="*/ 1 w 825"/>
                  <a:gd name="T19" fmla="*/ 0 h 827"/>
                  <a:gd name="T20" fmla="*/ 1 w 825"/>
                  <a:gd name="T21" fmla="*/ 0 h 827"/>
                  <a:gd name="T22" fmla="*/ 1 w 825"/>
                  <a:gd name="T23" fmla="*/ 0 h 827"/>
                  <a:gd name="T24" fmla="*/ 1 w 825"/>
                  <a:gd name="T25" fmla="*/ 0 h 827"/>
                  <a:gd name="T26" fmla="*/ 1 w 825"/>
                  <a:gd name="T27" fmla="*/ 0 h 827"/>
                  <a:gd name="T28" fmla="*/ 1 w 825"/>
                  <a:gd name="T29" fmla="*/ 0 h 827"/>
                  <a:gd name="T30" fmla="*/ 1 w 825"/>
                  <a:gd name="T31" fmla="*/ 0 h 827"/>
                  <a:gd name="T32" fmla="*/ 1 w 825"/>
                  <a:gd name="T33" fmla="*/ 0 h 827"/>
                  <a:gd name="T34" fmla="*/ 1 w 825"/>
                  <a:gd name="T35" fmla="*/ 0 h 827"/>
                  <a:gd name="T36" fmla="*/ 1 w 825"/>
                  <a:gd name="T37" fmla="*/ 0 h 827"/>
                  <a:gd name="T38" fmla="*/ 1 w 825"/>
                  <a:gd name="T39" fmla="*/ 0 h 827"/>
                  <a:gd name="T40" fmla="*/ 1 w 825"/>
                  <a:gd name="T41" fmla="*/ 0 h 827"/>
                  <a:gd name="T42" fmla="*/ 1 w 825"/>
                  <a:gd name="T43" fmla="*/ 0 h 827"/>
                  <a:gd name="T44" fmla="*/ 1 w 825"/>
                  <a:gd name="T45" fmla="*/ 0 h 827"/>
                  <a:gd name="T46" fmla="*/ 1 w 825"/>
                  <a:gd name="T47" fmla="*/ 0 h 827"/>
                  <a:gd name="T48" fmla="*/ 1 w 825"/>
                  <a:gd name="T49" fmla="*/ 0 h 827"/>
                  <a:gd name="T50" fmla="*/ 1 w 825"/>
                  <a:gd name="T51" fmla="*/ 0 h 827"/>
                  <a:gd name="T52" fmla="*/ 1 w 825"/>
                  <a:gd name="T53" fmla="*/ 0 h 827"/>
                  <a:gd name="T54" fmla="*/ 1 w 825"/>
                  <a:gd name="T55" fmla="*/ 0 h 827"/>
                  <a:gd name="T56" fmla="*/ 1 w 825"/>
                  <a:gd name="T57" fmla="*/ 0 h 827"/>
                  <a:gd name="T58" fmla="*/ 1 w 825"/>
                  <a:gd name="T59" fmla="*/ 0 h 827"/>
                  <a:gd name="T60" fmla="*/ 1 w 825"/>
                  <a:gd name="T61" fmla="*/ 0 h 827"/>
                  <a:gd name="T62" fmla="*/ 1 w 825"/>
                  <a:gd name="T63" fmla="*/ 0 h 827"/>
                  <a:gd name="T64" fmla="*/ 1 w 825"/>
                  <a:gd name="T65" fmla="*/ 0 h 827"/>
                  <a:gd name="T66" fmla="*/ 1 w 825"/>
                  <a:gd name="T67" fmla="*/ 0 h 827"/>
                  <a:gd name="T68" fmla="*/ 1 w 825"/>
                  <a:gd name="T69" fmla="*/ 0 h 827"/>
                  <a:gd name="T70" fmla="*/ 1 w 825"/>
                  <a:gd name="T71" fmla="*/ 0 h 827"/>
                  <a:gd name="T72" fmla="*/ 1 w 825"/>
                  <a:gd name="T73" fmla="*/ 0 h 827"/>
                  <a:gd name="T74" fmla="*/ 0 w 825"/>
                  <a:gd name="T75" fmla="*/ 0 h 827"/>
                  <a:gd name="T76" fmla="*/ 0 w 825"/>
                  <a:gd name="T77" fmla="*/ 0 h 827"/>
                  <a:gd name="T78" fmla="*/ 1 w 825"/>
                  <a:gd name="T79" fmla="*/ 0 h 827"/>
                  <a:gd name="T80" fmla="*/ 1 w 825"/>
                  <a:gd name="T81" fmla="*/ 0 h 827"/>
                  <a:gd name="T82" fmla="*/ 1 w 825"/>
                  <a:gd name="T83" fmla="*/ 0 h 827"/>
                  <a:gd name="T84" fmla="*/ 1 w 825"/>
                  <a:gd name="T85" fmla="*/ 0 h 827"/>
                  <a:gd name="T86" fmla="*/ 1 w 825"/>
                  <a:gd name="T87" fmla="*/ 0 h 827"/>
                  <a:gd name="T88" fmla="*/ 1 w 825"/>
                  <a:gd name="T89" fmla="*/ 0 h 827"/>
                  <a:gd name="T90" fmla="*/ 1 w 825"/>
                  <a:gd name="T91" fmla="*/ 0 h 827"/>
                  <a:gd name="T92" fmla="*/ 1 w 825"/>
                  <a:gd name="T93" fmla="*/ 0 h 827"/>
                  <a:gd name="T94" fmla="*/ 1 w 825"/>
                  <a:gd name="T95" fmla="*/ 0 h 8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5"/>
                  <a:gd name="T145" fmla="*/ 0 h 827"/>
                  <a:gd name="T146" fmla="*/ 825 w 825"/>
                  <a:gd name="T147" fmla="*/ 827 h 8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5" h="827">
                    <a:moveTo>
                      <a:pt x="767" y="180"/>
                    </a:moveTo>
                    <a:lnTo>
                      <a:pt x="794" y="178"/>
                    </a:lnTo>
                    <a:lnTo>
                      <a:pt x="813" y="192"/>
                    </a:lnTo>
                    <a:lnTo>
                      <a:pt x="821" y="226"/>
                    </a:lnTo>
                    <a:lnTo>
                      <a:pt x="825" y="264"/>
                    </a:lnTo>
                    <a:lnTo>
                      <a:pt x="817" y="298"/>
                    </a:lnTo>
                    <a:lnTo>
                      <a:pt x="802" y="334"/>
                    </a:lnTo>
                    <a:lnTo>
                      <a:pt x="786" y="359"/>
                    </a:lnTo>
                    <a:lnTo>
                      <a:pt x="767" y="382"/>
                    </a:lnTo>
                    <a:lnTo>
                      <a:pt x="748" y="406"/>
                    </a:lnTo>
                    <a:lnTo>
                      <a:pt x="733" y="427"/>
                    </a:lnTo>
                    <a:lnTo>
                      <a:pt x="716" y="441"/>
                    </a:lnTo>
                    <a:lnTo>
                      <a:pt x="693" y="446"/>
                    </a:lnTo>
                    <a:lnTo>
                      <a:pt x="667" y="498"/>
                    </a:lnTo>
                    <a:lnTo>
                      <a:pt x="638" y="551"/>
                    </a:lnTo>
                    <a:lnTo>
                      <a:pt x="604" y="612"/>
                    </a:lnTo>
                    <a:lnTo>
                      <a:pt x="572" y="671"/>
                    </a:lnTo>
                    <a:lnTo>
                      <a:pt x="541" y="724"/>
                    </a:lnTo>
                    <a:lnTo>
                      <a:pt x="518" y="760"/>
                    </a:lnTo>
                    <a:lnTo>
                      <a:pt x="509" y="773"/>
                    </a:lnTo>
                    <a:lnTo>
                      <a:pt x="479" y="783"/>
                    </a:lnTo>
                    <a:lnTo>
                      <a:pt x="423" y="800"/>
                    </a:lnTo>
                    <a:lnTo>
                      <a:pt x="370" y="817"/>
                    </a:lnTo>
                    <a:lnTo>
                      <a:pt x="346" y="825"/>
                    </a:lnTo>
                    <a:lnTo>
                      <a:pt x="288" y="827"/>
                    </a:lnTo>
                    <a:lnTo>
                      <a:pt x="245" y="815"/>
                    </a:lnTo>
                    <a:lnTo>
                      <a:pt x="218" y="800"/>
                    </a:lnTo>
                    <a:lnTo>
                      <a:pt x="178" y="754"/>
                    </a:lnTo>
                    <a:lnTo>
                      <a:pt x="136" y="674"/>
                    </a:lnTo>
                    <a:lnTo>
                      <a:pt x="85" y="583"/>
                    </a:lnTo>
                    <a:lnTo>
                      <a:pt x="57" y="520"/>
                    </a:lnTo>
                    <a:lnTo>
                      <a:pt x="43" y="469"/>
                    </a:lnTo>
                    <a:lnTo>
                      <a:pt x="34" y="429"/>
                    </a:lnTo>
                    <a:lnTo>
                      <a:pt x="34" y="370"/>
                    </a:lnTo>
                    <a:lnTo>
                      <a:pt x="34" y="317"/>
                    </a:lnTo>
                    <a:lnTo>
                      <a:pt x="5" y="289"/>
                    </a:lnTo>
                    <a:lnTo>
                      <a:pt x="3" y="228"/>
                    </a:lnTo>
                    <a:lnTo>
                      <a:pt x="0" y="137"/>
                    </a:lnTo>
                    <a:lnTo>
                      <a:pt x="0" y="62"/>
                    </a:lnTo>
                    <a:lnTo>
                      <a:pt x="1" y="26"/>
                    </a:lnTo>
                    <a:lnTo>
                      <a:pt x="32" y="0"/>
                    </a:lnTo>
                    <a:lnTo>
                      <a:pt x="133" y="66"/>
                    </a:lnTo>
                    <a:lnTo>
                      <a:pt x="296" y="81"/>
                    </a:lnTo>
                    <a:lnTo>
                      <a:pt x="490" y="118"/>
                    </a:lnTo>
                    <a:lnTo>
                      <a:pt x="570" y="173"/>
                    </a:lnTo>
                    <a:lnTo>
                      <a:pt x="688" y="233"/>
                    </a:lnTo>
                    <a:lnTo>
                      <a:pt x="767" y="180"/>
                    </a:lnTo>
                    <a:close/>
                  </a:path>
                </a:pathLst>
              </a:custGeom>
              <a:solidFill>
                <a:srgbClr val="FFC4B8"/>
              </a:solidFill>
              <a:ln w="9525">
                <a:noFill/>
                <a:round/>
                <a:headEnd/>
                <a:tailEnd/>
              </a:ln>
            </p:spPr>
            <p:txBody>
              <a:bodyPr/>
              <a:lstStyle/>
              <a:p>
                <a:endParaRPr lang="en-US"/>
              </a:p>
            </p:txBody>
          </p:sp>
          <p:sp>
            <p:nvSpPr>
              <p:cNvPr id="54321" name="Freeform 37"/>
              <p:cNvSpPr>
                <a:spLocks/>
              </p:cNvSpPr>
              <p:nvPr/>
            </p:nvSpPr>
            <p:spPr bwMode="auto">
              <a:xfrm>
                <a:off x="2230" y="1632"/>
                <a:ext cx="373" cy="356"/>
              </a:xfrm>
              <a:custGeom>
                <a:avLst/>
                <a:gdLst>
                  <a:gd name="T0" fmla="*/ 1 w 745"/>
                  <a:gd name="T1" fmla="*/ 1 h 711"/>
                  <a:gd name="T2" fmla="*/ 1 w 745"/>
                  <a:gd name="T3" fmla="*/ 1 h 711"/>
                  <a:gd name="T4" fmla="*/ 1 w 745"/>
                  <a:gd name="T5" fmla="*/ 1 h 711"/>
                  <a:gd name="T6" fmla="*/ 1 w 745"/>
                  <a:gd name="T7" fmla="*/ 1 h 711"/>
                  <a:gd name="T8" fmla="*/ 1 w 745"/>
                  <a:gd name="T9" fmla="*/ 1 h 711"/>
                  <a:gd name="T10" fmla="*/ 1 w 745"/>
                  <a:gd name="T11" fmla="*/ 1 h 711"/>
                  <a:gd name="T12" fmla="*/ 1 w 745"/>
                  <a:gd name="T13" fmla="*/ 1 h 711"/>
                  <a:gd name="T14" fmla="*/ 1 w 745"/>
                  <a:gd name="T15" fmla="*/ 1 h 711"/>
                  <a:gd name="T16" fmla="*/ 1 w 745"/>
                  <a:gd name="T17" fmla="*/ 1 h 711"/>
                  <a:gd name="T18" fmla="*/ 1 w 745"/>
                  <a:gd name="T19" fmla="*/ 1 h 711"/>
                  <a:gd name="T20" fmla="*/ 1 w 745"/>
                  <a:gd name="T21" fmla="*/ 1 h 711"/>
                  <a:gd name="T22" fmla="*/ 1 w 745"/>
                  <a:gd name="T23" fmla="*/ 1 h 711"/>
                  <a:gd name="T24" fmla="*/ 1 w 745"/>
                  <a:gd name="T25" fmla="*/ 1 h 711"/>
                  <a:gd name="T26" fmla="*/ 1 w 745"/>
                  <a:gd name="T27" fmla="*/ 1 h 711"/>
                  <a:gd name="T28" fmla="*/ 1 w 745"/>
                  <a:gd name="T29" fmla="*/ 1 h 711"/>
                  <a:gd name="T30" fmla="*/ 1 w 745"/>
                  <a:gd name="T31" fmla="*/ 1 h 711"/>
                  <a:gd name="T32" fmla="*/ 1 w 745"/>
                  <a:gd name="T33" fmla="*/ 1 h 711"/>
                  <a:gd name="T34" fmla="*/ 1 w 745"/>
                  <a:gd name="T35" fmla="*/ 1 h 711"/>
                  <a:gd name="T36" fmla="*/ 1 w 745"/>
                  <a:gd name="T37" fmla="*/ 1 h 711"/>
                  <a:gd name="T38" fmla="*/ 1 w 745"/>
                  <a:gd name="T39" fmla="*/ 1 h 711"/>
                  <a:gd name="T40" fmla="*/ 1 w 745"/>
                  <a:gd name="T41" fmla="*/ 1 h 711"/>
                  <a:gd name="T42" fmla="*/ 1 w 745"/>
                  <a:gd name="T43" fmla="*/ 1 h 711"/>
                  <a:gd name="T44" fmla="*/ 1 w 745"/>
                  <a:gd name="T45" fmla="*/ 1 h 711"/>
                  <a:gd name="T46" fmla="*/ 1 w 745"/>
                  <a:gd name="T47" fmla="*/ 1 h 711"/>
                  <a:gd name="T48" fmla="*/ 1 w 745"/>
                  <a:gd name="T49" fmla="*/ 1 h 711"/>
                  <a:gd name="T50" fmla="*/ 1 w 745"/>
                  <a:gd name="T51" fmla="*/ 1 h 711"/>
                  <a:gd name="T52" fmla="*/ 1 w 745"/>
                  <a:gd name="T53" fmla="*/ 1 h 711"/>
                  <a:gd name="T54" fmla="*/ 1 w 745"/>
                  <a:gd name="T55" fmla="*/ 1 h 711"/>
                  <a:gd name="T56" fmla="*/ 1 w 745"/>
                  <a:gd name="T57" fmla="*/ 1 h 711"/>
                  <a:gd name="T58" fmla="*/ 1 w 745"/>
                  <a:gd name="T59" fmla="*/ 1 h 711"/>
                  <a:gd name="T60" fmla="*/ 1 w 745"/>
                  <a:gd name="T61" fmla="*/ 1 h 711"/>
                  <a:gd name="T62" fmla="*/ 1 w 745"/>
                  <a:gd name="T63" fmla="*/ 1 h 711"/>
                  <a:gd name="T64" fmla="*/ 1 w 745"/>
                  <a:gd name="T65" fmla="*/ 1 h 711"/>
                  <a:gd name="T66" fmla="*/ 1 w 745"/>
                  <a:gd name="T67" fmla="*/ 1 h 711"/>
                  <a:gd name="T68" fmla="*/ 1 w 745"/>
                  <a:gd name="T69" fmla="*/ 1 h 711"/>
                  <a:gd name="T70" fmla="*/ 0 w 745"/>
                  <a:gd name="T71" fmla="*/ 1 h 711"/>
                  <a:gd name="T72" fmla="*/ 1 w 745"/>
                  <a:gd name="T73" fmla="*/ 1 h 711"/>
                  <a:gd name="T74" fmla="*/ 1 w 745"/>
                  <a:gd name="T75" fmla="*/ 1 h 711"/>
                  <a:gd name="T76" fmla="*/ 1 w 745"/>
                  <a:gd name="T77" fmla="*/ 0 h 711"/>
                  <a:gd name="T78" fmla="*/ 1 w 745"/>
                  <a:gd name="T79" fmla="*/ 0 h 711"/>
                  <a:gd name="T80" fmla="*/ 1 w 745"/>
                  <a:gd name="T81" fmla="*/ 1 h 711"/>
                  <a:gd name="T82" fmla="*/ 1 w 745"/>
                  <a:gd name="T83" fmla="*/ 1 h 711"/>
                  <a:gd name="T84" fmla="*/ 1 w 745"/>
                  <a:gd name="T85" fmla="*/ 1 h 711"/>
                  <a:gd name="T86" fmla="*/ 1 w 745"/>
                  <a:gd name="T87" fmla="*/ 1 h 7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5"/>
                  <a:gd name="T133" fmla="*/ 0 h 711"/>
                  <a:gd name="T134" fmla="*/ 745 w 745"/>
                  <a:gd name="T135" fmla="*/ 711 h 7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5" h="711">
                    <a:moveTo>
                      <a:pt x="591" y="61"/>
                    </a:moveTo>
                    <a:lnTo>
                      <a:pt x="637" y="92"/>
                    </a:lnTo>
                    <a:lnTo>
                      <a:pt x="681" y="164"/>
                    </a:lnTo>
                    <a:lnTo>
                      <a:pt x="711" y="217"/>
                    </a:lnTo>
                    <a:lnTo>
                      <a:pt x="717" y="253"/>
                    </a:lnTo>
                    <a:lnTo>
                      <a:pt x="732" y="301"/>
                    </a:lnTo>
                    <a:lnTo>
                      <a:pt x="736" y="348"/>
                    </a:lnTo>
                    <a:lnTo>
                      <a:pt x="745" y="432"/>
                    </a:lnTo>
                    <a:lnTo>
                      <a:pt x="742" y="514"/>
                    </a:lnTo>
                    <a:lnTo>
                      <a:pt x="726" y="531"/>
                    </a:lnTo>
                    <a:lnTo>
                      <a:pt x="679" y="574"/>
                    </a:lnTo>
                    <a:lnTo>
                      <a:pt x="677" y="609"/>
                    </a:lnTo>
                    <a:lnTo>
                      <a:pt x="650" y="620"/>
                    </a:lnTo>
                    <a:lnTo>
                      <a:pt x="633" y="624"/>
                    </a:lnTo>
                    <a:lnTo>
                      <a:pt x="635" y="666"/>
                    </a:lnTo>
                    <a:lnTo>
                      <a:pt x="616" y="677"/>
                    </a:lnTo>
                    <a:lnTo>
                      <a:pt x="565" y="650"/>
                    </a:lnTo>
                    <a:lnTo>
                      <a:pt x="510" y="574"/>
                    </a:lnTo>
                    <a:lnTo>
                      <a:pt x="466" y="527"/>
                    </a:lnTo>
                    <a:lnTo>
                      <a:pt x="413" y="496"/>
                    </a:lnTo>
                    <a:lnTo>
                      <a:pt x="455" y="561"/>
                    </a:lnTo>
                    <a:lnTo>
                      <a:pt x="485" y="618"/>
                    </a:lnTo>
                    <a:lnTo>
                      <a:pt x="515" y="671"/>
                    </a:lnTo>
                    <a:lnTo>
                      <a:pt x="559" y="711"/>
                    </a:lnTo>
                    <a:lnTo>
                      <a:pt x="519" y="698"/>
                    </a:lnTo>
                    <a:lnTo>
                      <a:pt x="477" y="652"/>
                    </a:lnTo>
                    <a:lnTo>
                      <a:pt x="409" y="544"/>
                    </a:lnTo>
                    <a:lnTo>
                      <a:pt x="314" y="515"/>
                    </a:lnTo>
                    <a:lnTo>
                      <a:pt x="280" y="510"/>
                    </a:lnTo>
                    <a:lnTo>
                      <a:pt x="310" y="487"/>
                    </a:lnTo>
                    <a:lnTo>
                      <a:pt x="361" y="468"/>
                    </a:lnTo>
                    <a:lnTo>
                      <a:pt x="293" y="464"/>
                    </a:lnTo>
                    <a:lnTo>
                      <a:pt x="202" y="483"/>
                    </a:lnTo>
                    <a:lnTo>
                      <a:pt x="107" y="462"/>
                    </a:lnTo>
                    <a:lnTo>
                      <a:pt x="48" y="377"/>
                    </a:lnTo>
                    <a:lnTo>
                      <a:pt x="0" y="268"/>
                    </a:lnTo>
                    <a:lnTo>
                      <a:pt x="122" y="80"/>
                    </a:lnTo>
                    <a:lnTo>
                      <a:pt x="230" y="12"/>
                    </a:lnTo>
                    <a:lnTo>
                      <a:pt x="291" y="0"/>
                    </a:lnTo>
                    <a:lnTo>
                      <a:pt x="420" y="0"/>
                    </a:lnTo>
                    <a:lnTo>
                      <a:pt x="506" y="14"/>
                    </a:lnTo>
                    <a:lnTo>
                      <a:pt x="546" y="29"/>
                    </a:lnTo>
                    <a:lnTo>
                      <a:pt x="591" y="61"/>
                    </a:lnTo>
                    <a:close/>
                  </a:path>
                </a:pathLst>
              </a:custGeom>
              <a:solidFill>
                <a:srgbClr val="C19970"/>
              </a:solidFill>
              <a:ln w="9525">
                <a:noFill/>
                <a:round/>
                <a:headEnd/>
                <a:tailEnd/>
              </a:ln>
            </p:spPr>
            <p:txBody>
              <a:bodyPr/>
              <a:lstStyle/>
              <a:p>
                <a:endParaRPr lang="en-US"/>
              </a:p>
            </p:txBody>
          </p:sp>
          <p:sp>
            <p:nvSpPr>
              <p:cNvPr id="54322" name="Freeform 38"/>
              <p:cNvSpPr>
                <a:spLocks/>
              </p:cNvSpPr>
              <p:nvPr/>
            </p:nvSpPr>
            <p:spPr bwMode="auto">
              <a:xfrm>
                <a:off x="2029" y="3676"/>
                <a:ext cx="255" cy="25"/>
              </a:xfrm>
              <a:custGeom>
                <a:avLst/>
                <a:gdLst>
                  <a:gd name="T0" fmla="*/ 0 w 512"/>
                  <a:gd name="T1" fmla="*/ 1 h 49"/>
                  <a:gd name="T2" fmla="*/ 0 w 512"/>
                  <a:gd name="T3" fmla="*/ 0 h 49"/>
                  <a:gd name="T4" fmla="*/ 0 w 512"/>
                  <a:gd name="T5" fmla="*/ 1 h 49"/>
                  <a:gd name="T6" fmla="*/ 0 w 512"/>
                  <a:gd name="T7" fmla="*/ 0 h 49"/>
                  <a:gd name="T8" fmla="*/ 0 w 512"/>
                  <a:gd name="T9" fmla="*/ 1 h 49"/>
                  <a:gd name="T10" fmla="*/ 0 w 512"/>
                  <a:gd name="T11" fmla="*/ 1 h 49"/>
                  <a:gd name="T12" fmla="*/ 0 w 512"/>
                  <a:gd name="T13" fmla="*/ 1 h 49"/>
                  <a:gd name="T14" fmla="*/ 0 w 512"/>
                  <a:gd name="T15" fmla="*/ 1 h 49"/>
                  <a:gd name="T16" fmla="*/ 0 w 512"/>
                  <a:gd name="T17" fmla="*/ 1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
                  <a:gd name="T28" fmla="*/ 0 h 49"/>
                  <a:gd name="T29" fmla="*/ 512 w 512"/>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 h="49">
                    <a:moveTo>
                      <a:pt x="0" y="30"/>
                    </a:moveTo>
                    <a:lnTo>
                      <a:pt x="234" y="0"/>
                    </a:lnTo>
                    <a:lnTo>
                      <a:pt x="306" y="13"/>
                    </a:lnTo>
                    <a:lnTo>
                      <a:pt x="512" y="0"/>
                    </a:lnTo>
                    <a:lnTo>
                      <a:pt x="483" y="15"/>
                    </a:lnTo>
                    <a:lnTo>
                      <a:pt x="131" y="49"/>
                    </a:lnTo>
                    <a:lnTo>
                      <a:pt x="4" y="49"/>
                    </a:lnTo>
                    <a:lnTo>
                      <a:pt x="0" y="30"/>
                    </a:lnTo>
                    <a:close/>
                  </a:path>
                </a:pathLst>
              </a:custGeom>
              <a:solidFill>
                <a:srgbClr val="C9A17A"/>
              </a:solidFill>
              <a:ln w="9525">
                <a:noFill/>
                <a:round/>
                <a:headEnd/>
                <a:tailEnd/>
              </a:ln>
            </p:spPr>
            <p:txBody>
              <a:bodyPr/>
              <a:lstStyle/>
              <a:p>
                <a:endParaRPr lang="en-US"/>
              </a:p>
            </p:txBody>
          </p:sp>
          <p:sp>
            <p:nvSpPr>
              <p:cNvPr id="54323" name="Freeform 39"/>
              <p:cNvSpPr>
                <a:spLocks/>
              </p:cNvSpPr>
              <p:nvPr/>
            </p:nvSpPr>
            <p:spPr bwMode="auto">
              <a:xfrm>
                <a:off x="1476" y="2726"/>
                <a:ext cx="91" cy="19"/>
              </a:xfrm>
              <a:custGeom>
                <a:avLst/>
                <a:gdLst>
                  <a:gd name="T0" fmla="*/ 0 w 183"/>
                  <a:gd name="T1" fmla="*/ 1 h 38"/>
                  <a:gd name="T2" fmla="*/ 0 w 183"/>
                  <a:gd name="T3" fmla="*/ 1 h 38"/>
                  <a:gd name="T4" fmla="*/ 0 w 183"/>
                  <a:gd name="T5" fmla="*/ 1 h 38"/>
                  <a:gd name="T6" fmla="*/ 0 w 183"/>
                  <a:gd name="T7" fmla="*/ 1 h 38"/>
                  <a:gd name="T8" fmla="*/ 0 w 183"/>
                  <a:gd name="T9" fmla="*/ 1 h 38"/>
                  <a:gd name="T10" fmla="*/ 0 w 183"/>
                  <a:gd name="T11" fmla="*/ 0 h 38"/>
                  <a:gd name="T12" fmla="*/ 0 w 183"/>
                  <a:gd name="T13" fmla="*/ 1 h 38"/>
                  <a:gd name="T14" fmla="*/ 0 w 183"/>
                  <a:gd name="T15" fmla="*/ 1 h 38"/>
                  <a:gd name="T16" fmla="*/ 0 w 183"/>
                  <a:gd name="T17" fmla="*/ 1 h 38"/>
                  <a:gd name="T18" fmla="*/ 0 w 183"/>
                  <a:gd name="T19" fmla="*/ 1 h 38"/>
                  <a:gd name="T20" fmla="*/ 0 w 183"/>
                  <a:gd name="T21" fmla="*/ 1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
                  <a:gd name="T34" fmla="*/ 0 h 38"/>
                  <a:gd name="T35" fmla="*/ 183 w 183"/>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 h="38">
                    <a:moveTo>
                      <a:pt x="183" y="17"/>
                    </a:moveTo>
                    <a:lnTo>
                      <a:pt x="107" y="38"/>
                    </a:lnTo>
                    <a:lnTo>
                      <a:pt x="40" y="38"/>
                    </a:lnTo>
                    <a:lnTo>
                      <a:pt x="0" y="36"/>
                    </a:lnTo>
                    <a:lnTo>
                      <a:pt x="4" y="10"/>
                    </a:lnTo>
                    <a:lnTo>
                      <a:pt x="31" y="0"/>
                    </a:lnTo>
                    <a:lnTo>
                      <a:pt x="110" y="2"/>
                    </a:lnTo>
                    <a:lnTo>
                      <a:pt x="169" y="4"/>
                    </a:lnTo>
                    <a:lnTo>
                      <a:pt x="183" y="8"/>
                    </a:lnTo>
                    <a:lnTo>
                      <a:pt x="183" y="17"/>
                    </a:lnTo>
                    <a:close/>
                  </a:path>
                </a:pathLst>
              </a:custGeom>
              <a:solidFill>
                <a:srgbClr val="FF9999"/>
              </a:solidFill>
              <a:ln w="9525">
                <a:noFill/>
                <a:round/>
                <a:headEnd/>
                <a:tailEnd/>
              </a:ln>
            </p:spPr>
            <p:txBody>
              <a:bodyPr/>
              <a:lstStyle/>
              <a:p>
                <a:endParaRPr lang="en-US"/>
              </a:p>
            </p:txBody>
          </p:sp>
          <p:sp>
            <p:nvSpPr>
              <p:cNvPr id="54324" name="Freeform 40"/>
              <p:cNvSpPr>
                <a:spLocks/>
              </p:cNvSpPr>
              <p:nvPr/>
            </p:nvSpPr>
            <p:spPr bwMode="auto">
              <a:xfrm>
                <a:off x="1355" y="2501"/>
                <a:ext cx="49" cy="257"/>
              </a:xfrm>
              <a:custGeom>
                <a:avLst/>
                <a:gdLst>
                  <a:gd name="T0" fmla="*/ 0 w 99"/>
                  <a:gd name="T1" fmla="*/ 0 h 515"/>
                  <a:gd name="T2" fmla="*/ 0 w 99"/>
                  <a:gd name="T3" fmla="*/ 0 h 515"/>
                  <a:gd name="T4" fmla="*/ 0 w 99"/>
                  <a:gd name="T5" fmla="*/ 0 h 515"/>
                  <a:gd name="T6" fmla="*/ 0 w 99"/>
                  <a:gd name="T7" fmla="*/ 0 h 515"/>
                  <a:gd name="T8" fmla="*/ 0 w 99"/>
                  <a:gd name="T9" fmla="*/ 0 h 515"/>
                  <a:gd name="T10" fmla="*/ 0 w 99"/>
                  <a:gd name="T11" fmla="*/ 0 h 515"/>
                  <a:gd name="T12" fmla="*/ 0 w 99"/>
                  <a:gd name="T13" fmla="*/ 0 h 515"/>
                  <a:gd name="T14" fmla="*/ 0 w 99"/>
                  <a:gd name="T15" fmla="*/ 0 h 515"/>
                  <a:gd name="T16" fmla="*/ 0 w 99"/>
                  <a:gd name="T17" fmla="*/ 0 h 515"/>
                  <a:gd name="T18" fmla="*/ 0 w 99"/>
                  <a:gd name="T19" fmla="*/ 0 h 515"/>
                  <a:gd name="T20" fmla="*/ 0 w 99"/>
                  <a:gd name="T21" fmla="*/ 0 h 5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515"/>
                  <a:gd name="T35" fmla="*/ 99 w 99"/>
                  <a:gd name="T36" fmla="*/ 515 h 5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515">
                    <a:moveTo>
                      <a:pt x="9" y="30"/>
                    </a:moveTo>
                    <a:lnTo>
                      <a:pt x="0" y="195"/>
                    </a:lnTo>
                    <a:lnTo>
                      <a:pt x="5" y="268"/>
                    </a:lnTo>
                    <a:lnTo>
                      <a:pt x="26" y="346"/>
                    </a:lnTo>
                    <a:lnTo>
                      <a:pt x="57" y="462"/>
                    </a:lnTo>
                    <a:lnTo>
                      <a:pt x="91" y="515"/>
                    </a:lnTo>
                    <a:lnTo>
                      <a:pt x="99" y="367"/>
                    </a:lnTo>
                    <a:lnTo>
                      <a:pt x="72" y="78"/>
                    </a:lnTo>
                    <a:lnTo>
                      <a:pt x="19" y="0"/>
                    </a:lnTo>
                    <a:lnTo>
                      <a:pt x="9" y="30"/>
                    </a:lnTo>
                    <a:close/>
                  </a:path>
                </a:pathLst>
              </a:custGeom>
              <a:solidFill>
                <a:srgbClr val="FFB5A8"/>
              </a:solidFill>
              <a:ln w="9525">
                <a:noFill/>
                <a:round/>
                <a:headEnd/>
                <a:tailEnd/>
              </a:ln>
            </p:spPr>
            <p:txBody>
              <a:bodyPr/>
              <a:lstStyle/>
              <a:p>
                <a:endParaRPr lang="en-US"/>
              </a:p>
            </p:txBody>
          </p:sp>
          <p:sp>
            <p:nvSpPr>
              <p:cNvPr id="54325" name="Freeform 41"/>
              <p:cNvSpPr>
                <a:spLocks/>
              </p:cNvSpPr>
              <p:nvPr/>
            </p:nvSpPr>
            <p:spPr bwMode="auto">
              <a:xfrm>
                <a:off x="1497" y="2734"/>
                <a:ext cx="61" cy="5"/>
              </a:xfrm>
              <a:custGeom>
                <a:avLst/>
                <a:gdLst>
                  <a:gd name="T0" fmla="*/ 1 w 121"/>
                  <a:gd name="T1" fmla="*/ 0 h 12"/>
                  <a:gd name="T2" fmla="*/ 1 w 121"/>
                  <a:gd name="T3" fmla="*/ 0 h 12"/>
                  <a:gd name="T4" fmla="*/ 0 w 121"/>
                  <a:gd name="T5" fmla="*/ 0 h 12"/>
                  <a:gd name="T6" fmla="*/ 1 w 121"/>
                  <a:gd name="T7" fmla="*/ 0 h 12"/>
                  <a:gd name="T8" fmla="*/ 1 w 121"/>
                  <a:gd name="T9" fmla="*/ 0 h 12"/>
                  <a:gd name="T10" fmla="*/ 1 w 121"/>
                  <a:gd name="T11" fmla="*/ 0 h 12"/>
                  <a:gd name="T12" fmla="*/ 1 w 121"/>
                  <a:gd name="T13" fmla="*/ 0 h 12"/>
                  <a:gd name="T14" fmla="*/ 1 w 121"/>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2"/>
                  <a:gd name="T26" fmla="*/ 121 w 121"/>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2">
                    <a:moveTo>
                      <a:pt x="108" y="0"/>
                    </a:moveTo>
                    <a:lnTo>
                      <a:pt x="59" y="0"/>
                    </a:lnTo>
                    <a:lnTo>
                      <a:pt x="0" y="2"/>
                    </a:lnTo>
                    <a:lnTo>
                      <a:pt x="11" y="12"/>
                    </a:lnTo>
                    <a:lnTo>
                      <a:pt x="72" y="12"/>
                    </a:lnTo>
                    <a:lnTo>
                      <a:pt x="121" y="10"/>
                    </a:lnTo>
                    <a:lnTo>
                      <a:pt x="108" y="0"/>
                    </a:lnTo>
                    <a:close/>
                  </a:path>
                </a:pathLst>
              </a:custGeom>
              <a:solidFill>
                <a:srgbClr val="FAC7C7"/>
              </a:solidFill>
              <a:ln w="9525">
                <a:noFill/>
                <a:round/>
                <a:headEnd/>
                <a:tailEnd/>
              </a:ln>
            </p:spPr>
            <p:txBody>
              <a:bodyPr/>
              <a:lstStyle/>
              <a:p>
                <a:endParaRPr lang="en-US"/>
              </a:p>
            </p:txBody>
          </p:sp>
          <p:sp>
            <p:nvSpPr>
              <p:cNvPr id="54326" name="Freeform 42"/>
              <p:cNvSpPr>
                <a:spLocks/>
              </p:cNvSpPr>
              <p:nvPr/>
            </p:nvSpPr>
            <p:spPr bwMode="auto">
              <a:xfrm>
                <a:off x="2031" y="3661"/>
                <a:ext cx="462" cy="103"/>
              </a:xfrm>
              <a:custGeom>
                <a:avLst/>
                <a:gdLst>
                  <a:gd name="T0" fmla="*/ 0 w 926"/>
                  <a:gd name="T1" fmla="*/ 1 h 205"/>
                  <a:gd name="T2" fmla="*/ 0 w 926"/>
                  <a:gd name="T3" fmla="*/ 0 h 205"/>
                  <a:gd name="T4" fmla="*/ 0 w 926"/>
                  <a:gd name="T5" fmla="*/ 0 h 205"/>
                  <a:gd name="T6" fmla="*/ 0 w 926"/>
                  <a:gd name="T7" fmla="*/ 1 h 205"/>
                  <a:gd name="T8" fmla="*/ 0 w 926"/>
                  <a:gd name="T9" fmla="*/ 1 h 205"/>
                  <a:gd name="T10" fmla="*/ 0 w 926"/>
                  <a:gd name="T11" fmla="*/ 1 h 205"/>
                  <a:gd name="T12" fmla="*/ 0 w 926"/>
                  <a:gd name="T13" fmla="*/ 1 h 205"/>
                  <a:gd name="T14" fmla="*/ 0 w 926"/>
                  <a:gd name="T15" fmla="*/ 1 h 205"/>
                  <a:gd name="T16" fmla="*/ 0 w 926"/>
                  <a:gd name="T17" fmla="*/ 1 h 205"/>
                  <a:gd name="T18" fmla="*/ 0 w 926"/>
                  <a:gd name="T19" fmla="*/ 1 h 205"/>
                  <a:gd name="T20" fmla="*/ 0 w 926"/>
                  <a:gd name="T21" fmla="*/ 1 h 205"/>
                  <a:gd name="T22" fmla="*/ 0 w 926"/>
                  <a:gd name="T23" fmla="*/ 1 h 205"/>
                  <a:gd name="T24" fmla="*/ 0 w 926"/>
                  <a:gd name="T25" fmla="*/ 1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6"/>
                  <a:gd name="T40" fmla="*/ 0 h 205"/>
                  <a:gd name="T41" fmla="*/ 926 w 926"/>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6" h="205">
                    <a:moveTo>
                      <a:pt x="139" y="70"/>
                    </a:moveTo>
                    <a:lnTo>
                      <a:pt x="854" y="0"/>
                    </a:lnTo>
                    <a:lnTo>
                      <a:pt x="922" y="0"/>
                    </a:lnTo>
                    <a:lnTo>
                      <a:pt x="926" y="81"/>
                    </a:lnTo>
                    <a:lnTo>
                      <a:pt x="913" y="117"/>
                    </a:lnTo>
                    <a:lnTo>
                      <a:pt x="886" y="136"/>
                    </a:lnTo>
                    <a:lnTo>
                      <a:pt x="852" y="150"/>
                    </a:lnTo>
                    <a:lnTo>
                      <a:pt x="177" y="205"/>
                    </a:lnTo>
                    <a:lnTo>
                      <a:pt x="120" y="192"/>
                    </a:lnTo>
                    <a:lnTo>
                      <a:pt x="103" y="131"/>
                    </a:lnTo>
                    <a:lnTo>
                      <a:pt x="0" y="70"/>
                    </a:lnTo>
                    <a:lnTo>
                      <a:pt x="139" y="70"/>
                    </a:lnTo>
                    <a:close/>
                  </a:path>
                </a:pathLst>
              </a:custGeom>
              <a:solidFill>
                <a:srgbClr val="8F4A21"/>
              </a:solidFill>
              <a:ln w="9525">
                <a:noFill/>
                <a:round/>
                <a:headEnd/>
                <a:tailEnd/>
              </a:ln>
            </p:spPr>
            <p:txBody>
              <a:bodyPr/>
              <a:lstStyle/>
              <a:p>
                <a:endParaRPr lang="en-US"/>
              </a:p>
            </p:txBody>
          </p:sp>
          <p:sp>
            <p:nvSpPr>
              <p:cNvPr id="54327" name="Freeform 43"/>
              <p:cNvSpPr>
                <a:spLocks/>
              </p:cNvSpPr>
              <p:nvPr/>
            </p:nvSpPr>
            <p:spPr bwMode="auto">
              <a:xfrm>
                <a:off x="2104" y="3706"/>
                <a:ext cx="373" cy="46"/>
              </a:xfrm>
              <a:custGeom>
                <a:avLst/>
                <a:gdLst>
                  <a:gd name="T0" fmla="*/ 0 w 747"/>
                  <a:gd name="T1" fmla="*/ 1 h 91"/>
                  <a:gd name="T2" fmla="*/ 0 w 747"/>
                  <a:gd name="T3" fmla="*/ 1 h 91"/>
                  <a:gd name="T4" fmla="*/ 0 w 747"/>
                  <a:gd name="T5" fmla="*/ 1 h 91"/>
                  <a:gd name="T6" fmla="*/ 0 w 747"/>
                  <a:gd name="T7" fmla="*/ 1 h 91"/>
                  <a:gd name="T8" fmla="*/ 0 w 747"/>
                  <a:gd name="T9" fmla="*/ 1 h 91"/>
                  <a:gd name="T10" fmla="*/ 0 w 747"/>
                  <a:gd name="T11" fmla="*/ 1 h 91"/>
                  <a:gd name="T12" fmla="*/ 0 w 747"/>
                  <a:gd name="T13" fmla="*/ 1 h 91"/>
                  <a:gd name="T14" fmla="*/ 0 w 747"/>
                  <a:gd name="T15" fmla="*/ 0 h 91"/>
                  <a:gd name="T16" fmla="*/ 0 w 747"/>
                  <a:gd name="T17" fmla="*/ 1 h 91"/>
                  <a:gd name="T18" fmla="*/ 0 w 747"/>
                  <a:gd name="T19" fmla="*/ 1 h 91"/>
                  <a:gd name="T20" fmla="*/ 0 w 747"/>
                  <a:gd name="T21" fmla="*/ 1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7"/>
                  <a:gd name="T34" fmla="*/ 0 h 91"/>
                  <a:gd name="T35" fmla="*/ 747 w 747"/>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7" h="91">
                    <a:moveTo>
                      <a:pt x="20" y="57"/>
                    </a:moveTo>
                    <a:lnTo>
                      <a:pt x="0" y="70"/>
                    </a:lnTo>
                    <a:lnTo>
                      <a:pt x="8" y="82"/>
                    </a:lnTo>
                    <a:lnTo>
                      <a:pt x="25" y="87"/>
                    </a:lnTo>
                    <a:lnTo>
                      <a:pt x="48" y="91"/>
                    </a:lnTo>
                    <a:lnTo>
                      <a:pt x="721" y="25"/>
                    </a:lnTo>
                    <a:lnTo>
                      <a:pt x="747" y="2"/>
                    </a:lnTo>
                    <a:lnTo>
                      <a:pt x="698" y="0"/>
                    </a:lnTo>
                    <a:lnTo>
                      <a:pt x="660" y="6"/>
                    </a:lnTo>
                    <a:lnTo>
                      <a:pt x="20" y="57"/>
                    </a:lnTo>
                    <a:close/>
                  </a:path>
                </a:pathLst>
              </a:custGeom>
              <a:solidFill>
                <a:srgbClr val="F59E92"/>
              </a:solidFill>
              <a:ln w="9525">
                <a:noFill/>
                <a:round/>
                <a:headEnd/>
                <a:tailEnd/>
              </a:ln>
            </p:spPr>
            <p:txBody>
              <a:bodyPr/>
              <a:lstStyle/>
              <a:p>
                <a:endParaRPr lang="en-US"/>
              </a:p>
            </p:txBody>
          </p:sp>
          <p:sp>
            <p:nvSpPr>
              <p:cNvPr id="54328" name="Freeform 44"/>
              <p:cNvSpPr>
                <a:spLocks/>
              </p:cNvSpPr>
              <p:nvPr/>
            </p:nvSpPr>
            <p:spPr bwMode="auto">
              <a:xfrm>
                <a:off x="2031" y="3696"/>
                <a:ext cx="84" cy="68"/>
              </a:xfrm>
              <a:custGeom>
                <a:avLst/>
                <a:gdLst>
                  <a:gd name="T0" fmla="*/ 0 w 169"/>
                  <a:gd name="T1" fmla="*/ 0 h 137"/>
                  <a:gd name="T2" fmla="*/ 0 w 169"/>
                  <a:gd name="T3" fmla="*/ 0 h 137"/>
                  <a:gd name="T4" fmla="*/ 0 w 169"/>
                  <a:gd name="T5" fmla="*/ 0 h 137"/>
                  <a:gd name="T6" fmla="*/ 0 w 169"/>
                  <a:gd name="T7" fmla="*/ 0 h 137"/>
                  <a:gd name="T8" fmla="*/ 0 w 169"/>
                  <a:gd name="T9" fmla="*/ 0 h 137"/>
                  <a:gd name="T10" fmla="*/ 0 w 169"/>
                  <a:gd name="T11" fmla="*/ 0 h 137"/>
                  <a:gd name="T12" fmla="*/ 0 w 169"/>
                  <a:gd name="T13" fmla="*/ 0 h 137"/>
                  <a:gd name="T14" fmla="*/ 0 w 169"/>
                  <a:gd name="T15" fmla="*/ 0 h 137"/>
                  <a:gd name="T16" fmla="*/ 0 w 169"/>
                  <a:gd name="T17" fmla="*/ 0 h 137"/>
                  <a:gd name="T18" fmla="*/ 0 w 169"/>
                  <a:gd name="T19" fmla="*/ 0 h 137"/>
                  <a:gd name="T20" fmla="*/ 0 w 169"/>
                  <a:gd name="T21" fmla="*/ 0 h 137"/>
                  <a:gd name="T22" fmla="*/ 0 w 169"/>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9"/>
                  <a:gd name="T37" fmla="*/ 0 h 137"/>
                  <a:gd name="T38" fmla="*/ 169 w 169"/>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9" h="137">
                    <a:moveTo>
                      <a:pt x="145" y="0"/>
                    </a:moveTo>
                    <a:lnTo>
                      <a:pt x="133" y="21"/>
                    </a:lnTo>
                    <a:lnTo>
                      <a:pt x="135" y="68"/>
                    </a:lnTo>
                    <a:lnTo>
                      <a:pt x="114" y="82"/>
                    </a:lnTo>
                    <a:lnTo>
                      <a:pt x="124" y="106"/>
                    </a:lnTo>
                    <a:lnTo>
                      <a:pt x="169" y="137"/>
                    </a:lnTo>
                    <a:lnTo>
                      <a:pt x="95" y="127"/>
                    </a:lnTo>
                    <a:lnTo>
                      <a:pt x="0" y="80"/>
                    </a:lnTo>
                    <a:lnTo>
                      <a:pt x="0" y="2"/>
                    </a:lnTo>
                    <a:lnTo>
                      <a:pt x="74" y="2"/>
                    </a:lnTo>
                    <a:lnTo>
                      <a:pt x="145" y="0"/>
                    </a:lnTo>
                    <a:close/>
                  </a:path>
                </a:pathLst>
              </a:custGeom>
              <a:solidFill>
                <a:srgbClr val="703110"/>
              </a:solidFill>
              <a:ln w="9525">
                <a:noFill/>
                <a:round/>
                <a:headEnd/>
                <a:tailEnd/>
              </a:ln>
            </p:spPr>
            <p:txBody>
              <a:bodyPr/>
              <a:lstStyle/>
              <a:p>
                <a:endParaRPr lang="en-US"/>
              </a:p>
            </p:txBody>
          </p:sp>
          <p:sp>
            <p:nvSpPr>
              <p:cNvPr id="54329" name="Freeform 45"/>
              <p:cNvSpPr>
                <a:spLocks/>
              </p:cNvSpPr>
              <p:nvPr/>
            </p:nvSpPr>
            <p:spPr bwMode="auto">
              <a:xfrm>
                <a:off x="2113" y="3653"/>
                <a:ext cx="23" cy="40"/>
              </a:xfrm>
              <a:custGeom>
                <a:avLst/>
                <a:gdLst>
                  <a:gd name="T0" fmla="*/ 0 w 45"/>
                  <a:gd name="T1" fmla="*/ 1 h 80"/>
                  <a:gd name="T2" fmla="*/ 1 w 45"/>
                  <a:gd name="T3" fmla="*/ 1 h 80"/>
                  <a:gd name="T4" fmla="*/ 1 w 45"/>
                  <a:gd name="T5" fmla="*/ 0 h 80"/>
                  <a:gd name="T6" fmla="*/ 1 w 45"/>
                  <a:gd name="T7" fmla="*/ 1 h 80"/>
                  <a:gd name="T8" fmla="*/ 0 w 45"/>
                  <a:gd name="T9" fmla="*/ 1 h 80"/>
                  <a:gd name="T10" fmla="*/ 0 w 45"/>
                  <a:gd name="T11" fmla="*/ 1 h 80"/>
                  <a:gd name="T12" fmla="*/ 0 60000 65536"/>
                  <a:gd name="T13" fmla="*/ 0 60000 65536"/>
                  <a:gd name="T14" fmla="*/ 0 60000 65536"/>
                  <a:gd name="T15" fmla="*/ 0 60000 65536"/>
                  <a:gd name="T16" fmla="*/ 0 60000 65536"/>
                  <a:gd name="T17" fmla="*/ 0 60000 65536"/>
                  <a:gd name="T18" fmla="*/ 0 w 45"/>
                  <a:gd name="T19" fmla="*/ 0 h 80"/>
                  <a:gd name="T20" fmla="*/ 45 w 45"/>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45" h="80">
                    <a:moveTo>
                      <a:pt x="0" y="19"/>
                    </a:moveTo>
                    <a:lnTo>
                      <a:pt x="32" y="80"/>
                    </a:lnTo>
                    <a:lnTo>
                      <a:pt x="45" y="0"/>
                    </a:lnTo>
                    <a:lnTo>
                      <a:pt x="11" y="8"/>
                    </a:lnTo>
                    <a:lnTo>
                      <a:pt x="0" y="19"/>
                    </a:lnTo>
                    <a:close/>
                  </a:path>
                </a:pathLst>
              </a:custGeom>
              <a:solidFill>
                <a:srgbClr val="CAC2B3"/>
              </a:solidFill>
              <a:ln w="9525">
                <a:noFill/>
                <a:round/>
                <a:headEnd/>
                <a:tailEnd/>
              </a:ln>
            </p:spPr>
            <p:txBody>
              <a:bodyPr/>
              <a:lstStyle/>
              <a:p>
                <a:endParaRPr lang="en-US"/>
              </a:p>
            </p:txBody>
          </p:sp>
          <p:sp>
            <p:nvSpPr>
              <p:cNvPr id="54330" name="Freeform 46"/>
              <p:cNvSpPr>
                <a:spLocks/>
              </p:cNvSpPr>
              <p:nvPr/>
            </p:nvSpPr>
            <p:spPr bwMode="auto">
              <a:xfrm>
                <a:off x="2074" y="3465"/>
                <a:ext cx="30" cy="12"/>
              </a:xfrm>
              <a:custGeom>
                <a:avLst/>
                <a:gdLst>
                  <a:gd name="T0" fmla="*/ 1 w 58"/>
                  <a:gd name="T1" fmla="*/ 0 h 25"/>
                  <a:gd name="T2" fmla="*/ 1 w 58"/>
                  <a:gd name="T3" fmla="*/ 0 h 25"/>
                  <a:gd name="T4" fmla="*/ 1 w 58"/>
                  <a:gd name="T5" fmla="*/ 0 h 25"/>
                  <a:gd name="T6" fmla="*/ 0 w 58"/>
                  <a:gd name="T7" fmla="*/ 0 h 25"/>
                  <a:gd name="T8" fmla="*/ 1 w 58"/>
                  <a:gd name="T9" fmla="*/ 0 h 25"/>
                  <a:gd name="T10" fmla="*/ 1 w 58"/>
                  <a:gd name="T11" fmla="*/ 0 h 25"/>
                  <a:gd name="T12" fmla="*/ 0 60000 65536"/>
                  <a:gd name="T13" fmla="*/ 0 60000 65536"/>
                  <a:gd name="T14" fmla="*/ 0 60000 65536"/>
                  <a:gd name="T15" fmla="*/ 0 60000 65536"/>
                  <a:gd name="T16" fmla="*/ 0 60000 65536"/>
                  <a:gd name="T17" fmla="*/ 0 60000 65536"/>
                  <a:gd name="T18" fmla="*/ 0 w 58"/>
                  <a:gd name="T19" fmla="*/ 0 h 25"/>
                  <a:gd name="T20" fmla="*/ 58 w 5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8" h="25">
                    <a:moveTo>
                      <a:pt x="7" y="25"/>
                    </a:moveTo>
                    <a:lnTo>
                      <a:pt x="58" y="17"/>
                    </a:lnTo>
                    <a:lnTo>
                      <a:pt x="53" y="0"/>
                    </a:lnTo>
                    <a:lnTo>
                      <a:pt x="0" y="6"/>
                    </a:lnTo>
                    <a:lnTo>
                      <a:pt x="7" y="25"/>
                    </a:lnTo>
                    <a:close/>
                  </a:path>
                </a:pathLst>
              </a:custGeom>
              <a:solidFill>
                <a:srgbClr val="EDE8BA"/>
              </a:solidFill>
              <a:ln w="9525">
                <a:noFill/>
                <a:round/>
                <a:headEnd/>
                <a:tailEnd/>
              </a:ln>
            </p:spPr>
            <p:txBody>
              <a:bodyPr/>
              <a:lstStyle/>
              <a:p>
                <a:endParaRPr lang="en-US"/>
              </a:p>
            </p:txBody>
          </p:sp>
          <p:sp>
            <p:nvSpPr>
              <p:cNvPr id="54331" name="Freeform 47"/>
              <p:cNvSpPr>
                <a:spLocks/>
              </p:cNvSpPr>
              <p:nvPr/>
            </p:nvSpPr>
            <p:spPr bwMode="auto">
              <a:xfrm>
                <a:off x="2068" y="3332"/>
                <a:ext cx="64" cy="315"/>
              </a:xfrm>
              <a:custGeom>
                <a:avLst/>
                <a:gdLst>
                  <a:gd name="T0" fmla="*/ 0 w 130"/>
                  <a:gd name="T1" fmla="*/ 1 h 629"/>
                  <a:gd name="T2" fmla="*/ 0 w 130"/>
                  <a:gd name="T3" fmla="*/ 1 h 629"/>
                  <a:gd name="T4" fmla="*/ 0 w 130"/>
                  <a:gd name="T5" fmla="*/ 1 h 629"/>
                  <a:gd name="T6" fmla="*/ 0 w 130"/>
                  <a:gd name="T7" fmla="*/ 0 h 629"/>
                  <a:gd name="T8" fmla="*/ 0 w 130"/>
                  <a:gd name="T9" fmla="*/ 1 h 629"/>
                  <a:gd name="T10" fmla="*/ 0 w 130"/>
                  <a:gd name="T11" fmla="*/ 1 h 629"/>
                  <a:gd name="T12" fmla="*/ 0 60000 65536"/>
                  <a:gd name="T13" fmla="*/ 0 60000 65536"/>
                  <a:gd name="T14" fmla="*/ 0 60000 65536"/>
                  <a:gd name="T15" fmla="*/ 0 60000 65536"/>
                  <a:gd name="T16" fmla="*/ 0 60000 65536"/>
                  <a:gd name="T17" fmla="*/ 0 60000 65536"/>
                  <a:gd name="T18" fmla="*/ 0 w 130"/>
                  <a:gd name="T19" fmla="*/ 0 h 629"/>
                  <a:gd name="T20" fmla="*/ 130 w 130"/>
                  <a:gd name="T21" fmla="*/ 629 h 629"/>
                </a:gdLst>
                <a:ahLst/>
                <a:cxnLst>
                  <a:cxn ang="T12">
                    <a:pos x="T0" y="T1"/>
                  </a:cxn>
                  <a:cxn ang="T13">
                    <a:pos x="T2" y="T3"/>
                  </a:cxn>
                  <a:cxn ang="T14">
                    <a:pos x="T4" y="T5"/>
                  </a:cxn>
                  <a:cxn ang="T15">
                    <a:pos x="T6" y="T7"/>
                  </a:cxn>
                  <a:cxn ang="T16">
                    <a:pos x="T8" y="T9"/>
                  </a:cxn>
                  <a:cxn ang="T17">
                    <a:pos x="T10" y="T11"/>
                  </a:cxn>
                </a:cxnLst>
                <a:rect l="T18" t="T19" r="T20" b="T21"/>
                <a:pathLst>
                  <a:path w="130" h="629">
                    <a:moveTo>
                      <a:pt x="0" y="6"/>
                    </a:moveTo>
                    <a:lnTo>
                      <a:pt x="114" y="629"/>
                    </a:lnTo>
                    <a:lnTo>
                      <a:pt x="130" y="629"/>
                    </a:lnTo>
                    <a:lnTo>
                      <a:pt x="14" y="0"/>
                    </a:lnTo>
                    <a:lnTo>
                      <a:pt x="0" y="6"/>
                    </a:lnTo>
                    <a:close/>
                  </a:path>
                </a:pathLst>
              </a:custGeom>
              <a:solidFill>
                <a:srgbClr val="FFF2CC"/>
              </a:solidFill>
              <a:ln w="9525">
                <a:noFill/>
                <a:round/>
                <a:headEnd/>
                <a:tailEnd/>
              </a:ln>
            </p:spPr>
            <p:txBody>
              <a:bodyPr/>
              <a:lstStyle/>
              <a:p>
                <a:endParaRPr lang="en-US"/>
              </a:p>
            </p:txBody>
          </p:sp>
          <p:sp>
            <p:nvSpPr>
              <p:cNvPr id="54332" name="Freeform 48"/>
              <p:cNvSpPr>
                <a:spLocks/>
              </p:cNvSpPr>
              <p:nvPr/>
            </p:nvSpPr>
            <p:spPr bwMode="auto">
              <a:xfrm>
                <a:off x="2315" y="3448"/>
                <a:ext cx="66" cy="88"/>
              </a:xfrm>
              <a:custGeom>
                <a:avLst/>
                <a:gdLst>
                  <a:gd name="T0" fmla="*/ 0 w 134"/>
                  <a:gd name="T1" fmla="*/ 1 h 175"/>
                  <a:gd name="T2" fmla="*/ 0 w 134"/>
                  <a:gd name="T3" fmla="*/ 1 h 175"/>
                  <a:gd name="T4" fmla="*/ 0 w 134"/>
                  <a:gd name="T5" fmla="*/ 0 h 175"/>
                  <a:gd name="T6" fmla="*/ 0 w 134"/>
                  <a:gd name="T7" fmla="*/ 1 h 175"/>
                  <a:gd name="T8" fmla="*/ 0 w 134"/>
                  <a:gd name="T9" fmla="*/ 1 h 175"/>
                  <a:gd name="T10" fmla="*/ 0 w 134"/>
                  <a:gd name="T11" fmla="*/ 1 h 175"/>
                  <a:gd name="T12" fmla="*/ 0 w 134"/>
                  <a:gd name="T13" fmla="*/ 1 h 175"/>
                  <a:gd name="T14" fmla="*/ 0 w 134"/>
                  <a:gd name="T15" fmla="*/ 1 h 175"/>
                  <a:gd name="T16" fmla="*/ 0 w 134"/>
                  <a:gd name="T17" fmla="*/ 1 h 175"/>
                  <a:gd name="T18" fmla="*/ 0 w 134"/>
                  <a:gd name="T19" fmla="*/ 1 h 175"/>
                  <a:gd name="T20" fmla="*/ 0 w 134"/>
                  <a:gd name="T21" fmla="*/ 1 h 175"/>
                  <a:gd name="T22" fmla="*/ 0 w 134"/>
                  <a:gd name="T23" fmla="*/ 1 h 175"/>
                  <a:gd name="T24" fmla="*/ 0 w 134"/>
                  <a:gd name="T25" fmla="*/ 1 h 175"/>
                  <a:gd name="T26" fmla="*/ 0 w 134"/>
                  <a:gd name="T27" fmla="*/ 1 h 175"/>
                  <a:gd name="T28" fmla="*/ 0 w 134"/>
                  <a:gd name="T29" fmla="*/ 1 h 175"/>
                  <a:gd name="T30" fmla="*/ 0 w 134"/>
                  <a:gd name="T31" fmla="*/ 1 h 175"/>
                  <a:gd name="T32" fmla="*/ 0 w 134"/>
                  <a:gd name="T33" fmla="*/ 1 h 175"/>
                  <a:gd name="T34" fmla="*/ 0 w 134"/>
                  <a:gd name="T35" fmla="*/ 1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75"/>
                  <a:gd name="T56" fmla="*/ 134 w 134"/>
                  <a:gd name="T57" fmla="*/ 175 h 1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75">
                    <a:moveTo>
                      <a:pt x="90" y="13"/>
                    </a:moveTo>
                    <a:lnTo>
                      <a:pt x="57" y="4"/>
                    </a:lnTo>
                    <a:lnTo>
                      <a:pt x="12" y="0"/>
                    </a:lnTo>
                    <a:lnTo>
                      <a:pt x="0" y="44"/>
                    </a:lnTo>
                    <a:lnTo>
                      <a:pt x="0" y="83"/>
                    </a:lnTo>
                    <a:lnTo>
                      <a:pt x="10" y="156"/>
                    </a:lnTo>
                    <a:lnTo>
                      <a:pt x="29" y="171"/>
                    </a:lnTo>
                    <a:lnTo>
                      <a:pt x="48" y="175"/>
                    </a:lnTo>
                    <a:lnTo>
                      <a:pt x="54" y="129"/>
                    </a:lnTo>
                    <a:lnTo>
                      <a:pt x="76" y="104"/>
                    </a:lnTo>
                    <a:lnTo>
                      <a:pt x="111" y="89"/>
                    </a:lnTo>
                    <a:lnTo>
                      <a:pt x="134" y="80"/>
                    </a:lnTo>
                    <a:lnTo>
                      <a:pt x="132" y="68"/>
                    </a:lnTo>
                    <a:lnTo>
                      <a:pt x="115" y="55"/>
                    </a:lnTo>
                    <a:lnTo>
                      <a:pt x="103" y="49"/>
                    </a:lnTo>
                    <a:lnTo>
                      <a:pt x="109" y="36"/>
                    </a:lnTo>
                    <a:lnTo>
                      <a:pt x="90" y="13"/>
                    </a:lnTo>
                    <a:close/>
                  </a:path>
                </a:pathLst>
              </a:custGeom>
              <a:solidFill>
                <a:srgbClr val="FFD6C9"/>
              </a:solidFill>
              <a:ln w="9525">
                <a:noFill/>
                <a:round/>
                <a:headEnd/>
                <a:tailEnd/>
              </a:ln>
            </p:spPr>
            <p:txBody>
              <a:bodyPr/>
              <a:lstStyle/>
              <a:p>
                <a:endParaRPr lang="en-US"/>
              </a:p>
            </p:txBody>
          </p:sp>
          <p:sp>
            <p:nvSpPr>
              <p:cNvPr id="54333" name="Freeform 49"/>
              <p:cNvSpPr>
                <a:spLocks/>
              </p:cNvSpPr>
              <p:nvPr/>
            </p:nvSpPr>
            <p:spPr bwMode="auto">
              <a:xfrm>
                <a:off x="2530" y="3567"/>
                <a:ext cx="38" cy="32"/>
              </a:xfrm>
              <a:custGeom>
                <a:avLst/>
                <a:gdLst>
                  <a:gd name="T0" fmla="*/ 1 w 76"/>
                  <a:gd name="T1" fmla="*/ 1 h 63"/>
                  <a:gd name="T2" fmla="*/ 1 w 76"/>
                  <a:gd name="T3" fmla="*/ 1 h 63"/>
                  <a:gd name="T4" fmla="*/ 1 w 76"/>
                  <a:gd name="T5" fmla="*/ 0 h 63"/>
                  <a:gd name="T6" fmla="*/ 0 w 76"/>
                  <a:gd name="T7" fmla="*/ 1 h 63"/>
                  <a:gd name="T8" fmla="*/ 1 w 76"/>
                  <a:gd name="T9" fmla="*/ 1 h 63"/>
                  <a:gd name="T10" fmla="*/ 1 w 76"/>
                  <a:gd name="T11" fmla="*/ 1 h 63"/>
                  <a:gd name="T12" fmla="*/ 1 w 76"/>
                  <a:gd name="T13" fmla="*/ 1 h 63"/>
                  <a:gd name="T14" fmla="*/ 1 w 76"/>
                  <a:gd name="T15" fmla="*/ 1 h 63"/>
                  <a:gd name="T16" fmla="*/ 1 w 76"/>
                  <a:gd name="T17" fmla="*/ 1 h 63"/>
                  <a:gd name="T18" fmla="*/ 1 w 76"/>
                  <a:gd name="T19" fmla="*/ 1 h 63"/>
                  <a:gd name="T20" fmla="*/ 1 w 76"/>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3"/>
                  <a:gd name="T35" fmla="*/ 76 w 76"/>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3">
                    <a:moveTo>
                      <a:pt x="57" y="10"/>
                    </a:moveTo>
                    <a:lnTo>
                      <a:pt x="42" y="4"/>
                    </a:lnTo>
                    <a:lnTo>
                      <a:pt x="17" y="0"/>
                    </a:lnTo>
                    <a:lnTo>
                      <a:pt x="0" y="23"/>
                    </a:lnTo>
                    <a:lnTo>
                      <a:pt x="15" y="42"/>
                    </a:lnTo>
                    <a:lnTo>
                      <a:pt x="40" y="56"/>
                    </a:lnTo>
                    <a:lnTo>
                      <a:pt x="59" y="63"/>
                    </a:lnTo>
                    <a:lnTo>
                      <a:pt x="74" y="56"/>
                    </a:lnTo>
                    <a:lnTo>
                      <a:pt x="76" y="38"/>
                    </a:lnTo>
                    <a:lnTo>
                      <a:pt x="57" y="10"/>
                    </a:lnTo>
                    <a:close/>
                  </a:path>
                </a:pathLst>
              </a:custGeom>
              <a:solidFill>
                <a:srgbClr val="FFD6C9"/>
              </a:solidFill>
              <a:ln w="9525">
                <a:noFill/>
                <a:round/>
                <a:headEnd/>
                <a:tailEnd/>
              </a:ln>
            </p:spPr>
            <p:txBody>
              <a:bodyPr/>
              <a:lstStyle/>
              <a:p>
                <a:endParaRPr lang="en-US"/>
              </a:p>
            </p:txBody>
          </p:sp>
          <p:sp>
            <p:nvSpPr>
              <p:cNvPr id="54334" name="Freeform 50"/>
              <p:cNvSpPr>
                <a:spLocks/>
              </p:cNvSpPr>
              <p:nvPr/>
            </p:nvSpPr>
            <p:spPr bwMode="auto">
              <a:xfrm>
                <a:off x="2422" y="3512"/>
                <a:ext cx="55" cy="42"/>
              </a:xfrm>
              <a:custGeom>
                <a:avLst/>
                <a:gdLst>
                  <a:gd name="T0" fmla="*/ 1 w 110"/>
                  <a:gd name="T1" fmla="*/ 1 h 84"/>
                  <a:gd name="T2" fmla="*/ 1 w 110"/>
                  <a:gd name="T3" fmla="*/ 1 h 84"/>
                  <a:gd name="T4" fmla="*/ 1 w 110"/>
                  <a:gd name="T5" fmla="*/ 0 h 84"/>
                  <a:gd name="T6" fmla="*/ 0 w 110"/>
                  <a:gd name="T7" fmla="*/ 1 h 84"/>
                  <a:gd name="T8" fmla="*/ 1 w 110"/>
                  <a:gd name="T9" fmla="*/ 1 h 84"/>
                  <a:gd name="T10" fmla="*/ 1 w 110"/>
                  <a:gd name="T11" fmla="*/ 1 h 84"/>
                  <a:gd name="T12" fmla="*/ 1 w 110"/>
                  <a:gd name="T13" fmla="*/ 1 h 84"/>
                  <a:gd name="T14" fmla="*/ 1 w 110"/>
                  <a:gd name="T15" fmla="*/ 1 h 84"/>
                  <a:gd name="T16" fmla="*/ 1 w 110"/>
                  <a:gd name="T17" fmla="*/ 1 h 84"/>
                  <a:gd name="T18" fmla="*/ 1 w 110"/>
                  <a:gd name="T19" fmla="*/ 1 h 84"/>
                  <a:gd name="T20" fmla="*/ 1 w 110"/>
                  <a:gd name="T21" fmla="*/ 1 h 84"/>
                  <a:gd name="T22" fmla="*/ 1 w 110"/>
                  <a:gd name="T23" fmla="*/ 1 h 84"/>
                  <a:gd name="T24" fmla="*/ 1 w 110"/>
                  <a:gd name="T25" fmla="*/ 1 h 84"/>
                  <a:gd name="T26" fmla="*/ 1 w 110"/>
                  <a:gd name="T27" fmla="*/ 1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84"/>
                  <a:gd name="T44" fmla="*/ 110 w 110"/>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84">
                    <a:moveTo>
                      <a:pt x="61" y="12"/>
                    </a:moveTo>
                    <a:lnTo>
                      <a:pt x="48" y="6"/>
                    </a:lnTo>
                    <a:lnTo>
                      <a:pt x="23" y="0"/>
                    </a:lnTo>
                    <a:lnTo>
                      <a:pt x="0" y="6"/>
                    </a:lnTo>
                    <a:lnTo>
                      <a:pt x="14" y="25"/>
                    </a:lnTo>
                    <a:lnTo>
                      <a:pt x="2" y="46"/>
                    </a:lnTo>
                    <a:lnTo>
                      <a:pt x="2" y="74"/>
                    </a:lnTo>
                    <a:lnTo>
                      <a:pt x="42" y="82"/>
                    </a:lnTo>
                    <a:lnTo>
                      <a:pt x="88" y="84"/>
                    </a:lnTo>
                    <a:lnTo>
                      <a:pt x="107" y="65"/>
                    </a:lnTo>
                    <a:lnTo>
                      <a:pt x="110" y="48"/>
                    </a:lnTo>
                    <a:lnTo>
                      <a:pt x="84" y="27"/>
                    </a:lnTo>
                    <a:lnTo>
                      <a:pt x="61" y="12"/>
                    </a:lnTo>
                    <a:close/>
                  </a:path>
                </a:pathLst>
              </a:custGeom>
              <a:solidFill>
                <a:srgbClr val="FFD6C9"/>
              </a:solidFill>
              <a:ln w="9525">
                <a:noFill/>
                <a:round/>
                <a:headEnd/>
                <a:tailEnd/>
              </a:ln>
            </p:spPr>
            <p:txBody>
              <a:bodyPr/>
              <a:lstStyle/>
              <a:p>
                <a:endParaRPr lang="en-US"/>
              </a:p>
            </p:txBody>
          </p:sp>
          <p:sp>
            <p:nvSpPr>
              <p:cNvPr id="54335" name="Freeform 51"/>
              <p:cNvSpPr>
                <a:spLocks/>
              </p:cNvSpPr>
              <p:nvPr/>
            </p:nvSpPr>
            <p:spPr bwMode="auto">
              <a:xfrm>
                <a:off x="2389" y="3552"/>
                <a:ext cx="121" cy="39"/>
              </a:xfrm>
              <a:custGeom>
                <a:avLst/>
                <a:gdLst>
                  <a:gd name="T0" fmla="*/ 0 w 241"/>
                  <a:gd name="T1" fmla="*/ 1 h 78"/>
                  <a:gd name="T2" fmla="*/ 1 w 241"/>
                  <a:gd name="T3" fmla="*/ 1 h 78"/>
                  <a:gd name="T4" fmla="*/ 1 w 241"/>
                  <a:gd name="T5" fmla="*/ 1 h 78"/>
                  <a:gd name="T6" fmla="*/ 1 w 241"/>
                  <a:gd name="T7" fmla="*/ 1 h 78"/>
                  <a:gd name="T8" fmla="*/ 1 w 241"/>
                  <a:gd name="T9" fmla="*/ 1 h 78"/>
                  <a:gd name="T10" fmla="*/ 1 w 241"/>
                  <a:gd name="T11" fmla="*/ 1 h 78"/>
                  <a:gd name="T12" fmla="*/ 1 w 241"/>
                  <a:gd name="T13" fmla="*/ 0 h 78"/>
                  <a:gd name="T14" fmla="*/ 1 w 241"/>
                  <a:gd name="T15" fmla="*/ 1 h 78"/>
                  <a:gd name="T16" fmla="*/ 1 w 241"/>
                  <a:gd name="T17" fmla="*/ 1 h 78"/>
                  <a:gd name="T18" fmla="*/ 1 w 241"/>
                  <a:gd name="T19" fmla="*/ 1 h 78"/>
                  <a:gd name="T20" fmla="*/ 1 w 241"/>
                  <a:gd name="T21" fmla="*/ 1 h 78"/>
                  <a:gd name="T22" fmla="*/ 1 w 241"/>
                  <a:gd name="T23" fmla="*/ 1 h 78"/>
                  <a:gd name="T24" fmla="*/ 1 w 241"/>
                  <a:gd name="T25" fmla="*/ 1 h 78"/>
                  <a:gd name="T26" fmla="*/ 0 w 241"/>
                  <a:gd name="T27" fmla="*/ 1 h 78"/>
                  <a:gd name="T28" fmla="*/ 0 w 241"/>
                  <a:gd name="T29" fmla="*/ 1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1"/>
                  <a:gd name="T46" fmla="*/ 0 h 78"/>
                  <a:gd name="T47" fmla="*/ 241 w 241"/>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1" h="78">
                    <a:moveTo>
                      <a:pt x="0" y="8"/>
                    </a:moveTo>
                    <a:lnTo>
                      <a:pt x="72" y="19"/>
                    </a:lnTo>
                    <a:lnTo>
                      <a:pt x="169" y="13"/>
                    </a:lnTo>
                    <a:lnTo>
                      <a:pt x="192" y="23"/>
                    </a:lnTo>
                    <a:lnTo>
                      <a:pt x="205" y="30"/>
                    </a:lnTo>
                    <a:lnTo>
                      <a:pt x="209" y="21"/>
                    </a:lnTo>
                    <a:lnTo>
                      <a:pt x="201" y="0"/>
                    </a:lnTo>
                    <a:lnTo>
                      <a:pt x="226" y="15"/>
                    </a:lnTo>
                    <a:lnTo>
                      <a:pt x="222" y="48"/>
                    </a:lnTo>
                    <a:lnTo>
                      <a:pt x="232" y="67"/>
                    </a:lnTo>
                    <a:lnTo>
                      <a:pt x="241" y="78"/>
                    </a:lnTo>
                    <a:lnTo>
                      <a:pt x="186" y="78"/>
                    </a:lnTo>
                    <a:lnTo>
                      <a:pt x="11" y="61"/>
                    </a:lnTo>
                    <a:lnTo>
                      <a:pt x="0" y="8"/>
                    </a:lnTo>
                    <a:close/>
                  </a:path>
                </a:pathLst>
              </a:custGeom>
              <a:solidFill>
                <a:srgbClr val="F59E92"/>
              </a:solidFill>
              <a:ln w="9525">
                <a:noFill/>
                <a:round/>
                <a:headEnd/>
                <a:tailEnd/>
              </a:ln>
            </p:spPr>
            <p:txBody>
              <a:bodyPr/>
              <a:lstStyle/>
              <a:p>
                <a:endParaRPr lang="en-US"/>
              </a:p>
            </p:txBody>
          </p:sp>
          <p:sp>
            <p:nvSpPr>
              <p:cNvPr id="54336" name="Freeform 52"/>
              <p:cNvSpPr>
                <a:spLocks/>
              </p:cNvSpPr>
              <p:nvPr/>
            </p:nvSpPr>
            <p:spPr bwMode="auto">
              <a:xfrm>
                <a:off x="2271" y="3441"/>
                <a:ext cx="46" cy="108"/>
              </a:xfrm>
              <a:custGeom>
                <a:avLst/>
                <a:gdLst>
                  <a:gd name="T0" fmla="*/ 1 w 91"/>
                  <a:gd name="T1" fmla="*/ 0 h 216"/>
                  <a:gd name="T2" fmla="*/ 1 w 91"/>
                  <a:gd name="T3" fmla="*/ 1 h 216"/>
                  <a:gd name="T4" fmla="*/ 1 w 91"/>
                  <a:gd name="T5" fmla="*/ 1 h 216"/>
                  <a:gd name="T6" fmla="*/ 1 w 91"/>
                  <a:gd name="T7" fmla="*/ 1 h 216"/>
                  <a:gd name="T8" fmla="*/ 1 w 91"/>
                  <a:gd name="T9" fmla="*/ 1 h 216"/>
                  <a:gd name="T10" fmla="*/ 1 w 91"/>
                  <a:gd name="T11" fmla="*/ 1 h 216"/>
                  <a:gd name="T12" fmla="*/ 1 w 91"/>
                  <a:gd name="T13" fmla="*/ 1 h 216"/>
                  <a:gd name="T14" fmla="*/ 1 w 91"/>
                  <a:gd name="T15" fmla="*/ 1 h 216"/>
                  <a:gd name="T16" fmla="*/ 1 w 91"/>
                  <a:gd name="T17" fmla="*/ 1 h 216"/>
                  <a:gd name="T18" fmla="*/ 1 w 91"/>
                  <a:gd name="T19" fmla="*/ 1 h 216"/>
                  <a:gd name="T20" fmla="*/ 1 w 91"/>
                  <a:gd name="T21" fmla="*/ 1 h 216"/>
                  <a:gd name="T22" fmla="*/ 0 w 91"/>
                  <a:gd name="T23" fmla="*/ 1 h 216"/>
                  <a:gd name="T24" fmla="*/ 1 w 91"/>
                  <a:gd name="T25" fmla="*/ 1 h 216"/>
                  <a:gd name="T26" fmla="*/ 1 w 91"/>
                  <a:gd name="T27" fmla="*/ 0 h 216"/>
                  <a:gd name="T28" fmla="*/ 1 w 91"/>
                  <a:gd name="T29" fmla="*/ 0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216"/>
                  <a:gd name="T47" fmla="*/ 91 w 91"/>
                  <a:gd name="T48" fmla="*/ 216 h 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216">
                    <a:moveTo>
                      <a:pt x="51" y="0"/>
                    </a:moveTo>
                    <a:lnTo>
                      <a:pt x="48" y="64"/>
                    </a:lnTo>
                    <a:lnTo>
                      <a:pt x="55" y="93"/>
                    </a:lnTo>
                    <a:lnTo>
                      <a:pt x="63" y="68"/>
                    </a:lnTo>
                    <a:lnTo>
                      <a:pt x="68" y="55"/>
                    </a:lnTo>
                    <a:lnTo>
                      <a:pt x="78" y="174"/>
                    </a:lnTo>
                    <a:lnTo>
                      <a:pt x="86" y="197"/>
                    </a:lnTo>
                    <a:lnTo>
                      <a:pt x="91" y="211"/>
                    </a:lnTo>
                    <a:lnTo>
                      <a:pt x="57" y="216"/>
                    </a:lnTo>
                    <a:lnTo>
                      <a:pt x="17" y="193"/>
                    </a:lnTo>
                    <a:lnTo>
                      <a:pt x="6" y="138"/>
                    </a:lnTo>
                    <a:lnTo>
                      <a:pt x="0" y="72"/>
                    </a:lnTo>
                    <a:lnTo>
                      <a:pt x="15" y="15"/>
                    </a:lnTo>
                    <a:lnTo>
                      <a:pt x="51" y="0"/>
                    </a:lnTo>
                    <a:close/>
                  </a:path>
                </a:pathLst>
              </a:custGeom>
              <a:solidFill>
                <a:srgbClr val="F59E92"/>
              </a:solidFill>
              <a:ln w="9525">
                <a:noFill/>
                <a:round/>
                <a:headEnd/>
                <a:tailEnd/>
              </a:ln>
            </p:spPr>
            <p:txBody>
              <a:bodyPr/>
              <a:lstStyle/>
              <a:p>
                <a:endParaRPr lang="en-US"/>
              </a:p>
            </p:txBody>
          </p:sp>
          <p:sp>
            <p:nvSpPr>
              <p:cNvPr id="54337" name="Freeform 53"/>
              <p:cNvSpPr>
                <a:spLocks/>
              </p:cNvSpPr>
              <p:nvPr/>
            </p:nvSpPr>
            <p:spPr bwMode="auto">
              <a:xfrm>
                <a:off x="2385" y="1730"/>
                <a:ext cx="135" cy="168"/>
              </a:xfrm>
              <a:custGeom>
                <a:avLst/>
                <a:gdLst>
                  <a:gd name="T0" fmla="*/ 0 w 270"/>
                  <a:gd name="T1" fmla="*/ 0 h 337"/>
                  <a:gd name="T2" fmla="*/ 1 w 270"/>
                  <a:gd name="T3" fmla="*/ 0 h 337"/>
                  <a:gd name="T4" fmla="*/ 1 w 270"/>
                  <a:gd name="T5" fmla="*/ 0 h 337"/>
                  <a:gd name="T6" fmla="*/ 1 w 270"/>
                  <a:gd name="T7" fmla="*/ 0 h 337"/>
                  <a:gd name="T8" fmla="*/ 1 w 270"/>
                  <a:gd name="T9" fmla="*/ 0 h 337"/>
                  <a:gd name="T10" fmla="*/ 1 w 270"/>
                  <a:gd name="T11" fmla="*/ 0 h 337"/>
                  <a:gd name="T12" fmla="*/ 1 w 270"/>
                  <a:gd name="T13" fmla="*/ 0 h 337"/>
                  <a:gd name="T14" fmla="*/ 1 w 270"/>
                  <a:gd name="T15" fmla="*/ 0 h 337"/>
                  <a:gd name="T16" fmla="*/ 1 w 270"/>
                  <a:gd name="T17" fmla="*/ 0 h 337"/>
                  <a:gd name="T18" fmla="*/ 1 w 270"/>
                  <a:gd name="T19" fmla="*/ 0 h 337"/>
                  <a:gd name="T20" fmla="*/ 1 w 270"/>
                  <a:gd name="T21" fmla="*/ 0 h 337"/>
                  <a:gd name="T22" fmla="*/ 1 w 270"/>
                  <a:gd name="T23" fmla="*/ 0 h 337"/>
                  <a:gd name="T24" fmla="*/ 1 w 270"/>
                  <a:gd name="T25" fmla="*/ 0 h 337"/>
                  <a:gd name="T26" fmla="*/ 1 w 270"/>
                  <a:gd name="T27" fmla="*/ 0 h 337"/>
                  <a:gd name="T28" fmla="*/ 1 w 270"/>
                  <a:gd name="T29" fmla="*/ 0 h 337"/>
                  <a:gd name="T30" fmla="*/ 1 w 270"/>
                  <a:gd name="T31" fmla="*/ 0 h 337"/>
                  <a:gd name="T32" fmla="*/ 1 w 270"/>
                  <a:gd name="T33" fmla="*/ 0 h 337"/>
                  <a:gd name="T34" fmla="*/ 1 w 270"/>
                  <a:gd name="T35" fmla="*/ 0 h 337"/>
                  <a:gd name="T36" fmla="*/ 1 w 270"/>
                  <a:gd name="T37" fmla="*/ 0 h 337"/>
                  <a:gd name="T38" fmla="*/ 1 w 270"/>
                  <a:gd name="T39" fmla="*/ 0 h 337"/>
                  <a:gd name="T40" fmla="*/ 1 w 270"/>
                  <a:gd name="T41" fmla="*/ 0 h 337"/>
                  <a:gd name="T42" fmla="*/ 1 w 270"/>
                  <a:gd name="T43" fmla="*/ 0 h 337"/>
                  <a:gd name="T44" fmla="*/ 1 w 270"/>
                  <a:gd name="T45" fmla="*/ 0 h 337"/>
                  <a:gd name="T46" fmla="*/ 1 w 270"/>
                  <a:gd name="T47" fmla="*/ 0 h 337"/>
                  <a:gd name="T48" fmla="*/ 1 w 270"/>
                  <a:gd name="T49" fmla="*/ 0 h 337"/>
                  <a:gd name="T50" fmla="*/ 1 w 270"/>
                  <a:gd name="T51" fmla="*/ 0 h 337"/>
                  <a:gd name="T52" fmla="*/ 1 w 270"/>
                  <a:gd name="T53" fmla="*/ 0 h 337"/>
                  <a:gd name="T54" fmla="*/ 1 w 270"/>
                  <a:gd name="T55" fmla="*/ 0 h 337"/>
                  <a:gd name="T56" fmla="*/ 1 w 270"/>
                  <a:gd name="T57" fmla="*/ 0 h 337"/>
                  <a:gd name="T58" fmla="*/ 1 w 270"/>
                  <a:gd name="T59" fmla="*/ 0 h 337"/>
                  <a:gd name="T60" fmla="*/ 1 w 270"/>
                  <a:gd name="T61" fmla="*/ 0 h 337"/>
                  <a:gd name="T62" fmla="*/ 1 w 270"/>
                  <a:gd name="T63" fmla="*/ 0 h 337"/>
                  <a:gd name="T64" fmla="*/ 1 w 270"/>
                  <a:gd name="T65" fmla="*/ 0 h 337"/>
                  <a:gd name="T66" fmla="*/ 1 w 270"/>
                  <a:gd name="T67" fmla="*/ 0 h 337"/>
                  <a:gd name="T68" fmla="*/ 1 w 270"/>
                  <a:gd name="T69" fmla="*/ 0 h 337"/>
                  <a:gd name="T70" fmla="*/ 1 w 270"/>
                  <a:gd name="T71" fmla="*/ 0 h 337"/>
                  <a:gd name="T72" fmla="*/ 1 w 270"/>
                  <a:gd name="T73" fmla="*/ 0 h 337"/>
                  <a:gd name="T74" fmla="*/ 1 w 270"/>
                  <a:gd name="T75" fmla="*/ 0 h 337"/>
                  <a:gd name="T76" fmla="*/ 1 w 270"/>
                  <a:gd name="T77" fmla="*/ 0 h 337"/>
                  <a:gd name="T78" fmla="*/ 1 w 270"/>
                  <a:gd name="T79" fmla="*/ 0 h 337"/>
                  <a:gd name="T80" fmla="*/ 1 w 270"/>
                  <a:gd name="T81" fmla="*/ 0 h 337"/>
                  <a:gd name="T82" fmla="*/ 1 w 270"/>
                  <a:gd name="T83" fmla="*/ 0 h 337"/>
                  <a:gd name="T84" fmla="*/ 1 w 270"/>
                  <a:gd name="T85" fmla="*/ 0 h 337"/>
                  <a:gd name="T86" fmla="*/ 1 w 270"/>
                  <a:gd name="T87" fmla="*/ 0 h 337"/>
                  <a:gd name="T88" fmla="*/ 1 w 270"/>
                  <a:gd name="T89" fmla="*/ 0 h 337"/>
                  <a:gd name="T90" fmla="*/ 1 w 270"/>
                  <a:gd name="T91" fmla="*/ 0 h 337"/>
                  <a:gd name="T92" fmla="*/ 1 w 270"/>
                  <a:gd name="T93" fmla="*/ 0 h 337"/>
                  <a:gd name="T94" fmla="*/ 1 w 270"/>
                  <a:gd name="T95" fmla="*/ 0 h 337"/>
                  <a:gd name="T96" fmla="*/ 0 w 270"/>
                  <a:gd name="T97" fmla="*/ 0 h 337"/>
                  <a:gd name="T98" fmla="*/ 0 w 270"/>
                  <a:gd name="T99" fmla="*/ 0 h 3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0"/>
                  <a:gd name="T151" fmla="*/ 0 h 337"/>
                  <a:gd name="T152" fmla="*/ 270 w 270"/>
                  <a:gd name="T153" fmla="*/ 337 h 3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0" h="337">
                    <a:moveTo>
                      <a:pt x="0" y="236"/>
                    </a:moveTo>
                    <a:lnTo>
                      <a:pt x="44" y="249"/>
                    </a:lnTo>
                    <a:lnTo>
                      <a:pt x="107" y="268"/>
                    </a:lnTo>
                    <a:lnTo>
                      <a:pt x="154" y="291"/>
                    </a:lnTo>
                    <a:lnTo>
                      <a:pt x="184" y="308"/>
                    </a:lnTo>
                    <a:lnTo>
                      <a:pt x="217" y="337"/>
                    </a:lnTo>
                    <a:lnTo>
                      <a:pt x="207" y="299"/>
                    </a:lnTo>
                    <a:lnTo>
                      <a:pt x="213" y="287"/>
                    </a:lnTo>
                    <a:lnTo>
                      <a:pt x="223" y="283"/>
                    </a:lnTo>
                    <a:lnTo>
                      <a:pt x="236" y="268"/>
                    </a:lnTo>
                    <a:lnTo>
                      <a:pt x="200" y="226"/>
                    </a:lnTo>
                    <a:lnTo>
                      <a:pt x="219" y="211"/>
                    </a:lnTo>
                    <a:lnTo>
                      <a:pt x="262" y="188"/>
                    </a:lnTo>
                    <a:lnTo>
                      <a:pt x="270" y="173"/>
                    </a:lnTo>
                    <a:lnTo>
                      <a:pt x="211" y="186"/>
                    </a:lnTo>
                    <a:lnTo>
                      <a:pt x="196" y="173"/>
                    </a:lnTo>
                    <a:lnTo>
                      <a:pt x="217" y="154"/>
                    </a:lnTo>
                    <a:lnTo>
                      <a:pt x="240" y="129"/>
                    </a:lnTo>
                    <a:lnTo>
                      <a:pt x="251" y="108"/>
                    </a:lnTo>
                    <a:lnTo>
                      <a:pt x="259" y="91"/>
                    </a:lnTo>
                    <a:lnTo>
                      <a:pt x="234" y="110"/>
                    </a:lnTo>
                    <a:lnTo>
                      <a:pt x="259" y="63"/>
                    </a:lnTo>
                    <a:lnTo>
                      <a:pt x="259" y="38"/>
                    </a:lnTo>
                    <a:lnTo>
                      <a:pt x="204" y="82"/>
                    </a:lnTo>
                    <a:lnTo>
                      <a:pt x="204" y="38"/>
                    </a:lnTo>
                    <a:lnTo>
                      <a:pt x="179" y="65"/>
                    </a:lnTo>
                    <a:lnTo>
                      <a:pt x="186" y="34"/>
                    </a:lnTo>
                    <a:lnTo>
                      <a:pt x="162" y="50"/>
                    </a:lnTo>
                    <a:lnTo>
                      <a:pt x="162" y="25"/>
                    </a:lnTo>
                    <a:lnTo>
                      <a:pt x="127" y="53"/>
                    </a:lnTo>
                    <a:lnTo>
                      <a:pt x="126" y="17"/>
                    </a:lnTo>
                    <a:lnTo>
                      <a:pt x="103" y="34"/>
                    </a:lnTo>
                    <a:lnTo>
                      <a:pt x="91" y="2"/>
                    </a:lnTo>
                    <a:lnTo>
                      <a:pt x="72" y="31"/>
                    </a:lnTo>
                    <a:lnTo>
                      <a:pt x="50" y="0"/>
                    </a:lnTo>
                    <a:lnTo>
                      <a:pt x="29" y="42"/>
                    </a:lnTo>
                    <a:lnTo>
                      <a:pt x="25" y="93"/>
                    </a:lnTo>
                    <a:lnTo>
                      <a:pt x="67" y="63"/>
                    </a:lnTo>
                    <a:lnTo>
                      <a:pt x="84" y="89"/>
                    </a:lnTo>
                    <a:lnTo>
                      <a:pt x="124" y="63"/>
                    </a:lnTo>
                    <a:lnTo>
                      <a:pt x="152" y="82"/>
                    </a:lnTo>
                    <a:lnTo>
                      <a:pt x="143" y="118"/>
                    </a:lnTo>
                    <a:lnTo>
                      <a:pt x="173" y="108"/>
                    </a:lnTo>
                    <a:lnTo>
                      <a:pt x="154" y="154"/>
                    </a:lnTo>
                    <a:lnTo>
                      <a:pt x="190" y="152"/>
                    </a:lnTo>
                    <a:lnTo>
                      <a:pt x="108" y="196"/>
                    </a:lnTo>
                    <a:lnTo>
                      <a:pt x="143" y="205"/>
                    </a:lnTo>
                    <a:lnTo>
                      <a:pt x="40" y="211"/>
                    </a:lnTo>
                    <a:lnTo>
                      <a:pt x="0" y="236"/>
                    </a:lnTo>
                    <a:close/>
                  </a:path>
                </a:pathLst>
              </a:custGeom>
              <a:solidFill>
                <a:srgbClr val="FFE5B2"/>
              </a:solidFill>
              <a:ln w="9525">
                <a:noFill/>
                <a:round/>
                <a:headEnd/>
                <a:tailEnd/>
              </a:ln>
            </p:spPr>
            <p:txBody>
              <a:bodyPr/>
              <a:lstStyle/>
              <a:p>
                <a:endParaRPr lang="en-US"/>
              </a:p>
            </p:txBody>
          </p:sp>
          <p:sp>
            <p:nvSpPr>
              <p:cNvPr id="54338" name="Freeform 54"/>
              <p:cNvSpPr>
                <a:spLocks/>
              </p:cNvSpPr>
              <p:nvPr/>
            </p:nvSpPr>
            <p:spPr bwMode="auto">
              <a:xfrm>
                <a:off x="2245" y="1749"/>
                <a:ext cx="41" cy="65"/>
              </a:xfrm>
              <a:custGeom>
                <a:avLst/>
                <a:gdLst>
                  <a:gd name="T0" fmla="*/ 1 w 81"/>
                  <a:gd name="T1" fmla="*/ 1 h 129"/>
                  <a:gd name="T2" fmla="*/ 1 w 81"/>
                  <a:gd name="T3" fmla="*/ 1 h 129"/>
                  <a:gd name="T4" fmla="*/ 1 w 81"/>
                  <a:gd name="T5" fmla="*/ 1 h 129"/>
                  <a:gd name="T6" fmla="*/ 1 w 81"/>
                  <a:gd name="T7" fmla="*/ 1 h 129"/>
                  <a:gd name="T8" fmla="*/ 1 w 81"/>
                  <a:gd name="T9" fmla="*/ 1 h 129"/>
                  <a:gd name="T10" fmla="*/ 1 w 81"/>
                  <a:gd name="T11" fmla="*/ 1 h 129"/>
                  <a:gd name="T12" fmla="*/ 0 w 81"/>
                  <a:gd name="T13" fmla="*/ 1 h 129"/>
                  <a:gd name="T14" fmla="*/ 1 w 81"/>
                  <a:gd name="T15" fmla="*/ 1 h 129"/>
                  <a:gd name="T16" fmla="*/ 1 w 81"/>
                  <a:gd name="T17" fmla="*/ 1 h 129"/>
                  <a:gd name="T18" fmla="*/ 1 w 81"/>
                  <a:gd name="T19" fmla="*/ 1 h 129"/>
                  <a:gd name="T20" fmla="*/ 1 w 81"/>
                  <a:gd name="T21" fmla="*/ 0 h 129"/>
                  <a:gd name="T22" fmla="*/ 1 w 81"/>
                  <a:gd name="T23" fmla="*/ 0 h 129"/>
                  <a:gd name="T24" fmla="*/ 1 w 81"/>
                  <a:gd name="T25" fmla="*/ 1 h 129"/>
                  <a:gd name="T26" fmla="*/ 1 w 81"/>
                  <a:gd name="T27" fmla="*/ 1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129"/>
                  <a:gd name="T44" fmla="*/ 81 w 81"/>
                  <a:gd name="T45" fmla="*/ 129 h 1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129">
                    <a:moveTo>
                      <a:pt x="76" y="61"/>
                    </a:moveTo>
                    <a:lnTo>
                      <a:pt x="70" y="46"/>
                    </a:lnTo>
                    <a:lnTo>
                      <a:pt x="61" y="36"/>
                    </a:lnTo>
                    <a:lnTo>
                      <a:pt x="43" y="59"/>
                    </a:lnTo>
                    <a:lnTo>
                      <a:pt x="34" y="80"/>
                    </a:lnTo>
                    <a:lnTo>
                      <a:pt x="24" y="129"/>
                    </a:lnTo>
                    <a:lnTo>
                      <a:pt x="0" y="88"/>
                    </a:lnTo>
                    <a:lnTo>
                      <a:pt x="2" y="46"/>
                    </a:lnTo>
                    <a:lnTo>
                      <a:pt x="5" y="19"/>
                    </a:lnTo>
                    <a:lnTo>
                      <a:pt x="32" y="6"/>
                    </a:lnTo>
                    <a:lnTo>
                      <a:pt x="64" y="0"/>
                    </a:lnTo>
                    <a:lnTo>
                      <a:pt x="81" y="0"/>
                    </a:lnTo>
                    <a:lnTo>
                      <a:pt x="76" y="61"/>
                    </a:lnTo>
                    <a:close/>
                  </a:path>
                </a:pathLst>
              </a:custGeom>
              <a:solidFill>
                <a:srgbClr val="8C5F2C"/>
              </a:solidFill>
              <a:ln w="9525">
                <a:noFill/>
                <a:round/>
                <a:headEnd/>
                <a:tailEnd/>
              </a:ln>
            </p:spPr>
            <p:txBody>
              <a:bodyPr/>
              <a:lstStyle/>
              <a:p>
                <a:endParaRPr lang="en-US"/>
              </a:p>
            </p:txBody>
          </p:sp>
          <p:sp>
            <p:nvSpPr>
              <p:cNvPr id="54339" name="Freeform 55"/>
              <p:cNvSpPr>
                <a:spLocks/>
              </p:cNvSpPr>
              <p:nvPr/>
            </p:nvSpPr>
            <p:spPr bwMode="auto">
              <a:xfrm>
                <a:off x="2248" y="1746"/>
                <a:ext cx="82" cy="79"/>
              </a:xfrm>
              <a:custGeom>
                <a:avLst/>
                <a:gdLst>
                  <a:gd name="T0" fmla="*/ 1 w 164"/>
                  <a:gd name="T1" fmla="*/ 0 h 158"/>
                  <a:gd name="T2" fmla="*/ 1 w 164"/>
                  <a:gd name="T3" fmla="*/ 1 h 158"/>
                  <a:gd name="T4" fmla="*/ 1 w 164"/>
                  <a:gd name="T5" fmla="*/ 1 h 158"/>
                  <a:gd name="T6" fmla="*/ 1 w 164"/>
                  <a:gd name="T7" fmla="*/ 1 h 158"/>
                  <a:gd name="T8" fmla="*/ 1 w 164"/>
                  <a:gd name="T9" fmla="*/ 1 h 158"/>
                  <a:gd name="T10" fmla="*/ 1 w 164"/>
                  <a:gd name="T11" fmla="*/ 1 h 158"/>
                  <a:gd name="T12" fmla="*/ 1 w 164"/>
                  <a:gd name="T13" fmla="*/ 1 h 158"/>
                  <a:gd name="T14" fmla="*/ 1 w 164"/>
                  <a:gd name="T15" fmla="*/ 1 h 158"/>
                  <a:gd name="T16" fmla="*/ 1 w 164"/>
                  <a:gd name="T17" fmla="*/ 1 h 158"/>
                  <a:gd name="T18" fmla="*/ 0 w 164"/>
                  <a:gd name="T19" fmla="*/ 1 h 158"/>
                  <a:gd name="T20" fmla="*/ 1 w 164"/>
                  <a:gd name="T21" fmla="*/ 1 h 158"/>
                  <a:gd name="T22" fmla="*/ 1 w 164"/>
                  <a:gd name="T23" fmla="*/ 1 h 158"/>
                  <a:gd name="T24" fmla="*/ 1 w 164"/>
                  <a:gd name="T25" fmla="*/ 1 h 158"/>
                  <a:gd name="T26" fmla="*/ 1 w 164"/>
                  <a:gd name="T27" fmla="*/ 1 h 158"/>
                  <a:gd name="T28" fmla="*/ 1 w 164"/>
                  <a:gd name="T29" fmla="*/ 1 h 158"/>
                  <a:gd name="T30" fmla="*/ 1 w 164"/>
                  <a:gd name="T31" fmla="*/ 1 h 158"/>
                  <a:gd name="T32" fmla="*/ 1 w 164"/>
                  <a:gd name="T33" fmla="*/ 1 h 158"/>
                  <a:gd name="T34" fmla="*/ 1 w 164"/>
                  <a:gd name="T35" fmla="*/ 1 h 158"/>
                  <a:gd name="T36" fmla="*/ 1 w 164"/>
                  <a:gd name="T37" fmla="*/ 1 h 158"/>
                  <a:gd name="T38" fmla="*/ 1 w 164"/>
                  <a:gd name="T39" fmla="*/ 0 h 158"/>
                  <a:gd name="T40" fmla="*/ 1 w 164"/>
                  <a:gd name="T41" fmla="*/ 0 h 158"/>
                  <a:gd name="T42" fmla="*/ 1 w 164"/>
                  <a:gd name="T43" fmla="*/ 0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4"/>
                  <a:gd name="T67" fmla="*/ 0 h 158"/>
                  <a:gd name="T68" fmla="*/ 164 w 164"/>
                  <a:gd name="T69" fmla="*/ 158 h 1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4" h="158">
                    <a:moveTo>
                      <a:pt x="116" y="0"/>
                    </a:moveTo>
                    <a:lnTo>
                      <a:pt x="109" y="59"/>
                    </a:lnTo>
                    <a:lnTo>
                      <a:pt x="120" y="101"/>
                    </a:lnTo>
                    <a:lnTo>
                      <a:pt x="164" y="97"/>
                    </a:lnTo>
                    <a:lnTo>
                      <a:pt x="149" y="128"/>
                    </a:lnTo>
                    <a:lnTo>
                      <a:pt x="137" y="147"/>
                    </a:lnTo>
                    <a:lnTo>
                      <a:pt x="128" y="158"/>
                    </a:lnTo>
                    <a:lnTo>
                      <a:pt x="59" y="154"/>
                    </a:lnTo>
                    <a:lnTo>
                      <a:pt x="14" y="143"/>
                    </a:lnTo>
                    <a:lnTo>
                      <a:pt x="0" y="88"/>
                    </a:lnTo>
                    <a:lnTo>
                      <a:pt x="4" y="65"/>
                    </a:lnTo>
                    <a:lnTo>
                      <a:pt x="12" y="84"/>
                    </a:lnTo>
                    <a:lnTo>
                      <a:pt x="29" y="111"/>
                    </a:lnTo>
                    <a:lnTo>
                      <a:pt x="48" y="103"/>
                    </a:lnTo>
                    <a:lnTo>
                      <a:pt x="59" y="86"/>
                    </a:lnTo>
                    <a:lnTo>
                      <a:pt x="69" y="97"/>
                    </a:lnTo>
                    <a:lnTo>
                      <a:pt x="80" y="97"/>
                    </a:lnTo>
                    <a:lnTo>
                      <a:pt x="76" y="67"/>
                    </a:lnTo>
                    <a:lnTo>
                      <a:pt x="67" y="46"/>
                    </a:lnTo>
                    <a:lnTo>
                      <a:pt x="67" y="0"/>
                    </a:lnTo>
                    <a:lnTo>
                      <a:pt x="116" y="0"/>
                    </a:lnTo>
                    <a:close/>
                  </a:path>
                </a:pathLst>
              </a:custGeom>
              <a:solidFill>
                <a:srgbClr val="8C5F2C"/>
              </a:solidFill>
              <a:ln w="9525">
                <a:noFill/>
                <a:round/>
                <a:headEnd/>
                <a:tailEnd/>
              </a:ln>
            </p:spPr>
            <p:txBody>
              <a:bodyPr/>
              <a:lstStyle/>
              <a:p>
                <a:endParaRPr lang="en-US"/>
              </a:p>
            </p:txBody>
          </p:sp>
          <p:sp>
            <p:nvSpPr>
              <p:cNvPr id="54340" name="Freeform 56"/>
              <p:cNvSpPr>
                <a:spLocks/>
              </p:cNvSpPr>
              <p:nvPr/>
            </p:nvSpPr>
            <p:spPr bwMode="auto">
              <a:xfrm>
                <a:off x="2246" y="1630"/>
                <a:ext cx="356" cy="338"/>
              </a:xfrm>
              <a:custGeom>
                <a:avLst/>
                <a:gdLst>
                  <a:gd name="T0" fmla="*/ 1 w 710"/>
                  <a:gd name="T1" fmla="*/ 1 h 674"/>
                  <a:gd name="T2" fmla="*/ 1 w 710"/>
                  <a:gd name="T3" fmla="*/ 1 h 674"/>
                  <a:gd name="T4" fmla="*/ 1 w 710"/>
                  <a:gd name="T5" fmla="*/ 1 h 674"/>
                  <a:gd name="T6" fmla="*/ 1 w 710"/>
                  <a:gd name="T7" fmla="*/ 1 h 674"/>
                  <a:gd name="T8" fmla="*/ 1 w 710"/>
                  <a:gd name="T9" fmla="*/ 1 h 674"/>
                  <a:gd name="T10" fmla="*/ 1 w 710"/>
                  <a:gd name="T11" fmla="*/ 1 h 674"/>
                  <a:gd name="T12" fmla="*/ 1 w 710"/>
                  <a:gd name="T13" fmla="*/ 1 h 674"/>
                  <a:gd name="T14" fmla="*/ 1 w 710"/>
                  <a:gd name="T15" fmla="*/ 1 h 674"/>
                  <a:gd name="T16" fmla="*/ 1 w 710"/>
                  <a:gd name="T17" fmla="*/ 1 h 674"/>
                  <a:gd name="T18" fmla="*/ 1 w 710"/>
                  <a:gd name="T19" fmla="*/ 1 h 674"/>
                  <a:gd name="T20" fmla="*/ 1 w 710"/>
                  <a:gd name="T21" fmla="*/ 1 h 674"/>
                  <a:gd name="T22" fmla="*/ 1 w 710"/>
                  <a:gd name="T23" fmla="*/ 1 h 674"/>
                  <a:gd name="T24" fmla="*/ 1 w 710"/>
                  <a:gd name="T25" fmla="*/ 1 h 674"/>
                  <a:gd name="T26" fmla="*/ 1 w 710"/>
                  <a:gd name="T27" fmla="*/ 1 h 674"/>
                  <a:gd name="T28" fmla="*/ 1 w 710"/>
                  <a:gd name="T29" fmla="*/ 1 h 674"/>
                  <a:gd name="T30" fmla="*/ 1 w 710"/>
                  <a:gd name="T31" fmla="*/ 1 h 674"/>
                  <a:gd name="T32" fmla="*/ 1 w 710"/>
                  <a:gd name="T33" fmla="*/ 1 h 674"/>
                  <a:gd name="T34" fmla="*/ 1 w 710"/>
                  <a:gd name="T35" fmla="*/ 1 h 674"/>
                  <a:gd name="T36" fmla="*/ 1 w 710"/>
                  <a:gd name="T37" fmla="*/ 1 h 674"/>
                  <a:gd name="T38" fmla="*/ 1 w 710"/>
                  <a:gd name="T39" fmla="*/ 1 h 674"/>
                  <a:gd name="T40" fmla="*/ 1 w 710"/>
                  <a:gd name="T41" fmla="*/ 1 h 674"/>
                  <a:gd name="T42" fmla="*/ 1 w 710"/>
                  <a:gd name="T43" fmla="*/ 1 h 674"/>
                  <a:gd name="T44" fmla="*/ 1 w 710"/>
                  <a:gd name="T45" fmla="*/ 1 h 674"/>
                  <a:gd name="T46" fmla="*/ 1 w 710"/>
                  <a:gd name="T47" fmla="*/ 1 h 674"/>
                  <a:gd name="T48" fmla="*/ 1 w 710"/>
                  <a:gd name="T49" fmla="*/ 1 h 674"/>
                  <a:gd name="T50" fmla="*/ 1 w 710"/>
                  <a:gd name="T51" fmla="*/ 1 h 674"/>
                  <a:gd name="T52" fmla="*/ 1 w 710"/>
                  <a:gd name="T53" fmla="*/ 1 h 674"/>
                  <a:gd name="T54" fmla="*/ 1 w 710"/>
                  <a:gd name="T55" fmla="*/ 1 h 674"/>
                  <a:gd name="T56" fmla="*/ 1 w 710"/>
                  <a:gd name="T57" fmla="*/ 1 h 674"/>
                  <a:gd name="T58" fmla="*/ 1 w 710"/>
                  <a:gd name="T59" fmla="*/ 1 h 674"/>
                  <a:gd name="T60" fmla="*/ 1 w 710"/>
                  <a:gd name="T61" fmla="*/ 1 h 674"/>
                  <a:gd name="T62" fmla="*/ 1 w 710"/>
                  <a:gd name="T63" fmla="*/ 1 h 674"/>
                  <a:gd name="T64" fmla="*/ 1 w 710"/>
                  <a:gd name="T65" fmla="*/ 1 h 674"/>
                  <a:gd name="T66" fmla="*/ 1 w 710"/>
                  <a:gd name="T67" fmla="*/ 1 h 674"/>
                  <a:gd name="T68" fmla="*/ 1 w 710"/>
                  <a:gd name="T69" fmla="*/ 1 h 674"/>
                  <a:gd name="T70" fmla="*/ 1 w 710"/>
                  <a:gd name="T71" fmla="*/ 1 h 674"/>
                  <a:gd name="T72" fmla="*/ 1 w 710"/>
                  <a:gd name="T73" fmla="*/ 1 h 674"/>
                  <a:gd name="T74" fmla="*/ 1 w 710"/>
                  <a:gd name="T75" fmla="*/ 1 h 674"/>
                  <a:gd name="T76" fmla="*/ 1 w 710"/>
                  <a:gd name="T77" fmla="*/ 1 h 674"/>
                  <a:gd name="T78" fmla="*/ 1 w 710"/>
                  <a:gd name="T79" fmla="*/ 1 h 674"/>
                  <a:gd name="T80" fmla="*/ 1 w 710"/>
                  <a:gd name="T81" fmla="*/ 1 h 674"/>
                  <a:gd name="T82" fmla="*/ 1 w 710"/>
                  <a:gd name="T83" fmla="*/ 1 h 674"/>
                  <a:gd name="T84" fmla="*/ 1 w 710"/>
                  <a:gd name="T85" fmla="*/ 1 h 674"/>
                  <a:gd name="T86" fmla="*/ 1 w 710"/>
                  <a:gd name="T87" fmla="*/ 1 h 674"/>
                  <a:gd name="T88" fmla="*/ 1 w 710"/>
                  <a:gd name="T89" fmla="*/ 1 h 674"/>
                  <a:gd name="T90" fmla="*/ 1 w 710"/>
                  <a:gd name="T91" fmla="*/ 1 h 674"/>
                  <a:gd name="T92" fmla="*/ 1 w 710"/>
                  <a:gd name="T93" fmla="*/ 1 h 674"/>
                  <a:gd name="T94" fmla="*/ 1 w 710"/>
                  <a:gd name="T95" fmla="*/ 1 h 674"/>
                  <a:gd name="T96" fmla="*/ 1 w 710"/>
                  <a:gd name="T97" fmla="*/ 1 h 674"/>
                  <a:gd name="T98" fmla="*/ 1 w 710"/>
                  <a:gd name="T99" fmla="*/ 1 h 674"/>
                  <a:gd name="T100" fmla="*/ 1 w 710"/>
                  <a:gd name="T101" fmla="*/ 1 h 674"/>
                  <a:gd name="T102" fmla="*/ 1 w 710"/>
                  <a:gd name="T103" fmla="*/ 1 h 674"/>
                  <a:gd name="T104" fmla="*/ 1 w 710"/>
                  <a:gd name="T105" fmla="*/ 1 h 674"/>
                  <a:gd name="T106" fmla="*/ 1 w 710"/>
                  <a:gd name="T107" fmla="*/ 1 h 6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0"/>
                  <a:gd name="T163" fmla="*/ 0 h 674"/>
                  <a:gd name="T164" fmla="*/ 710 w 710"/>
                  <a:gd name="T165" fmla="*/ 674 h 6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0" h="674">
                    <a:moveTo>
                      <a:pt x="593" y="674"/>
                    </a:moveTo>
                    <a:lnTo>
                      <a:pt x="562" y="671"/>
                    </a:lnTo>
                    <a:lnTo>
                      <a:pt x="522" y="631"/>
                    </a:lnTo>
                    <a:lnTo>
                      <a:pt x="541" y="638"/>
                    </a:lnTo>
                    <a:lnTo>
                      <a:pt x="564" y="636"/>
                    </a:lnTo>
                    <a:lnTo>
                      <a:pt x="564" y="613"/>
                    </a:lnTo>
                    <a:lnTo>
                      <a:pt x="558" y="600"/>
                    </a:lnTo>
                    <a:lnTo>
                      <a:pt x="524" y="551"/>
                    </a:lnTo>
                    <a:lnTo>
                      <a:pt x="515" y="520"/>
                    </a:lnTo>
                    <a:lnTo>
                      <a:pt x="587" y="522"/>
                    </a:lnTo>
                    <a:lnTo>
                      <a:pt x="610" y="507"/>
                    </a:lnTo>
                    <a:lnTo>
                      <a:pt x="623" y="492"/>
                    </a:lnTo>
                    <a:lnTo>
                      <a:pt x="564" y="484"/>
                    </a:lnTo>
                    <a:lnTo>
                      <a:pt x="608" y="463"/>
                    </a:lnTo>
                    <a:lnTo>
                      <a:pt x="541" y="463"/>
                    </a:lnTo>
                    <a:lnTo>
                      <a:pt x="545" y="435"/>
                    </a:lnTo>
                    <a:lnTo>
                      <a:pt x="623" y="406"/>
                    </a:lnTo>
                    <a:lnTo>
                      <a:pt x="634" y="376"/>
                    </a:lnTo>
                    <a:lnTo>
                      <a:pt x="585" y="395"/>
                    </a:lnTo>
                    <a:lnTo>
                      <a:pt x="528" y="408"/>
                    </a:lnTo>
                    <a:lnTo>
                      <a:pt x="591" y="370"/>
                    </a:lnTo>
                    <a:lnTo>
                      <a:pt x="608" y="349"/>
                    </a:lnTo>
                    <a:lnTo>
                      <a:pt x="545" y="364"/>
                    </a:lnTo>
                    <a:lnTo>
                      <a:pt x="517" y="363"/>
                    </a:lnTo>
                    <a:lnTo>
                      <a:pt x="589" y="328"/>
                    </a:lnTo>
                    <a:lnTo>
                      <a:pt x="638" y="298"/>
                    </a:lnTo>
                    <a:lnTo>
                      <a:pt x="585" y="311"/>
                    </a:lnTo>
                    <a:lnTo>
                      <a:pt x="545" y="332"/>
                    </a:lnTo>
                    <a:lnTo>
                      <a:pt x="557" y="298"/>
                    </a:lnTo>
                    <a:lnTo>
                      <a:pt x="570" y="239"/>
                    </a:lnTo>
                    <a:lnTo>
                      <a:pt x="560" y="190"/>
                    </a:lnTo>
                    <a:lnTo>
                      <a:pt x="526" y="235"/>
                    </a:lnTo>
                    <a:lnTo>
                      <a:pt x="524" y="172"/>
                    </a:lnTo>
                    <a:lnTo>
                      <a:pt x="517" y="127"/>
                    </a:lnTo>
                    <a:lnTo>
                      <a:pt x="500" y="180"/>
                    </a:lnTo>
                    <a:lnTo>
                      <a:pt x="490" y="228"/>
                    </a:lnTo>
                    <a:lnTo>
                      <a:pt x="471" y="171"/>
                    </a:lnTo>
                    <a:lnTo>
                      <a:pt x="452" y="239"/>
                    </a:lnTo>
                    <a:lnTo>
                      <a:pt x="452" y="155"/>
                    </a:lnTo>
                    <a:lnTo>
                      <a:pt x="435" y="191"/>
                    </a:lnTo>
                    <a:lnTo>
                      <a:pt x="420" y="218"/>
                    </a:lnTo>
                    <a:lnTo>
                      <a:pt x="414" y="176"/>
                    </a:lnTo>
                    <a:lnTo>
                      <a:pt x="408" y="146"/>
                    </a:lnTo>
                    <a:lnTo>
                      <a:pt x="382" y="218"/>
                    </a:lnTo>
                    <a:lnTo>
                      <a:pt x="380" y="163"/>
                    </a:lnTo>
                    <a:lnTo>
                      <a:pt x="344" y="201"/>
                    </a:lnTo>
                    <a:lnTo>
                      <a:pt x="342" y="176"/>
                    </a:lnTo>
                    <a:lnTo>
                      <a:pt x="334" y="155"/>
                    </a:lnTo>
                    <a:lnTo>
                      <a:pt x="315" y="195"/>
                    </a:lnTo>
                    <a:lnTo>
                      <a:pt x="304" y="228"/>
                    </a:lnTo>
                    <a:lnTo>
                      <a:pt x="298" y="212"/>
                    </a:lnTo>
                    <a:lnTo>
                      <a:pt x="287" y="199"/>
                    </a:lnTo>
                    <a:lnTo>
                      <a:pt x="266" y="233"/>
                    </a:lnTo>
                    <a:lnTo>
                      <a:pt x="258" y="279"/>
                    </a:lnTo>
                    <a:lnTo>
                      <a:pt x="273" y="294"/>
                    </a:lnTo>
                    <a:lnTo>
                      <a:pt x="283" y="269"/>
                    </a:lnTo>
                    <a:lnTo>
                      <a:pt x="289" y="319"/>
                    </a:lnTo>
                    <a:lnTo>
                      <a:pt x="323" y="338"/>
                    </a:lnTo>
                    <a:lnTo>
                      <a:pt x="148" y="444"/>
                    </a:lnTo>
                    <a:lnTo>
                      <a:pt x="140" y="393"/>
                    </a:lnTo>
                    <a:lnTo>
                      <a:pt x="163" y="342"/>
                    </a:lnTo>
                    <a:lnTo>
                      <a:pt x="184" y="302"/>
                    </a:lnTo>
                    <a:lnTo>
                      <a:pt x="195" y="317"/>
                    </a:lnTo>
                    <a:lnTo>
                      <a:pt x="212" y="309"/>
                    </a:lnTo>
                    <a:lnTo>
                      <a:pt x="218" y="302"/>
                    </a:lnTo>
                    <a:lnTo>
                      <a:pt x="226" y="309"/>
                    </a:lnTo>
                    <a:lnTo>
                      <a:pt x="233" y="307"/>
                    </a:lnTo>
                    <a:lnTo>
                      <a:pt x="233" y="241"/>
                    </a:lnTo>
                    <a:lnTo>
                      <a:pt x="205" y="228"/>
                    </a:lnTo>
                    <a:lnTo>
                      <a:pt x="193" y="243"/>
                    </a:lnTo>
                    <a:lnTo>
                      <a:pt x="184" y="264"/>
                    </a:lnTo>
                    <a:lnTo>
                      <a:pt x="174" y="228"/>
                    </a:lnTo>
                    <a:lnTo>
                      <a:pt x="131" y="247"/>
                    </a:lnTo>
                    <a:lnTo>
                      <a:pt x="169" y="163"/>
                    </a:lnTo>
                    <a:lnTo>
                      <a:pt x="171" y="129"/>
                    </a:lnTo>
                    <a:lnTo>
                      <a:pt x="155" y="125"/>
                    </a:lnTo>
                    <a:lnTo>
                      <a:pt x="133" y="134"/>
                    </a:lnTo>
                    <a:lnTo>
                      <a:pt x="110" y="176"/>
                    </a:lnTo>
                    <a:lnTo>
                      <a:pt x="93" y="203"/>
                    </a:lnTo>
                    <a:lnTo>
                      <a:pt x="64" y="250"/>
                    </a:lnTo>
                    <a:lnTo>
                      <a:pt x="34" y="252"/>
                    </a:lnTo>
                    <a:lnTo>
                      <a:pt x="13" y="277"/>
                    </a:lnTo>
                    <a:lnTo>
                      <a:pt x="0" y="298"/>
                    </a:lnTo>
                    <a:lnTo>
                      <a:pt x="22" y="171"/>
                    </a:lnTo>
                    <a:lnTo>
                      <a:pt x="100" y="72"/>
                    </a:lnTo>
                    <a:lnTo>
                      <a:pt x="199" y="13"/>
                    </a:lnTo>
                    <a:lnTo>
                      <a:pt x="243" y="7"/>
                    </a:lnTo>
                    <a:lnTo>
                      <a:pt x="334" y="1"/>
                    </a:lnTo>
                    <a:lnTo>
                      <a:pt x="389" y="0"/>
                    </a:lnTo>
                    <a:lnTo>
                      <a:pt x="450" y="11"/>
                    </a:lnTo>
                    <a:lnTo>
                      <a:pt x="513" y="30"/>
                    </a:lnTo>
                    <a:lnTo>
                      <a:pt x="577" y="64"/>
                    </a:lnTo>
                    <a:lnTo>
                      <a:pt x="629" y="127"/>
                    </a:lnTo>
                    <a:lnTo>
                      <a:pt x="669" y="201"/>
                    </a:lnTo>
                    <a:lnTo>
                      <a:pt x="682" y="243"/>
                    </a:lnTo>
                    <a:lnTo>
                      <a:pt x="695" y="298"/>
                    </a:lnTo>
                    <a:lnTo>
                      <a:pt x="705" y="366"/>
                    </a:lnTo>
                    <a:lnTo>
                      <a:pt x="710" y="448"/>
                    </a:lnTo>
                    <a:lnTo>
                      <a:pt x="710" y="501"/>
                    </a:lnTo>
                    <a:lnTo>
                      <a:pt x="703" y="524"/>
                    </a:lnTo>
                    <a:lnTo>
                      <a:pt x="678" y="547"/>
                    </a:lnTo>
                    <a:lnTo>
                      <a:pt x="652" y="579"/>
                    </a:lnTo>
                    <a:lnTo>
                      <a:pt x="642" y="615"/>
                    </a:lnTo>
                    <a:lnTo>
                      <a:pt x="608" y="625"/>
                    </a:lnTo>
                    <a:lnTo>
                      <a:pt x="595" y="629"/>
                    </a:lnTo>
                    <a:lnTo>
                      <a:pt x="602" y="659"/>
                    </a:lnTo>
                    <a:lnTo>
                      <a:pt x="593" y="674"/>
                    </a:lnTo>
                    <a:close/>
                  </a:path>
                </a:pathLst>
              </a:custGeom>
              <a:solidFill>
                <a:srgbClr val="A57A4C"/>
              </a:solidFill>
              <a:ln w="9525">
                <a:noFill/>
                <a:round/>
                <a:headEnd/>
                <a:tailEnd/>
              </a:ln>
            </p:spPr>
            <p:txBody>
              <a:bodyPr/>
              <a:lstStyle/>
              <a:p>
                <a:endParaRPr lang="en-US"/>
              </a:p>
            </p:txBody>
          </p:sp>
          <p:sp>
            <p:nvSpPr>
              <p:cNvPr id="54341" name="Freeform 57"/>
              <p:cNvSpPr>
                <a:spLocks/>
              </p:cNvSpPr>
              <p:nvPr/>
            </p:nvSpPr>
            <p:spPr bwMode="auto">
              <a:xfrm>
                <a:off x="2454" y="1904"/>
                <a:ext cx="60" cy="79"/>
              </a:xfrm>
              <a:custGeom>
                <a:avLst/>
                <a:gdLst>
                  <a:gd name="T0" fmla="*/ 1 w 120"/>
                  <a:gd name="T1" fmla="*/ 1 h 158"/>
                  <a:gd name="T2" fmla="*/ 1 w 120"/>
                  <a:gd name="T3" fmla="*/ 1 h 158"/>
                  <a:gd name="T4" fmla="*/ 1 w 120"/>
                  <a:gd name="T5" fmla="*/ 1 h 158"/>
                  <a:gd name="T6" fmla="*/ 1 w 120"/>
                  <a:gd name="T7" fmla="*/ 1 h 158"/>
                  <a:gd name="T8" fmla="*/ 1 w 120"/>
                  <a:gd name="T9" fmla="*/ 1 h 158"/>
                  <a:gd name="T10" fmla="*/ 1 w 120"/>
                  <a:gd name="T11" fmla="*/ 1 h 158"/>
                  <a:gd name="T12" fmla="*/ 1 w 120"/>
                  <a:gd name="T13" fmla="*/ 1 h 158"/>
                  <a:gd name="T14" fmla="*/ 1 w 120"/>
                  <a:gd name="T15" fmla="*/ 1 h 158"/>
                  <a:gd name="T16" fmla="*/ 1 w 120"/>
                  <a:gd name="T17" fmla="*/ 1 h 158"/>
                  <a:gd name="T18" fmla="*/ 1 w 120"/>
                  <a:gd name="T19" fmla="*/ 1 h 158"/>
                  <a:gd name="T20" fmla="*/ 1 w 120"/>
                  <a:gd name="T21" fmla="*/ 1 h 158"/>
                  <a:gd name="T22" fmla="*/ 0 w 120"/>
                  <a:gd name="T23" fmla="*/ 0 h 158"/>
                  <a:gd name="T24" fmla="*/ 1 w 120"/>
                  <a:gd name="T25" fmla="*/ 1 h 158"/>
                  <a:gd name="T26" fmla="*/ 1 w 120"/>
                  <a:gd name="T27" fmla="*/ 1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158"/>
                  <a:gd name="T44" fmla="*/ 120 w 120"/>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158">
                    <a:moveTo>
                      <a:pt x="4" y="17"/>
                    </a:moveTo>
                    <a:lnTo>
                      <a:pt x="51" y="93"/>
                    </a:lnTo>
                    <a:lnTo>
                      <a:pt x="63" y="112"/>
                    </a:lnTo>
                    <a:lnTo>
                      <a:pt x="85" y="141"/>
                    </a:lnTo>
                    <a:lnTo>
                      <a:pt x="108" y="154"/>
                    </a:lnTo>
                    <a:lnTo>
                      <a:pt x="120" y="158"/>
                    </a:lnTo>
                    <a:lnTo>
                      <a:pt x="106" y="127"/>
                    </a:lnTo>
                    <a:lnTo>
                      <a:pt x="84" y="76"/>
                    </a:lnTo>
                    <a:lnTo>
                      <a:pt x="70" y="55"/>
                    </a:lnTo>
                    <a:lnTo>
                      <a:pt x="53" y="36"/>
                    </a:lnTo>
                    <a:lnTo>
                      <a:pt x="32" y="15"/>
                    </a:lnTo>
                    <a:lnTo>
                      <a:pt x="0" y="0"/>
                    </a:lnTo>
                    <a:lnTo>
                      <a:pt x="4" y="17"/>
                    </a:lnTo>
                    <a:close/>
                  </a:path>
                </a:pathLst>
              </a:custGeom>
              <a:solidFill>
                <a:srgbClr val="FFD6C9"/>
              </a:solidFill>
              <a:ln w="9525">
                <a:noFill/>
                <a:round/>
                <a:headEnd/>
                <a:tailEnd/>
              </a:ln>
            </p:spPr>
            <p:txBody>
              <a:bodyPr/>
              <a:lstStyle/>
              <a:p>
                <a:endParaRPr lang="en-US"/>
              </a:p>
            </p:txBody>
          </p:sp>
          <p:sp>
            <p:nvSpPr>
              <p:cNvPr id="54342" name="Freeform 58"/>
              <p:cNvSpPr>
                <a:spLocks/>
              </p:cNvSpPr>
              <p:nvPr/>
            </p:nvSpPr>
            <p:spPr bwMode="auto">
              <a:xfrm>
                <a:off x="2587" y="1930"/>
                <a:ext cx="15" cy="49"/>
              </a:xfrm>
              <a:custGeom>
                <a:avLst/>
                <a:gdLst>
                  <a:gd name="T0" fmla="*/ 0 w 28"/>
                  <a:gd name="T1" fmla="*/ 0 h 99"/>
                  <a:gd name="T2" fmla="*/ 1 w 28"/>
                  <a:gd name="T3" fmla="*/ 0 h 99"/>
                  <a:gd name="T4" fmla="*/ 1 w 28"/>
                  <a:gd name="T5" fmla="*/ 0 h 99"/>
                  <a:gd name="T6" fmla="*/ 1 w 28"/>
                  <a:gd name="T7" fmla="*/ 0 h 99"/>
                  <a:gd name="T8" fmla="*/ 1 w 28"/>
                  <a:gd name="T9" fmla="*/ 0 h 99"/>
                  <a:gd name="T10" fmla="*/ 1 w 28"/>
                  <a:gd name="T11" fmla="*/ 0 h 99"/>
                  <a:gd name="T12" fmla="*/ 1 w 28"/>
                  <a:gd name="T13" fmla="*/ 0 h 99"/>
                  <a:gd name="T14" fmla="*/ 1 w 28"/>
                  <a:gd name="T15" fmla="*/ 0 h 99"/>
                  <a:gd name="T16" fmla="*/ 0 w 28"/>
                  <a:gd name="T17" fmla="*/ 0 h 99"/>
                  <a:gd name="T18" fmla="*/ 0 w 28"/>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99"/>
                  <a:gd name="T32" fmla="*/ 28 w 28"/>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99">
                    <a:moveTo>
                      <a:pt x="0" y="21"/>
                    </a:moveTo>
                    <a:lnTo>
                      <a:pt x="15" y="42"/>
                    </a:lnTo>
                    <a:lnTo>
                      <a:pt x="15" y="63"/>
                    </a:lnTo>
                    <a:lnTo>
                      <a:pt x="15" y="84"/>
                    </a:lnTo>
                    <a:lnTo>
                      <a:pt x="13" y="99"/>
                    </a:lnTo>
                    <a:lnTo>
                      <a:pt x="28" y="76"/>
                    </a:lnTo>
                    <a:lnTo>
                      <a:pt x="28" y="21"/>
                    </a:lnTo>
                    <a:lnTo>
                      <a:pt x="15" y="0"/>
                    </a:lnTo>
                    <a:lnTo>
                      <a:pt x="0" y="21"/>
                    </a:lnTo>
                    <a:close/>
                  </a:path>
                </a:pathLst>
              </a:custGeom>
              <a:solidFill>
                <a:srgbClr val="FFD6C9"/>
              </a:solidFill>
              <a:ln w="9525">
                <a:noFill/>
                <a:round/>
                <a:headEnd/>
                <a:tailEnd/>
              </a:ln>
            </p:spPr>
            <p:txBody>
              <a:bodyPr/>
              <a:lstStyle/>
              <a:p>
                <a:endParaRPr lang="en-US"/>
              </a:p>
            </p:txBody>
          </p:sp>
          <p:sp>
            <p:nvSpPr>
              <p:cNvPr id="54343" name="Freeform 59"/>
              <p:cNvSpPr>
                <a:spLocks/>
              </p:cNvSpPr>
              <p:nvPr/>
            </p:nvSpPr>
            <p:spPr bwMode="auto">
              <a:xfrm>
                <a:off x="2468" y="1997"/>
                <a:ext cx="70" cy="146"/>
              </a:xfrm>
              <a:custGeom>
                <a:avLst/>
                <a:gdLst>
                  <a:gd name="T0" fmla="*/ 0 w 141"/>
                  <a:gd name="T1" fmla="*/ 0 h 291"/>
                  <a:gd name="T2" fmla="*/ 0 w 141"/>
                  <a:gd name="T3" fmla="*/ 1 h 291"/>
                  <a:gd name="T4" fmla="*/ 0 w 141"/>
                  <a:gd name="T5" fmla="*/ 1 h 291"/>
                  <a:gd name="T6" fmla="*/ 0 w 141"/>
                  <a:gd name="T7" fmla="*/ 1 h 291"/>
                  <a:gd name="T8" fmla="*/ 0 w 141"/>
                  <a:gd name="T9" fmla="*/ 1 h 291"/>
                  <a:gd name="T10" fmla="*/ 0 w 141"/>
                  <a:gd name="T11" fmla="*/ 1 h 291"/>
                  <a:gd name="T12" fmla="*/ 0 w 141"/>
                  <a:gd name="T13" fmla="*/ 1 h 291"/>
                  <a:gd name="T14" fmla="*/ 0 w 141"/>
                  <a:gd name="T15" fmla="*/ 1 h 291"/>
                  <a:gd name="T16" fmla="*/ 0 w 141"/>
                  <a:gd name="T17" fmla="*/ 1 h 291"/>
                  <a:gd name="T18" fmla="*/ 0 w 141"/>
                  <a:gd name="T19" fmla="*/ 1 h 291"/>
                  <a:gd name="T20" fmla="*/ 0 w 141"/>
                  <a:gd name="T21" fmla="*/ 1 h 291"/>
                  <a:gd name="T22" fmla="*/ 0 w 141"/>
                  <a:gd name="T23" fmla="*/ 1 h 291"/>
                  <a:gd name="T24" fmla="*/ 0 w 141"/>
                  <a:gd name="T25" fmla="*/ 1 h 291"/>
                  <a:gd name="T26" fmla="*/ 0 w 141"/>
                  <a:gd name="T27" fmla="*/ 1 h 291"/>
                  <a:gd name="T28" fmla="*/ 0 w 141"/>
                  <a:gd name="T29" fmla="*/ 0 h 291"/>
                  <a:gd name="T30" fmla="*/ 0 w 141"/>
                  <a:gd name="T31" fmla="*/ 0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1"/>
                  <a:gd name="T49" fmla="*/ 0 h 291"/>
                  <a:gd name="T50" fmla="*/ 141 w 141"/>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1" h="291">
                    <a:moveTo>
                      <a:pt x="141" y="0"/>
                    </a:moveTo>
                    <a:lnTo>
                      <a:pt x="130" y="99"/>
                    </a:lnTo>
                    <a:lnTo>
                      <a:pt x="113" y="154"/>
                    </a:lnTo>
                    <a:lnTo>
                      <a:pt x="97" y="194"/>
                    </a:lnTo>
                    <a:lnTo>
                      <a:pt x="37" y="285"/>
                    </a:lnTo>
                    <a:lnTo>
                      <a:pt x="23" y="291"/>
                    </a:lnTo>
                    <a:lnTo>
                      <a:pt x="4" y="289"/>
                    </a:lnTo>
                    <a:lnTo>
                      <a:pt x="8" y="257"/>
                    </a:lnTo>
                    <a:lnTo>
                      <a:pt x="18" y="219"/>
                    </a:lnTo>
                    <a:lnTo>
                      <a:pt x="8" y="190"/>
                    </a:lnTo>
                    <a:lnTo>
                      <a:pt x="0" y="160"/>
                    </a:lnTo>
                    <a:lnTo>
                      <a:pt x="19" y="124"/>
                    </a:lnTo>
                    <a:lnTo>
                      <a:pt x="40" y="101"/>
                    </a:lnTo>
                    <a:lnTo>
                      <a:pt x="99" y="29"/>
                    </a:lnTo>
                    <a:lnTo>
                      <a:pt x="141" y="0"/>
                    </a:lnTo>
                    <a:close/>
                  </a:path>
                </a:pathLst>
              </a:custGeom>
              <a:solidFill>
                <a:srgbClr val="FFD6C9"/>
              </a:solidFill>
              <a:ln w="9525">
                <a:noFill/>
                <a:round/>
                <a:headEnd/>
                <a:tailEnd/>
              </a:ln>
            </p:spPr>
            <p:txBody>
              <a:bodyPr/>
              <a:lstStyle/>
              <a:p>
                <a:endParaRPr lang="en-US"/>
              </a:p>
            </p:txBody>
          </p:sp>
          <p:sp>
            <p:nvSpPr>
              <p:cNvPr id="54344" name="Freeform 60"/>
              <p:cNvSpPr>
                <a:spLocks/>
              </p:cNvSpPr>
              <p:nvPr/>
            </p:nvSpPr>
            <p:spPr bwMode="auto">
              <a:xfrm>
                <a:off x="2355" y="2193"/>
                <a:ext cx="44" cy="18"/>
              </a:xfrm>
              <a:custGeom>
                <a:avLst/>
                <a:gdLst>
                  <a:gd name="T0" fmla="*/ 0 w 90"/>
                  <a:gd name="T1" fmla="*/ 1 h 36"/>
                  <a:gd name="T2" fmla="*/ 0 w 90"/>
                  <a:gd name="T3" fmla="*/ 1 h 36"/>
                  <a:gd name="T4" fmla="*/ 0 w 90"/>
                  <a:gd name="T5" fmla="*/ 1 h 36"/>
                  <a:gd name="T6" fmla="*/ 0 w 90"/>
                  <a:gd name="T7" fmla="*/ 1 h 36"/>
                  <a:gd name="T8" fmla="*/ 0 w 90"/>
                  <a:gd name="T9" fmla="*/ 1 h 36"/>
                  <a:gd name="T10" fmla="*/ 0 w 90"/>
                  <a:gd name="T11" fmla="*/ 1 h 36"/>
                  <a:gd name="T12" fmla="*/ 0 w 90"/>
                  <a:gd name="T13" fmla="*/ 1 h 36"/>
                  <a:gd name="T14" fmla="*/ 0 w 90"/>
                  <a:gd name="T15" fmla="*/ 0 h 36"/>
                  <a:gd name="T16" fmla="*/ 0 w 90"/>
                  <a:gd name="T17" fmla="*/ 1 h 36"/>
                  <a:gd name="T18" fmla="*/ 0 w 90"/>
                  <a:gd name="T19" fmla="*/ 1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36"/>
                  <a:gd name="T32" fmla="*/ 90 w 9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36">
                    <a:moveTo>
                      <a:pt x="38" y="4"/>
                    </a:moveTo>
                    <a:lnTo>
                      <a:pt x="10" y="7"/>
                    </a:lnTo>
                    <a:lnTo>
                      <a:pt x="0" y="26"/>
                    </a:lnTo>
                    <a:lnTo>
                      <a:pt x="12" y="32"/>
                    </a:lnTo>
                    <a:lnTo>
                      <a:pt x="33" y="36"/>
                    </a:lnTo>
                    <a:lnTo>
                      <a:pt x="69" y="25"/>
                    </a:lnTo>
                    <a:lnTo>
                      <a:pt x="90" y="7"/>
                    </a:lnTo>
                    <a:lnTo>
                      <a:pt x="65" y="0"/>
                    </a:lnTo>
                    <a:lnTo>
                      <a:pt x="38" y="4"/>
                    </a:lnTo>
                    <a:close/>
                  </a:path>
                </a:pathLst>
              </a:custGeom>
              <a:solidFill>
                <a:srgbClr val="FFD6C9"/>
              </a:solidFill>
              <a:ln w="9525">
                <a:noFill/>
                <a:round/>
                <a:headEnd/>
                <a:tailEnd/>
              </a:ln>
            </p:spPr>
            <p:txBody>
              <a:bodyPr/>
              <a:lstStyle/>
              <a:p>
                <a:endParaRPr lang="en-US"/>
              </a:p>
            </p:txBody>
          </p:sp>
          <p:sp>
            <p:nvSpPr>
              <p:cNvPr id="54345" name="Freeform 61"/>
              <p:cNvSpPr>
                <a:spLocks/>
              </p:cNvSpPr>
              <p:nvPr/>
            </p:nvSpPr>
            <p:spPr bwMode="auto">
              <a:xfrm>
                <a:off x="2367" y="2166"/>
                <a:ext cx="22" cy="15"/>
              </a:xfrm>
              <a:custGeom>
                <a:avLst/>
                <a:gdLst>
                  <a:gd name="T0" fmla="*/ 1 w 44"/>
                  <a:gd name="T1" fmla="*/ 0 h 28"/>
                  <a:gd name="T2" fmla="*/ 1 w 44"/>
                  <a:gd name="T3" fmla="*/ 1 h 28"/>
                  <a:gd name="T4" fmla="*/ 0 w 44"/>
                  <a:gd name="T5" fmla="*/ 1 h 28"/>
                  <a:gd name="T6" fmla="*/ 1 w 44"/>
                  <a:gd name="T7" fmla="*/ 1 h 28"/>
                  <a:gd name="T8" fmla="*/ 1 w 44"/>
                  <a:gd name="T9" fmla="*/ 0 h 28"/>
                  <a:gd name="T10" fmla="*/ 1 w 44"/>
                  <a:gd name="T11" fmla="*/ 0 h 28"/>
                  <a:gd name="T12" fmla="*/ 0 60000 65536"/>
                  <a:gd name="T13" fmla="*/ 0 60000 65536"/>
                  <a:gd name="T14" fmla="*/ 0 60000 65536"/>
                  <a:gd name="T15" fmla="*/ 0 60000 65536"/>
                  <a:gd name="T16" fmla="*/ 0 60000 65536"/>
                  <a:gd name="T17" fmla="*/ 0 60000 65536"/>
                  <a:gd name="T18" fmla="*/ 0 w 44"/>
                  <a:gd name="T19" fmla="*/ 0 h 28"/>
                  <a:gd name="T20" fmla="*/ 44 w 44"/>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4" h="28">
                    <a:moveTo>
                      <a:pt x="44" y="0"/>
                    </a:moveTo>
                    <a:lnTo>
                      <a:pt x="21" y="7"/>
                    </a:lnTo>
                    <a:lnTo>
                      <a:pt x="0" y="28"/>
                    </a:lnTo>
                    <a:lnTo>
                      <a:pt x="36" y="22"/>
                    </a:lnTo>
                    <a:lnTo>
                      <a:pt x="44" y="0"/>
                    </a:lnTo>
                    <a:close/>
                  </a:path>
                </a:pathLst>
              </a:custGeom>
              <a:solidFill>
                <a:srgbClr val="FFD6C9"/>
              </a:solidFill>
              <a:ln w="9525">
                <a:noFill/>
                <a:round/>
                <a:headEnd/>
                <a:tailEnd/>
              </a:ln>
            </p:spPr>
            <p:txBody>
              <a:bodyPr/>
              <a:lstStyle/>
              <a:p>
                <a:endParaRPr lang="en-US"/>
              </a:p>
            </p:txBody>
          </p:sp>
          <p:sp>
            <p:nvSpPr>
              <p:cNvPr id="54346" name="Freeform 62"/>
              <p:cNvSpPr>
                <a:spLocks/>
              </p:cNvSpPr>
              <p:nvPr/>
            </p:nvSpPr>
            <p:spPr bwMode="auto">
              <a:xfrm>
                <a:off x="2549" y="1994"/>
                <a:ext cx="12" cy="21"/>
              </a:xfrm>
              <a:custGeom>
                <a:avLst/>
                <a:gdLst>
                  <a:gd name="T0" fmla="*/ 0 w 25"/>
                  <a:gd name="T1" fmla="*/ 0 h 41"/>
                  <a:gd name="T2" fmla="*/ 0 w 25"/>
                  <a:gd name="T3" fmla="*/ 1 h 41"/>
                  <a:gd name="T4" fmla="*/ 0 w 25"/>
                  <a:gd name="T5" fmla="*/ 1 h 41"/>
                  <a:gd name="T6" fmla="*/ 0 w 25"/>
                  <a:gd name="T7" fmla="*/ 1 h 41"/>
                  <a:gd name="T8" fmla="*/ 0 w 25"/>
                  <a:gd name="T9" fmla="*/ 1 h 41"/>
                  <a:gd name="T10" fmla="*/ 0 w 25"/>
                  <a:gd name="T11" fmla="*/ 1 h 41"/>
                  <a:gd name="T12" fmla="*/ 0 w 25"/>
                  <a:gd name="T13" fmla="*/ 0 h 41"/>
                  <a:gd name="T14" fmla="*/ 0 w 25"/>
                  <a:gd name="T15" fmla="*/ 0 h 41"/>
                  <a:gd name="T16" fmla="*/ 0 w 25"/>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41"/>
                  <a:gd name="T29" fmla="*/ 25 w 25"/>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41">
                    <a:moveTo>
                      <a:pt x="15" y="0"/>
                    </a:moveTo>
                    <a:lnTo>
                      <a:pt x="15" y="19"/>
                    </a:lnTo>
                    <a:lnTo>
                      <a:pt x="0" y="22"/>
                    </a:lnTo>
                    <a:lnTo>
                      <a:pt x="6" y="41"/>
                    </a:lnTo>
                    <a:lnTo>
                      <a:pt x="19" y="41"/>
                    </a:lnTo>
                    <a:lnTo>
                      <a:pt x="25" y="19"/>
                    </a:lnTo>
                    <a:lnTo>
                      <a:pt x="25" y="0"/>
                    </a:lnTo>
                    <a:lnTo>
                      <a:pt x="15" y="0"/>
                    </a:lnTo>
                    <a:close/>
                  </a:path>
                </a:pathLst>
              </a:custGeom>
              <a:solidFill>
                <a:srgbClr val="FFB5A8"/>
              </a:solidFill>
              <a:ln w="9525">
                <a:noFill/>
                <a:round/>
                <a:headEnd/>
                <a:tailEnd/>
              </a:ln>
            </p:spPr>
            <p:txBody>
              <a:bodyPr/>
              <a:lstStyle/>
              <a:p>
                <a:endParaRPr lang="en-US"/>
              </a:p>
            </p:txBody>
          </p:sp>
          <p:sp>
            <p:nvSpPr>
              <p:cNvPr id="54347" name="Freeform 63"/>
              <p:cNvSpPr>
                <a:spLocks/>
              </p:cNvSpPr>
              <p:nvPr/>
            </p:nvSpPr>
            <p:spPr bwMode="auto">
              <a:xfrm>
                <a:off x="2550" y="1988"/>
                <a:ext cx="34" cy="38"/>
              </a:xfrm>
              <a:custGeom>
                <a:avLst/>
                <a:gdLst>
                  <a:gd name="T0" fmla="*/ 1 w 66"/>
                  <a:gd name="T1" fmla="*/ 1 h 76"/>
                  <a:gd name="T2" fmla="*/ 1 w 66"/>
                  <a:gd name="T3" fmla="*/ 0 h 76"/>
                  <a:gd name="T4" fmla="*/ 1 w 66"/>
                  <a:gd name="T5" fmla="*/ 1 h 76"/>
                  <a:gd name="T6" fmla="*/ 1 w 66"/>
                  <a:gd name="T7" fmla="*/ 1 h 76"/>
                  <a:gd name="T8" fmla="*/ 1 w 66"/>
                  <a:gd name="T9" fmla="*/ 1 h 76"/>
                  <a:gd name="T10" fmla="*/ 0 w 66"/>
                  <a:gd name="T11" fmla="*/ 1 h 76"/>
                  <a:gd name="T12" fmla="*/ 1 w 66"/>
                  <a:gd name="T13" fmla="*/ 1 h 76"/>
                  <a:gd name="T14" fmla="*/ 1 w 66"/>
                  <a:gd name="T15" fmla="*/ 1 h 76"/>
                  <a:gd name="T16" fmla="*/ 1 w 66"/>
                  <a:gd name="T17" fmla="*/ 1 h 76"/>
                  <a:gd name="T18" fmla="*/ 1 w 66"/>
                  <a:gd name="T19" fmla="*/ 1 h 76"/>
                  <a:gd name="T20" fmla="*/ 1 w 66"/>
                  <a:gd name="T21" fmla="*/ 1 h 76"/>
                  <a:gd name="T22" fmla="*/ 1 w 66"/>
                  <a:gd name="T23" fmla="*/ 1 h 76"/>
                  <a:gd name="T24" fmla="*/ 1 w 66"/>
                  <a:gd name="T25" fmla="*/ 1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76"/>
                  <a:gd name="T41" fmla="*/ 66 w 66"/>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76">
                    <a:moveTo>
                      <a:pt x="51" y="2"/>
                    </a:moveTo>
                    <a:lnTo>
                      <a:pt x="32" y="0"/>
                    </a:lnTo>
                    <a:lnTo>
                      <a:pt x="30" y="25"/>
                    </a:lnTo>
                    <a:lnTo>
                      <a:pt x="34" y="46"/>
                    </a:lnTo>
                    <a:lnTo>
                      <a:pt x="26" y="63"/>
                    </a:lnTo>
                    <a:lnTo>
                      <a:pt x="0" y="67"/>
                    </a:lnTo>
                    <a:lnTo>
                      <a:pt x="13" y="74"/>
                    </a:lnTo>
                    <a:lnTo>
                      <a:pt x="34" y="76"/>
                    </a:lnTo>
                    <a:lnTo>
                      <a:pt x="49" y="46"/>
                    </a:lnTo>
                    <a:lnTo>
                      <a:pt x="66" y="27"/>
                    </a:lnTo>
                    <a:lnTo>
                      <a:pt x="53" y="17"/>
                    </a:lnTo>
                    <a:lnTo>
                      <a:pt x="51" y="2"/>
                    </a:lnTo>
                    <a:close/>
                  </a:path>
                </a:pathLst>
              </a:custGeom>
              <a:solidFill>
                <a:srgbClr val="FFE5D9"/>
              </a:solidFill>
              <a:ln w="9525">
                <a:noFill/>
                <a:round/>
                <a:headEnd/>
                <a:tailEnd/>
              </a:ln>
            </p:spPr>
            <p:txBody>
              <a:bodyPr/>
              <a:lstStyle/>
              <a:p>
                <a:endParaRPr lang="en-US"/>
              </a:p>
            </p:txBody>
          </p:sp>
          <p:sp>
            <p:nvSpPr>
              <p:cNvPr id="54348" name="Freeform 64"/>
              <p:cNvSpPr>
                <a:spLocks/>
              </p:cNvSpPr>
              <p:nvPr/>
            </p:nvSpPr>
            <p:spPr bwMode="auto">
              <a:xfrm>
                <a:off x="2590" y="1902"/>
                <a:ext cx="28" cy="25"/>
              </a:xfrm>
              <a:custGeom>
                <a:avLst/>
                <a:gdLst>
                  <a:gd name="T0" fmla="*/ 1 w 55"/>
                  <a:gd name="T1" fmla="*/ 1 h 50"/>
                  <a:gd name="T2" fmla="*/ 1 w 55"/>
                  <a:gd name="T3" fmla="*/ 1 h 50"/>
                  <a:gd name="T4" fmla="*/ 1 w 55"/>
                  <a:gd name="T5" fmla="*/ 1 h 50"/>
                  <a:gd name="T6" fmla="*/ 1 w 55"/>
                  <a:gd name="T7" fmla="*/ 1 h 50"/>
                  <a:gd name="T8" fmla="*/ 1 w 55"/>
                  <a:gd name="T9" fmla="*/ 1 h 50"/>
                  <a:gd name="T10" fmla="*/ 1 w 55"/>
                  <a:gd name="T11" fmla="*/ 0 h 50"/>
                  <a:gd name="T12" fmla="*/ 0 w 55"/>
                  <a:gd name="T13" fmla="*/ 1 h 50"/>
                  <a:gd name="T14" fmla="*/ 1 w 55"/>
                  <a:gd name="T15" fmla="*/ 1 h 50"/>
                  <a:gd name="T16" fmla="*/ 1 w 55"/>
                  <a:gd name="T17" fmla="*/ 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50"/>
                  <a:gd name="T29" fmla="*/ 55 w 55"/>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50">
                    <a:moveTo>
                      <a:pt x="2" y="29"/>
                    </a:moveTo>
                    <a:lnTo>
                      <a:pt x="32" y="25"/>
                    </a:lnTo>
                    <a:lnTo>
                      <a:pt x="47" y="50"/>
                    </a:lnTo>
                    <a:lnTo>
                      <a:pt x="55" y="34"/>
                    </a:lnTo>
                    <a:lnTo>
                      <a:pt x="42" y="4"/>
                    </a:lnTo>
                    <a:lnTo>
                      <a:pt x="26" y="0"/>
                    </a:lnTo>
                    <a:lnTo>
                      <a:pt x="0" y="12"/>
                    </a:lnTo>
                    <a:lnTo>
                      <a:pt x="2" y="29"/>
                    </a:lnTo>
                    <a:close/>
                  </a:path>
                </a:pathLst>
              </a:custGeom>
              <a:solidFill>
                <a:srgbClr val="FFE5D9"/>
              </a:solidFill>
              <a:ln w="9525">
                <a:noFill/>
                <a:round/>
                <a:headEnd/>
                <a:tailEnd/>
              </a:ln>
            </p:spPr>
            <p:txBody>
              <a:bodyPr/>
              <a:lstStyle/>
              <a:p>
                <a:endParaRPr lang="en-US"/>
              </a:p>
            </p:txBody>
          </p:sp>
          <p:sp>
            <p:nvSpPr>
              <p:cNvPr id="54349" name="Freeform 65"/>
              <p:cNvSpPr>
                <a:spLocks/>
              </p:cNvSpPr>
              <p:nvPr/>
            </p:nvSpPr>
            <p:spPr bwMode="auto">
              <a:xfrm>
                <a:off x="2207" y="1812"/>
                <a:ext cx="235" cy="341"/>
              </a:xfrm>
              <a:custGeom>
                <a:avLst/>
                <a:gdLst>
                  <a:gd name="T0" fmla="*/ 1 w 469"/>
                  <a:gd name="T1" fmla="*/ 1 h 682"/>
                  <a:gd name="T2" fmla="*/ 1 w 469"/>
                  <a:gd name="T3" fmla="*/ 1 h 682"/>
                  <a:gd name="T4" fmla="*/ 1 w 469"/>
                  <a:gd name="T5" fmla="*/ 1 h 682"/>
                  <a:gd name="T6" fmla="*/ 1 w 469"/>
                  <a:gd name="T7" fmla="*/ 1 h 682"/>
                  <a:gd name="T8" fmla="*/ 1 w 469"/>
                  <a:gd name="T9" fmla="*/ 1 h 682"/>
                  <a:gd name="T10" fmla="*/ 1 w 469"/>
                  <a:gd name="T11" fmla="*/ 1 h 682"/>
                  <a:gd name="T12" fmla="*/ 1 w 469"/>
                  <a:gd name="T13" fmla="*/ 1 h 682"/>
                  <a:gd name="T14" fmla="*/ 1 w 469"/>
                  <a:gd name="T15" fmla="*/ 1 h 682"/>
                  <a:gd name="T16" fmla="*/ 1 w 469"/>
                  <a:gd name="T17" fmla="*/ 1 h 682"/>
                  <a:gd name="T18" fmla="*/ 1 w 469"/>
                  <a:gd name="T19" fmla="*/ 1 h 682"/>
                  <a:gd name="T20" fmla="*/ 1 w 469"/>
                  <a:gd name="T21" fmla="*/ 1 h 682"/>
                  <a:gd name="T22" fmla="*/ 1 w 469"/>
                  <a:gd name="T23" fmla="*/ 1 h 682"/>
                  <a:gd name="T24" fmla="*/ 1 w 469"/>
                  <a:gd name="T25" fmla="*/ 1 h 682"/>
                  <a:gd name="T26" fmla="*/ 1 w 469"/>
                  <a:gd name="T27" fmla="*/ 1 h 682"/>
                  <a:gd name="T28" fmla="*/ 1 w 469"/>
                  <a:gd name="T29" fmla="*/ 1 h 682"/>
                  <a:gd name="T30" fmla="*/ 1 w 469"/>
                  <a:gd name="T31" fmla="*/ 1 h 682"/>
                  <a:gd name="T32" fmla="*/ 1 w 469"/>
                  <a:gd name="T33" fmla="*/ 1 h 682"/>
                  <a:gd name="T34" fmla="*/ 1 w 469"/>
                  <a:gd name="T35" fmla="*/ 1 h 682"/>
                  <a:gd name="T36" fmla="*/ 1 w 469"/>
                  <a:gd name="T37" fmla="*/ 1 h 682"/>
                  <a:gd name="T38" fmla="*/ 1 w 469"/>
                  <a:gd name="T39" fmla="*/ 1 h 682"/>
                  <a:gd name="T40" fmla="*/ 1 w 469"/>
                  <a:gd name="T41" fmla="*/ 1 h 682"/>
                  <a:gd name="T42" fmla="*/ 1 w 469"/>
                  <a:gd name="T43" fmla="*/ 1 h 682"/>
                  <a:gd name="T44" fmla="*/ 1 w 469"/>
                  <a:gd name="T45" fmla="*/ 1 h 682"/>
                  <a:gd name="T46" fmla="*/ 1 w 469"/>
                  <a:gd name="T47" fmla="*/ 1 h 682"/>
                  <a:gd name="T48" fmla="*/ 1 w 469"/>
                  <a:gd name="T49" fmla="*/ 1 h 682"/>
                  <a:gd name="T50" fmla="*/ 1 w 469"/>
                  <a:gd name="T51" fmla="*/ 1 h 682"/>
                  <a:gd name="T52" fmla="*/ 1 w 469"/>
                  <a:gd name="T53" fmla="*/ 1 h 682"/>
                  <a:gd name="T54" fmla="*/ 1 w 469"/>
                  <a:gd name="T55" fmla="*/ 1 h 682"/>
                  <a:gd name="T56" fmla="*/ 1 w 469"/>
                  <a:gd name="T57" fmla="*/ 1 h 682"/>
                  <a:gd name="T58" fmla="*/ 1 w 469"/>
                  <a:gd name="T59" fmla="*/ 1 h 682"/>
                  <a:gd name="T60" fmla="*/ 1 w 469"/>
                  <a:gd name="T61" fmla="*/ 1 h 682"/>
                  <a:gd name="T62" fmla="*/ 0 w 469"/>
                  <a:gd name="T63" fmla="*/ 1 h 682"/>
                  <a:gd name="T64" fmla="*/ 1 w 469"/>
                  <a:gd name="T65" fmla="*/ 1 h 682"/>
                  <a:gd name="T66" fmla="*/ 1 w 469"/>
                  <a:gd name="T67" fmla="*/ 1 h 682"/>
                  <a:gd name="T68" fmla="*/ 1 w 469"/>
                  <a:gd name="T69" fmla="*/ 0 h 682"/>
                  <a:gd name="T70" fmla="*/ 1 w 469"/>
                  <a:gd name="T71" fmla="*/ 1 h 682"/>
                  <a:gd name="T72" fmla="*/ 1 w 469"/>
                  <a:gd name="T73" fmla="*/ 1 h 682"/>
                  <a:gd name="T74" fmla="*/ 1 w 469"/>
                  <a:gd name="T75" fmla="*/ 1 h 682"/>
                  <a:gd name="T76" fmla="*/ 1 w 469"/>
                  <a:gd name="T77" fmla="*/ 1 h 682"/>
                  <a:gd name="T78" fmla="*/ 1 w 469"/>
                  <a:gd name="T79" fmla="*/ 1 h 682"/>
                  <a:gd name="T80" fmla="*/ 1 w 469"/>
                  <a:gd name="T81" fmla="*/ 1 h 682"/>
                  <a:gd name="T82" fmla="*/ 1 w 469"/>
                  <a:gd name="T83" fmla="*/ 1 h 682"/>
                  <a:gd name="T84" fmla="*/ 1 w 469"/>
                  <a:gd name="T85" fmla="*/ 1 h 682"/>
                  <a:gd name="T86" fmla="*/ 1 w 469"/>
                  <a:gd name="T87" fmla="*/ 1 h 682"/>
                  <a:gd name="T88" fmla="*/ 1 w 469"/>
                  <a:gd name="T89" fmla="*/ 1 h 682"/>
                  <a:gd name="T90" fmla="*/ 1 w 469"/>
                  <a:gd name="T91" fmla="*/ 1 h 682"/>
                  <a:gd name="T92" fmla="*/ 1 w 469"/>
                  <a:gd name="T93" fmla="*/ 1 h 6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9"/>
                  <a:gd name="T142" fmla="*/ 0 h 682"/>
                  <a:gd name="T143" fmla="*/ 469 w 469"/>
                  <a:gd name="T144" fmla="*/ 682 h 6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9" h="682">
                    <a:moveTo>
                      <a:pt x="450" y="212"/>
                    </a:moveTo>
                    <a:lnTo>
                      <a:pt x="382" y="193"/>
                    </a:lnTo>
                    <a:lnTo>
                      <a:pt x="332" y="184"/>
                    </a:lnTo>
                    <a:lnTo>
                      <a:pt x="300" y="186"/>
                    </a:lnTo>
                    <a:lnTo>
                      <a:pt x="270" y="218"/>
                    </a:lnTo>
                    <a:lnTo>
                      <a:pt x="254" y="243"/>
                    </a:lnTo>
                    <a:lnTo>
                      <a:pt x="273" y="283"/>
                    </a:lnTo>
                    <a:lnTo>
                      <a:pt x="260" y="319"/>
                    </a:lnTo>
                    <a:lnTo>
                      <a:pt x="273" y="328"/>
                    </a:lnTo>
                    <a:lnTo>
                      <a:pt x="296" y="336"/>
                    </a:lnTo>
                    <a:lnTo>
                      <a:pt x="348" y="346"/>
                    </a:lnTo>
                    <a:lnTo>
                      <a:pt x="302" y="378"/>
                    </a:lnTo>
                    <a:lnTo>
                      <a:pt x="247" y="431"/>
                    </a:lnTo>
                    <a:lnTo>
                      <a:pt x="197" y="442"/>
                    </a:lnTo>
                    <a:lnTo>
                      <a:pt x="180" y="492"/>
                    </a:lnTo>
                    <a:lnTo>
                      <a:pt x="171" y="564"/>
                    </a:lnTo>
                    <a:lnTo>
                      <a:pt x="165" y="587"/>
                    </a:lnTo>
                    <a:lnTo>
                      <a:pt x="205" y="615"/>
                    </a:lnTo>
                    <a:lnTo>
                      <a:pt x="239" y="638"/>
                    </a:lnTo>
                    <a:lnTo>
                      <a:pt x="233" y="665"/>
                    </a:lnTo>
                    <a:lnTo>
                      <a:pt x="209" y="669"/>
                    </a:lnTo>
                    <a:lnTo>
                      <a:pt x="190" y="682"/>
                    </a:lnTo>
                    <a:lnTo>
                      <a:pt x="127" y="653"/>
                    </a:lnTo>
                    <a:lnTo>
                      <a:pt x="95" y="598"/>
                    </a:lnTo>
                    <a:lnTo>
                      <a:pt x="64" y="524"/>
                    </a:lnTo>
                    <a:lnTo>
                      <a:pt x="43" y="475"/>
                    </a:lnTo>
                    <a:lnTo>
                      <a:pt x="36" y="427"/>
                    </a:lnTo>
                    <a:lnTo>
                      <a:pt x="36" y="372"/>
                    </a:lnTo>
                    <a:lnTo>
                      <a:pt x="36" y="317"/>
                    </a:lnTo>
                    <a:lnTo>
                      <a:pt x="24" y="304"/>
                    </a:lnTo>
                    <a:lnTo>
                      <a:pt x="9" y="245"/>
                    </a:lnTo>
                    <a:lnTo>
                      <a:pt x="0" y="117"/>
                    </a:lnTo>
                    <a:lnTo>
                      <a:pt x="3" y="51"/>
                    </a:lnTo>
                    <a:lnTo>
                      <a:pt x="7" y="28"/>
                    </a:lnTo>
                    <a:lnTo>
                      <a:pt x="26" y="0"/>
                    </a:lnTo>
                    <a:lnTo>
                      <a:pt x="100" y="36"/>
                    </a:lnTo>
                    <a:lnTo>
                      <a:pt x="169" y="102"/>
                    </a:lnTo>
                    <a:lnTo>
                      <a:pt x="243" y="125"/>
                    </a:lnTo>
                    <a:lnTo>
                      <a:pt x="323" y="104"/>
                    </a:lnTo>
                    <a:lnTo>
                      <a:pt x="389" y="104"/>
                    </a:lnTo>
                    <a:lnTo>
                      <a:pt x="344" y="131"/>
                    </a:lnTo>
                    <a:lnTo>
                      <a:pt x="330" y="152"/>
                    </a:lnTo>
                    <a:lnTo>
                      <a:pt x="389" y="163"/>
                    </a:lnTo>
                    <a:lnTo>
                      <a:pt x="439" y="176"/>
                    </a:lnTo>
                    <a:lnTo>
                      <a:pt x="469" y="216"/>
                    </a:lnTo>
                    <a:lnTo>
                      <a:pt x="450" y="212"/>
                    </a:lnTo>
                    <a:close/>
                  </a:path>
                </a:pathLst>
              </a:custGeom>
              <a:solidFill>
                <a:srgbClr val="F59E92"/>
              </a:solidFill>
              <a:ln w="9525">
                <a:noFill/>
                <a:round/>
                <a:headEnd/>
                <a:tailEnd/>
              </a:ln>
            </p:spPr>
            <p:txBody>
              <a:bodyPr/>
              <a:lstStyle/>
              <a:p>
                <a:endParaRPr lang="en-US"/>
              </a:p>
            </p:txBody>
          </p:sp>
          <p:sp>
            <p:nvSpPr>
              <p:cNvPr id="54350" name="Freeform 66"/>
              <p:cNvSpPr>
                <a:spLocks/>
              </p:cNvSpPr>
              <p:nvPr/>
            </p:nvSpPr>
            <p:spPr bwMode="auto">
              <a:xfrm>
                <a:off x="2276" y="2144"/>
                <a:ext cx="91" cy="82"/>
              </a:xfrm>
              <a:custGeom>
                <a:avLst/>
                <a:gdLst>
                  <a:gd name="T0" fmla="*/ 1 w 182"/>
                  <a:gd name="T1" fmla="*/ 1 h 163"/>
                  <a:gd name="T2" fmla="*/ 1 w 182"/>
                  <a:gd name="T3" fmla="*/ 1 h 163"/>
                  <a:gd name="T4" fmla="*/ 1 w 182"/>
                  <a:gd name="T5" fmla="*/ 1 h 163"/>
                  <a:gd name="T6" fmla="*/ 1 w 182"/>
                  <a:gd name="T7" fmla="*/ 1 h 163"/>
                  <a:gd name="T8" fmla="*/ 1 w 182"/>
                  <a:gd name="T9" fmla="*/ 1 h 163"/>
                  <a:gd name="T10" fmla="*/ 1 w 182"/>
                  <a:gd name="T11" fmla="*/ 1 h 163"/>
                  <a:gd name="T12" fmla="*/ 1 w 182"/>
                  <a:gd name="T13" fmla="*/ 1 h 163"/>
                  <a:gd name="T14" fmla="*/ 1 w 182"/>
                  <a:gd name="T15" fmla="*/ 1 h 163"/>
                  <a:gd name="T16" fmla="*/ 1 w 182"/>
                  <a:gd name="T17" fmla="*/ 1 h 163"/>
                  <a:gd name="T18" fmla="*/ 0 w 182"/>
                  <a:gd name="T19" fmla="*/ 0 h 163"/>
                  <a:gd name="T20" fmla="*/ 1 w 182"/>
                  <a:gd name="T21" fmla="*/ 1 h 163"/>
                  <a:gd name="T22" fmla="*/ 1 w 182"/>
                  <a:gd name="T23" fmla="*/ 1 h 163"/>
                  <a:gd name="T24" fmla="*/ 1 w 182"/>
                  <a:gd name="T25" fmla="*/ 1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
                  <a:gd name="T40" fmla="*/ 0 h 163"/>
                  <a:gd name="T41" fmla="*/ 182 w 182"/>
                  <a:gd name="T42" fmla="*/ 163 h 1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 h="163">
                    <a:moveTo>
                      <a:pt x="74" y="42"/>
                    </a:moveTo>
                    <a:lnTo>
                      <a:pt x="76" y="76"/>
                    </a:lnTo>
                    <a:lnTo>
                      <a:pt x="152" y="93"/>
                    </a:lnTo>
                    <a:lnTo>
                      <a:pt x="123" y="114"/>
                    </a:lnTo>
                    <a:lnTo>
                      <a:pt x="131" y="135"/>
                    </a:lnTo>
                    <a:lnTo>
                      <a:pt x="182" y="158"/>
                    </a:lnTo>
                    <a:lnTo>
                      <a:pt x="150" y="163"/>
                    </a:lnTo>
                    <a:lnTo>
                      <a:pt x="95" y="139"/>
                    </a:lnTo>
                    <a:lnTo>
                      <a:pt x="30" y="72"/>
                    </a:lnTo>
                    <a:lnTo>
                      <a:pt x="0" y="0"/>
                    </a:lnTo>
                    <a:lnTo>
                      <a:pt x="72" y="36"/>
                    </a:lnTo>
                    <a:lnTo>
                      <a:pt x="74" y="42"/>
                    </a:lnTo>
                    <a:close/>
                  </a:path>
                </a:pathLst>
              </a:custGeom>
              <a:solidFill>
                <a:srgbClr val="E08477"/>
              </a:solidFill>
              <a:ln w="9525">
                <a:noFill/>
                <a:round/>
                <a:headEnd/>
                <a:tailEnd/>
              </a:ln>
            </p:spPr>
            <p:txBody>
              <a:bodyPr/>
              <a:lstStyle/>
              <a:p>
                <a:endParaRPr lang="en-US"/>
              </a:p>
            </p:txBody>
          </p:sp>
          <p:sp>
            <p:nvSpPr>
              <p:cNvPr id="54351" name="Freeform 67"/>
              <p:cNvSpPr>
                <a:spLocks/>
              </p:cNvSpPr>
              <p:nvPr/>
            </p:nvSpPr>
            <p:spPr bwMode="auto">
              <a:xfrm>
                <a:off x="2261" y="2077"/>
                <a:ext cx="24" cy="51"/>
              </a:xfrm>
              <a:custGeom>
                <a:avLst/>
                <a:gdLst>
                  <a:gd name="T0" fmla="*/ 0 w 50"/>
                  <a:gd name="T1" fmla="*/ 0 h 103"/>
                  <a:gd name="T2" fmla="*/ 0 w 50"/>
                  <a:gd name="T3" fmla="*/ 0 h 103"/>
                  <a:gd name="T4" fmla="*/ 0 w 50"/>
                  <a:gd name="T5" fmla="*/ 0 h 103"/>
                  <a:gd name="T6" fmla="*/ 0 w 50"/>
                  <a:gd name="T7" fmla="*/ 0 h 103"/>
                  <a:gd name="T8" fmla="*/ 0 w 50"/>
                  <a:gd name="T9" fmla="*/ 0 h 103"/>
                  <a:gd name="T10" fmla="*/ 0 w 50"/>
                  <a:gd name="T11" fmla="*/ 0 h 103"/>
                  <a:gd name="T12" fmla="*/ 0 w 50"/>
                  <a:gd name="T13" fmla="*/ 0 h 103"/>
                  <a:gd name="T14" fmla="*/ 0 w 50"/>
                  <a:gd name="T15" fmla="*/ 0 h 103"/>
                  <a:gd name="T16" fmla="*/ 0 w 50"/>
                  <a:gd name="T17" fmla="*/ 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103"/>
                  <a:gd name="T29" fmla="*/ 50 w 50"/>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103">
                    <a:moveTo>
                      <a:pt x="50" y="27"/>
                    </a:moveTo>
                    <a:lnTo>
                      <a:pt x="19" y="57"/>
                    </a:lnTo>
                    <a:lnTo>
                      <a:pt x="12" y="103"/>
                    </a:lnTo>
                    <a:lnTo>
                      <a:pt x="0" y="51"/>
                    </a:lnTo>
                    <a:lnTo>
                      <a:pt x="19" y="30"/>
                    </a:lnTo>
                    <a:lnTo>
                      <a:pt x="34" y="21"/>
                    </a:lnTo>
                    <a:lnTo>
                      <a:pt x="50" y="0"/>
                    </a:lnTo>
                    <a:lnTo>
                      <a:pt x="50" y="27"/>
                    </a:lnTo>
                    <a:close/>
                  </a:path>
                </a:pathLst>
              </a:custGeom>
              <a:solidFill>
                <a:srgbClr val="C7695C"/>
              </a:solidFill>
              <a:ln w="9525">
                <a:noFill/>
                <a:round/>
                <a:headEnd/>
                <a:tailEnd/>
              </a:ln>
            </p:spPr>
            <p:txBody>
              <a:bodyPr/>
              <a:lstStyle/>
              <a:p>
                <a:endParaRPr lang="en-US"/>
              </a:p>
            </p:txBody>
          </p:sp>
          <p:sp>
            <p:nvSpPr>
              <p:cNvPr id="54352" name="Freeform 68"/>
              <p:cNvSpPr>
                <a:spLocks/>
              </p:cNvSpPr>
              <p:nvPr/>
            </p:nvSpPr>
            <p:spPr bwMode="auto">
              <a:xfrm>
                <a:off x="2382" y="2143"/>
                <a:ext cx="37" cy="31"/>
              </a:xfrm>
              <a:custGeom>
                <a:avLst/>
                <a:gdLst>
                  <a:gd name="T0" fmla="*/ 0 w 75"/>
                  <a:gd name="T1" fmla="*/ 0 h 63"/>
                  <a:gd name="T2" fmla="*/ 0 w 75"/>
                  <a:gd name="T3" fmla="*/ 0 h 63"/>
                  <a:gd name="T4" fmla="*/ 0 w 75"/>
                  <a:gd name="T5" fmla="*/ 0 h 63"/>
                  <a:gd name="T6" fmla="*/ 0 w 75"/>
                  <a:gd name="T7" fmla="*/ 0 h 63"/>
                  <a:gd name="T8" fmla="*/ 0 w 75"/>
                  <a:gd name="T9" fmla="*/ 0 h 63"/>
                  <a:gd name="T10" fmla="*/ 0 w 75"/>
                  <a:gd name="T11" fmla="*/ 0 h 63"/>
                  <a:gd name="T12" fmla="*/ 0 w 75"/>
                  <a:gd name="T13" fmla="*/ 0 h 63"/>
                  <a:gd name="T14" fmla="*/ 0 w 75"/>
                  <a:gd name="T15" fmla="*/ 0 h 63"/>
                  <a:gd name="T16" fmla="*/ 0 w 75"/>
                  <a:gd name="T17" fmla="*/ 0 h 63"/>
                  <a:gd name="T18" fmla="*/ 0 w 75"/>
                  <a:gd name="T19" fmla="*/ 0 h 63"/>
                  <a:gd name="T20" fmla="*/ 0 w 75"/>
                  <a:gd name="T21" fmla="*/ 0 h 63"/>
                  <a:gd name="T22" fmla="*/ 0 w 75"/>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63"/>
                  <a:gd name="T38" fmla="*/ 75 w 75"/>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63">
                    <a:moveTo>
                      <a:pt x="0" y="27"/>
                    </a:moveTo>
                    <a:lnTo>
                      <a:pt x="40" y="44"/>
                    </a:lnTo>
                    <a:lnTo>
                      <a:pt x="52" y="55"/>
                    </a:lnTo>
                    <a:lnTo>
                      <a:pt x="69" y="63"/>
                    </a:lnTo>
                    <a:lnTo>
                      <a:pt x="75" y="38"/>
                    </a:lnTo>
                    <a:lnTo>
                      <a:pt x="71" y="21"/>
                    </a:lnTo>
                    <a:lnTo>
                      <a:pt x="69" y="0"/>
                    </a:lnTo>
                    <a:lnTo>
                      <a:pt x="52" y="0"/>
                    </a:lnTo>
                    <a:lnTo>
                      <a:pt x="50" y="25"/>
                    </a:lnTo>
                    <a:lnTo>
                      <a:pt x="29" y="29"/>
                    </a:lnTo>
                    <a:lnTo>
                      <a:pt x="0" y="27"/>
                    </a:lnTo>
                    <a:close/>
                  </a:path>
                </a:pathLst>
              </a:custGeom>
              <a:solidFill>
                <a:srgbClr val="F59E92"/>
              </a:solidFill>
              <a:ln w="9525">
                <a:noFill/>
                <a:round/>
                <a:headEnd/>
                <a:tailEnd/>
              </a:ln>
            </p:spPr>
            <p:txBody>
              <a:bodyPr/>
              <a:lstStyle/>
              <a:p>
                <a:endParaRPr lang="en-US"/>
              </a:p>
            </p:txBody>
          </p:sp>
          <p:sp>
            <p:nvSpPr>
              <p:cNvPr id="54353" name="Freeform 69"/>
              <p:cNvSpPr>
                <a:spLocks/>
              </p:cNvSpPr>
              <p:nvPr/>
            </p:nvSpPr>
            <p:spPr bwMode="auto">
              <a:xfrm>
                <a:off x="2351" y="2086"/>
                <a:ext cx="74" cy="67"/>
              </a:xfrm>
              <a:custGeom>
                <a:avLst/>
                <a:gdLst>
                  <a:gd name="T0" fmla="*/ 1 w 148"/>
                  <a:gd name="T1" fmla="*/ 0 h 135"/>
                  <a:gd name="T2" fmla="*/ 1 w 148"/>
                  <a:gd name="T3" fmla="*/ 0 h 135"/>
                  <a:gd name="T4" fmla="*/ 1 w 148"/>
                  <a:gd name="T5" fmla="*/ 0 h 135"/>
                  <a:gd name="T6" fmla="*/ 1 w 148"/>
                  <a:gd name="T7" fmla="*/ 0 h 135"/>
                  <a:gd name="T8" fmla="*/ 1 w 148"/>
                  <a:gd name="T9" fmla="*/ 0 h 135"/>
                  <a:gd name="T10" fmla="*/ 1 w 148"/>
                  <a:gd name="T11" fmla="*/ 0 h 135"/>
                  <a:gd name="T12" fmla="*/ 1 w 148"/>
                  <a:gd name="T13" fmla="*/ 0 h 135"/>
                  <a:gd name="T14" fmla="*/ 1 w 148"/>
                  <a:gd name="T15" fmla="*/ 0 h 135"/>
                  <a:gd name="T16" fmla="*/ 1 w 148"/>
                  <a:gd name="T17" fmla="*/ 0 h 135"/>
                  <a:gd name="T18" fmla="*/ 1 w 148"/>
                  <a:gd name="T19" fmla="*/ 0 h 135"/>
                  <a:gd name="T20" fmla="*/ 1 w 148"/>
                  <a:gd name="T21" fmla="*/ 0 h 135"/>
                  <a:gd name="T22" fmla="*/ 1 w 148"/>
                  <a:gd name="T23" fmla="*/ 0 h 135"/>
                  <a:gd name="T24" fmla="*/ 1 w 148"/>
                  <a:gd name="T25" fmla="*/ 0 h 135"/>
                  <a:gd name="T26" fmla="*/ 1 w 148"/>
                  <a:gd name="T27" fmla="*/ 0 h 135"/>
                  <a:gd name="T28" fmla="*/ 0 w 148"/>
                  <a:gd name="T29" fmla="*/ 0 h 135"/>
                  <a:gd name="T30" fmla="*/ 1 w 148"/>
                  <a:gd name="T31" fmla="*/ 0 h 135"/>
                  <a:gd name="T32" fmla="*/ 1 w 148"/>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35"/>
                  <a:gd name="T53" fmla="*/ 148 w 148"/>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35">
                    <a:moveTo>
                      <a:pt x="17" y="21"/>
                    </a:moveTo>
                    <a:lnTo>
                      <a:pt x="23" y="36"/>
                    </a:lnTo>
                    <a:lnTo>
                      <a:pt x="38" y="61"/>
                    </a:lnTo>
                    <a:lnTo>
                      <a:pt x="78" y="91"/>
                    </a:lnTo>
                    <a:lnTo>
                      <a:pt x="102" y="106"/>
                    </a:lnTo>
                    <a:lnTo>
                      <a:pt x="112" y="114"/>
                    </a:lnTo>
                    <a:lnTo>
                      <a:pt x="131" y="135"/>
                    </a:lnTo>
                    <a:lnTo>
                      <a:pt x="148" y="95"/>
                    </a:lnTo>
                    <a:lnTo>
                      <a:pt x="106" y="74"/>
                    </a:lnTo>
                    <a:lnTo>
                      <a:pt x="72" y="36"/>
                    </a:lnTo>
                    <a:lnTo>
                      <a:pt x="64" y="21"/>
                    </a:lnTo>
                    <a:lnTo>
                      <a:pt x="53" y="6"/>
                    </a:lnTo>
                    <a:lnTo>
                      <a:pt x="28" y="4"/>
                    </a:lnTo>
                    <a:lnTo>
                      <a:pt x="15" y="4"/>
                    </a:lnTo>
                    <a:lnTo>
                      <a:pt x="0" y="0"/>
                    </a:lnTo>
                    <a:lnTo>
                      <a:pt x="17" y="21"/>
                    </a:lnTo>
                    <a:close/>
                  </a:path>
                </a:pathLst>
              </a:custGeom>
              <a:solidFill>
                <a:srgbClr val="F59E92"/>
              </a:solidFill>
              <a:ln w="9525">
                <a:noFill/>
                <a:round/>
                <a:headEnd/>
                <a:tailEnd/>
              </a:ln>
            </p:spPr>
            <p:txBody>
              <a:bodyPr/>
              <a:lstStyle/>
              <a:p>
                <a:endParaRPr lang="en-US"/>
              </a:p>
            </p:txBody>
          </p:sp>
          <p:sp>
            <p:nvSpPr>
              <p:cNvPr id="54354" name="Freeform 70"/>
              <p:cNvSpPr>
                <a:spLocks/>
              </p:cNvSpPr>
              <p:nvPr/>
            </p:nvSpPr>
            <p:spPr bwMode="auto">
              <a:xfrm>
                <a:off x="2321" y="2122"/>
                <a:ext cx="49" cy="35"/>
              </a:xfrm>
              <a:custGeom>
                <a:avLst/>
                <a:gdLst>
                  <a:gd name="T0" fmla="*/ 1 w 97"/>
                  <a:gd name="T1" fmla="*/ 0 h 71"/>
                  <a:gd name="T2" fmla="*/ 1 w 97"/>
                  <a:gd name="T3" fmla="*/ 0 h 71"/>
                  <a:gd name="T4" fmla="*/ 1 w 97"/>
                  <a:gd name="T5" fmla="*/ 0 h 71"/>
                  <a:gd name="T6" fmla="*/ 1 w 97"/>
                  <a:gd name="T7" fmla="*/ 0 h 71"/>
                  <a:gd name="T8" fmla="*/ 1 w 97"/>
                  <a:gd name="T9" fmla="*/ 0 h 71"/>
                  <a:gd name="T10" fmla="*/ 1 w 97"/>
                  <a:gd name="T11" fmla="*/ 0 h 71"/>
                  <a:gd name="T12" fmla="*/ 0 w 97"/>
                  <a:gd name="T13" fmla="*/ 0 h 71"/>
                  <a:gd name="T14" fmla="*/ 1 w 97"/>
                  <a:gd name="T15" fmla="*/ 0 h 71"/>
                  <a:gd name="T16" fmla="*/ 1 w 97"/>
                  <a:gd name="T17" fmla="*/ 0 h 71"/>
                  <a:gd name="T18" fmla="*/ 1 w 97"/>
                  <a:gd name="T19" fmla="*/ 0 h 71"/>
                  <a:gd name="T20" fmla="*/ 1 w 97"/>
                  <a:gd name="T21" fmla="*/ 0 h 71"/>
                  <a:gd name="T22" fmla="*/ 1 w 97"/>
                  <a:gd name="T23" fmla="*/ 0 h 71"/>
                  <a:gd name="T24" fmla="*/ 1 w 97"/>
                  <a:gd name="T25" fmla="*/ 0 h 71"/>
                  <a:gd name="T26" fmla="*/ 1 w 97"/>
                  <a:gd name="T27" fmla="*/ 0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71"/>
                  <a:gd name="T44" fmla="*/ 97 w 97"/>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71">
                    <a:moveTo>
                      <a:pt x="72" y="0"/>
                    </a:moveTo>
                    <a:lnTo>
                      <a:pt x="53" y="2"/>
                    </a:lnTo>
                    <a:lnTo>
                      <a:pt x="34" y="21"/>
                    </a:lnTo>
                    <a:lnTo>
                      <a:pt x="21" y="19"/>
                    </a:lnTo>
                    <a:lnTo>
                      <a:pt x="26" y="59"/>
                    </a:lnTo>
                    <a:lnTo>
                      <a:pt x="15" y="65"/>
                    </a:lnTo>
                    <a:lnTo>
                      <a:pt x="0" y="61"/>
                    </a:lnTo>
                    <a:lnTo>
                      <a:pt x="4" y="71"/>
                    </a:lnTo>
                    <a:lnTo>
                      <a:pt x="32" y="67"/>
                    </a:lnTo>
                    <a:lnTo>
                      <a:pt x="82" y="63"/>
                    </a:lnTo>
                    <a:lnTo>
                      <a:pt x="97" y="50"/>
                    </a:lnTo>
                    <a:lnTo>
                      <a:pt x="97" y="25"/>
                    </a:lnTo>
                    <a:lnTo>
                      <a:pt x="72" y="0"/>
                    </a:lnTo>
                    <a:close/>
                  </a:path>
                </a:pathLst>
              </a:custGeom>
              <a:solidFill>
                <a:srgbClr val="FFD6C9"/>
              </a:solidFill>
              <a:ln w="9525">
                <a:noFill/>
                <a:round/>
                <a:headEnd/>
                <a:tailEnd/>
              </a:ln>
            </p:spPr>
            <p:txBody>
              <a:bodyPr/>
              <a:lstStyle/>
              <a:p>
                <a:endParaRPr lang="en-US"/>
              </a:p>
            </p:txBody>
          </p:sp>
          <p:sp>
            <p:nvSpPr>
              <p:cNvPr id="54355" name="Freeform 71"/>
              <p:cNvSpPr>
                <a:spLocks/>
              </p:cNvSpPr>
              <p:nvPr/>
            </p:nvSpPr>
            <p:spPr bwMode="auto">
              <a:xfrm>
                <a:off x="2248" y="1988"/>
                <a:ext cx="41" cy="44"/>
              </a:xfrm>
              <a:custGeom>
                <a:avLst/>
                <a:gdLst>
                  <a:gd name="T0" fmla="*/ 1 w 82"/>
                  <a:gd name="T1" fmla="*/ 0 h 90"/>
                  <a:gd name="T2" fmla="*/ 1 w 82"/>
                  <a:gd name="T3" fmla="*/ 0 h 90"/>
                  <a:gd name="T4" fmla="*/ 1 w 82"/>
                  <a:gd name="T5" fmla="*/ 0 h 90"/>
                  <a:gd name="T6" fmla="*/ 1 w 82"/>
                  <a:gd name="T7" fmla="*/ 0 h 90"/>
                  <a:gd name="T8" fmla="*/ 0 w 82"/>
                  <a:gd name="T9" fmla="*/ 0 h 90"/>
                  <a:gd name="T10" fmla="*/ 1 w 82"/>
                  <a:gd name="T11" fmla="*/ 0 h 90"/>
                  <a:gd name="T12" fmla="*/ 1 w 82"/>
                  <a:gd name="T13" fmla="*/ 0 h 90"/>
                  <a:gd name="T14" fmla="*/ 1 w 82"/>
                  <a:gd name="T15" fmla="*/ 0 h 90"/>
                  <a:gd name="T16" fmla="*/ 1 w 82"/>
                  <a:gd name="T17" fmla="*/ 0 h 90"/>
                  <a:gd name="T18" fmla="*/ 1 w 82"/>
                  <a:gd name="T19" fmla="*/ 0 h 90"/>
                  <a:gd name="T20" fmla="*/ 1 w 82"/>
                  <a:gd name="T21" fmla="*/ 0 h 90"/>
                  <a:gd name="T22" fmla="*/ 1 w 82"/>
                  <a:gd name="T23" fmla="*/ 0 h 90"/>
                  <a:gd name="T24" fmla="*/ 1 w 82"/>
                  <a:gd name="T25" fmla="*/ 0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90"/>
                  <a:gd name="T41" fmla="*/ 82 w 82"/>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90">
                    <a:moveTo>
                      <a:pt x="16" y="0"/>
                    </a:moveTo>
                    <a:lnTo>
                      <a:pt x="38" y="21"/>
                    </a:lnTo>
                    <a:lnTo>
                      <a:pt x="40" y="42"/>
                    </a:lnTo>
                    <a:lnTo>
                      <a:pt x="35" y="53"/>
                    </a:lnTo>
                    <a:lnTo>
                      <a:pt x="0" y="63"/>
                    </a:lnTo>
                    <a:lnTo>
                      <a:pt x="6" y="76"/>
                    </a:lnTo>
                    <a:lnTo>
                      <a:pt x="21" y="90"/>
                    </a:lnTo>
                    <a:lnTo>
                      <a:pt x="50" y="86"/>
                    </a:lnTo>
                    <a:lnTo>
                      <a:pt x="82" y="53"/>
                    </a:lnTo>
                    <a:lnTo>
                      <a:pt x="63" y="29"/>
                    </a:lnTo>
                    <a:lnTo>
                      <a:pt x="48" y="6"/>
                    </a:lnTo>
                    <a:lnTo>
                      <a:pt x="16" y="0"/>
                    </a:lnTo>
                    <a:close/>
                  </a:path>
                </a:pathLst>
              </a:custGeom>
              <a:solidFill>
                <a:srgbClr val="C7695C"/>
              </a:solidFill>
              <a:ln w="9525">
                <a:noFill/>
                <a:round/>
                <a:headEnd/>
                <a:tailEnd/>
              </a:ln>
            </p:spPr>
            <p:txBody>
              <a:bodyPr/>
              <a:lstStyle/>
              <a:p>
                <a:endParaRPr lang="en-US"/>
              </a:p>
            </p:txBody>
          </p:sp>
          <p:sp>
            <p:nvSpPr>
              <p:cNvPr id="54356" name="Freeform 72"/>
              <p:cNvSpPr>
                <a:spLocks/>
              </p:cNvSpPr>
              <p:nvPr/>
            </p:nvSpPr>
            <p:spPr bwMode="auto">
              <a:xfrm>
                <a:off x="2301" y="2034"/>
                <a:ext cx="50" cy="82"/>
              </a:xfrm>
              <a:custGeom>
                <a:avLst/>
                <a:gdLst>
                  <a:gd name="T0" fmla="*/ 1 w 99"/>
                  <a:gd name="T1" fmla="*/ 1 h 164"/>
                  <a:gd name="T2" fmla="*/ 1 w 99"/>
                  <a:gd name="T3" fmla="*/ 1 h 164"/>
                  <a:gd name="T4" fmla="*/ 1 w 99"/>
                  <a:gd name="T5" fmla="*/ 0 h 164"/>
                  <a:gd name="T6" fmla="*/ 1 w 99"/>
                  <a:gd name="T7" fmla="*/ 1 h 164"/>
                  <a:gd name="T8" fmla="*/ 1 w 99"/>
                  <a:gd name="T9" fmla="*/ 1 h 164"/>
                  <a:gd name="T10" fmla="*/ 0 w 99"/>
                  <a:gd name="T11" fmla="*/ 1 h 164"/>
                  <a:gd name="T12" fmla="*/ 1 w 99"/>
                  <a:gd name="T13" fmla="*/ 1 h 164"/>
                  <a:gd name="T14" fmla="*/ 1 w 99"/>
                  <a:gd name="T15" fmla="*/ 1 h 164"/>
                  <a:gd name="T16" fmla="*/ 1 w 99"/>
                  <a:gd name="T17" fmla="*/ 1 h 164"/>
                  <a:gd name="T18" fmla="*/ 1 w 99"/>
                  <a:gd name="T19" fmla="*/ 1 h 164"/>
                  <a:gd name="T20" fmla="*/ 1 w 99"/>
                  <a:gd name="T21" fmla="*/ 1 h 164"/>
                  <a:gd name="T22" fmla="*/ 1 w 99"/>
                  <a:gd name="T23" fmla="*/ 1 h 164"/>
                  <a:gd name="T24" fmla="*/ 1 w 99"/>
                  <a:gd name="T25" fmla="*/ 1 h 164"/>
                  <a:gd name="T26" fmla="*/ 1 w 99"/>
                  <a:gd name="T27" fmla="*/ 1 h 164"/>
                  <a:gd name="T28" fmla="*/ 1 w 99"/>
                  <a:gd name="T29" fmla="*/ 1 h 164"/>
                  <a:gd name="T30" fmla="*/ 1 w 99"/>
                  <a:gd name="T31" fmla="*/ 1 h 164"/>
                  <a:gd name="T32" fmla="*/ 1 w 99"/>
                  <a:gd name="T33" fmla="*/ 1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64"/>
                  <a:gd name="T53" fmla="*/ 99 w 99"/>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64">
                    <a:moveTo>
                      <a:pt x="63" y="16"/>
                    </a:moveTo>
                    <a:lnTo>
                      <a:pt x="53" y="8"/>
                    </a:lnTo>
                    <a:lnTo>
                      <a:pt x="34" y="0"/>
                    </a:lnTo>
                    <a:lnTo>
                      <a:pt x="9" y="46"/>
                    </a:lnTo>
                    <a:lnTo>
                      <a:pt x="11" y="103"/>
                    </a:lnTo>
                    <a:lnTo>
                      <a:pt x="0" y="141"/>
                    </a:lnTo>
                    <a:lnTo>
                      <a:pt x="7" y="152"/>
                    </a:lnTo>
                    <a:lnTo>
                      <a:pt x="23" y="164"/>
                    </a:lnTo>
                    <a:lnTo>
                      <a:pt x="47" y="154"/>
                    </a:lnTo>
                    <a:lnTo>
                      <a:pt x="66" y="145"/>
                    </a:lnTo>
                    <a:lnTo>
                      <a:pt x="93" y="145"/>
                    </a:lnTo>
                    <a:lnTo>
                      <a:pt x="99" y="118"/>
                    </a:lnTo>
                    <a:lnTo>
                      <a:pt x="76" y="111"/>
                    </a:lnTo>
                    <a:lnTo>
                      <a:pt x="61" y="107"/>
                    </a:lnTo>
                    <a:lnTo>
                      <a:pt x="61" y="65"/>
                    </a:lnTo>
                    <a:lnTo>
                      <a:pt x="63" y="16"/>
                    </a:lnTo>
                    <a:close/>
                  </a:path>
                </a:pathLst>
              </a:custGeom>
              <a:solidFill>
                <a:srgbClr val="FFD6C9"/>
              </a:solidFill>
              <a:ln w="9525">
                <a:noFill/>
                <a:round/>
                <a:headEnd/>
                <a:tailEnd/>
              </a:ln>
            </p:spPr>
            <p:txBody>
              <a:bodyPr/>
              <a:lstStyle/>
              <a:p>
                <a:endParaRPr lang="en-US"/>
              </a:p>
            </p:txBody>
          </p:sp>
          <p:sp>
            <p:nvSpPr>
              <p:cNvPr id="54357" name="Freeform 73"/>
              <p:cNvSpPr>
                <a:spLocks/>
              </p:cNvSpPr>
              <p:nvPr/>
            </p:nvSpPr>
            <p:spPr bwMode="auto">
              <a:xfrm>
                <a:off x="2334" y="2095"/>
                <a:ext cx="12" cy="7"/>
              </a:xfrm>
              <a:custGeom>
                <a:avLst/>
                <a:gdLst>
                  <a:gd name="T0" fmla="*/ 0 w 25"/>
                  <a:gd name="T1" fmla="*/ 0 h 13"/>
                  <a:gd name="T2" fmla="*/ 0 w 25"/>
                  <a:gd name="T3" fmla="*/ 0 h 13"/>
                  <a:gd name="T4" fmla="*/ 0 w 25"/>
                  <a:gd name="T5" fmla="*/ 1 h 13"/>
                  <a:gd name="T6" fmla="*/ 0 w 25"/>
                  <a:gd name="T7" fmla="*/ 1 h 13"/>
                  <a:gd name="T8" fmla="*/ 0 w 25"/>
                  <a:gd name="T9" fmla="*/ 0 h 13"/>
                  <a:gd name="T10" fmla="*/ 0 w 25"/>
                  <a:gd name="T11" fmla="*/ 0 h 13"/>
                  <a:gd name="T12" fmla="*/ 0 60000 65536"/>
                  <a:gd name="T13" fmla="*/ 0 60000 65536"/>
                  <a:gd name="T14" fmla="*/ 0 60000 65536"/>
                  <a:gd name="T15" fmla="*/ 0 60000 65536"/>
                  <a:gd name="T16" fmla="*/ 0 60000 65536"/>
                  <a:gd name="T17" fmla="*/ 0 60000 65536"/>
                  <a:gd name="T18" fmla="*/ 0 w 25"/>
                  <a:gd name="T19" fmla="*/ 0 h 13"/>
                  <a:gd name="T20" fmla="*/ 25 w 25"/>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5" h="13">
                    <a:moveTo>
                      <a:pt x="0" y="0"/>
                    </a:moveTo>
                    <a:lnTo>
                      <a:pt x="25" y="0"/>
                    </a:lnTo>
                    <a:lnTo>
                      <a:pt x="25" y="13"/>
                    </a:lnTo>
                    <a:lnTo>
                      <a:pt x="0" y="11"/>
                    </a:lnTo>
                    <a:lnTo>
                      <a:pt x="0" y="0"/>
                    </a:lnTo>
                    <a:close/>
                  </a:path>
                </a:pathLst>
              </a:custGeom>
              <a:solidFill>
                <a:srgbClr val="FFE5D9"/>
              </a:solidFill>
              <a:ln w="9525">
                <a:noFill/>
                <a:round/>
                <a:headEnd/>
                <a:tailEnd/>
              </a:ln>
            </p:spPr>
            <p:txBody>
              <a:bodyPr/>
              <a:lstStyle/>
              <a:p>
                <a:endParaRPr lang="en-US"/>
              </a:p>
            </p:txBody>
          </p:sp>
          <p:sp>
            <p:nvSpPr>
              <p:cNvPr id="54358" name="Freeform 74"/>
              <p:cNvSpPr>
                <a:spLocks/>
              </p:cNvSpPr>
              <p:nvPr/>
            </p:nvSpPr>
            <p:spPr bwMode="auto">
              <a:xfrm>
                <a:off x="2312" y="2086"/>
                <a:ext cx="15" cy="23"/>
              </a:xfrm>
              <a:custGeom>
                <a:avLst/>
                <a:gdLst>
                  <a:gd name="T0" fmla="*/ 1 w 30"/>
                  <a:gd name="T1" fmla="*/ 1 h 46"/>
                  <a:gd name="T2" fmla="*/ 1 w 30"/>
                  <a:gd name="T3" fmla="*/ 1 h 46"/>
                  <a:gd name="T4" fmla="*/ 1 w 30"/>
                  <a:gd name="T5" fmla="*/ 1 h 46"/>
                  <a:gd name="T6" fmla="*/ 0 w 30"/>
                  <a:gd name="T7" fmla="*/ 1 h 46"/>
                  <a:gd name="T8" fmla="*/ 1 w 30"/>
                  <a:gd name="T9" fmla="*/ 0 h 46"/>
                  <a:gd name="T10" fmla="*/ 1 w 30"/>
                  <a:gd name="T11" fmla="*/ 1 h 46"/>
                  <a:gd name="T12" fmla="*/ 1 w 30"/>
                  <a:gd name="T13" fmla="*/ 1 h 46"/>
                  <a:gd name="T14" fmla="*/ 0 60000 65536"/>
                  <a:gd name="T15" fmla="*/ 0 60000 65536"/>
                  <a:gd name="T16" fmla="*/ 0 60000 65536"/>
                  <a:gd name="T17" fmla="*/ 0 60000 65536"/>
                  <a:gd name="T18" fmla="*/ 0 60000 65536"/>
                  <a:gd name="T19" fmla="*/ 0 60000 65536"/>
                  <a:gd name="T20" fmla="*/ 0 60000 65536"/>
                  <a:gd name="T21" fmla="*/ 0 w 30"/>
                  <a:gd name="T22" fmla="*/ 0 h 46"/>
                  <a:gd name="T23" fmla="*/ 30 w 30"/>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6">
                    <a:moveTo>
                      <a:pt x="28" y="13"/>
                    </a:moveTo>
                    <a:lnTo>
                      <a:pt x="30" y="38"/>
                    </a:lnTo>
                    <a:lnTo>
                      <a:pt x="11" y="46"/>
                    </a:lnTo>
                    <a:lnTo>
                      <a:pt x="0" y="23"/>
                    </a:lnTo>
                    <a:lnTo>
                      <a:pt x="11" y="0"/>
                    </a:lnTo>
                    <a:lnTo>
                      <a:pt x="28" y="13"/>
                    </a:lnTo>
                    <a:close/>
                  </a:path>
                </a:pathLst>
              </a:custGeom>
              <a:solidFill>
                <a:srgbClr val="FFE5D9"/>
              </a:solidFill>
              <a:ln w="9525">
                <a:noFill/>
                <a:round/>
                <a:headEnd/>
                <a:tailEnd/>
              </a:ln>
            </p:spPr>
            <p:txBody>
              <a:bodyPr/>
              <a:lstStyle/>
              <a:p>
                <a:endParaRPr lang="en-US"/>
              </a:p>
            </p:txBody>
          </p:sp>
          <p:sp>
            <p:nvSpPr>
              <p:cNvPr id="54359" name="Freeform 75"/>
              <p:cNvSpPr>
                <a:spLocks/>
              </p:cNvSpPr>
              <p:nvPr/>
            </p:nvSpPr>
            <p:spPr bwMode="auto">
              <a:xfrm>
                <a:off x="2309" y="1989"/>
                <a:ext cx="114" cy="85"/>
              </a:xfrm>
              <a:custGeom>
                <a:avLst/>
                <a:gdLst>
                  <a:gd name="T0" fmla="*/ 1 w 228"/>
                  <a:gd name="T1" fmla="*/ 0 h 171"/>
                  <a:gd name="T2" fmla="*/ 1 w 228"/>
                  <a:gd name="T3" fmla="*/ 0 h 171"/>
                  <a:gd name="T4" fmla="*/ 1 w 228"/>
                  <a:gd name="T5" fmla="*/ 0 h 171"/>
                  <a:gd name="T6" fmla="*/ 1 w 228"/>
                  <a:gd name="T7" fmla="*/ 0 h 171"/>
                  <a:gd name="T8" fmla="*/ 1 w 228"/>
                  <a:gd name="T9" fmla="*/ 0 h 171"/>
                  <a:gd name="T10" fmla="*/ 1 w 228"/>
                  <a:gd name="T11" fmla="*/ 0 h 171"/>
                  <a:gd name="T12" fmla="*/ 1 w 228"/>
                  <a:gd name="T13" fmla="*/ 0 h 171"/>
                  <a:gd name="T14" fmla="*/ 1 w 228"/>
                  <a:gd name="T15" fmla="*/ 0 h 171"/>
                  <a:gd name="T16" fmla="*/ 1 w 228"/>
                  <a:gd name="T17" fmla="*/ 0 h 171"/>
                  <a:gd name="T18" fmla="*/ 1 w 228"/>
                  <a:gd name="T19" fmla="*/ 0 h 171"/>
                  <a:gd name="T20" fmla="*/ 1 w 228"/>
                  <a:gd name="T21" fmla="*/ 0 h 171"/>
                  <a:gd name="T22" fmla="*/ 1 w 228"/>
                  <a:gd name="T23" fmla="*/ 0 h 171"/>
                  <a:gd name="T24" fmla="*/ 1 w 228"/>
                  <a:gd name="T25" fmla="*/ 0 h 171"/>
                  <a:gd name="T26" fmla="*/ 1 w 228"/>
                  <a:gd name="T27" fmla="*/ 0 h 171"/>
                  <a:gd name="T28" fmla="*/ 1 w 228"/>
                  <a:gd name="T29" fmla="*/ 0 h 171"/>
                  <a:gd name="T30" fmla="*/ 1 w 228"/>
                  <a:gd name="T31" fmla="*/ 0 h 171"/>
                  <a:gd name="T32" fmla="*/ 1 w 228"/>
                  <a:gd name="T33" fmla="*/ 0 h 171"/>
                  <a:gd name="T34" fmla="*/ 1 w 228"/>
                  <a:gd name="T35" fmla="*/ 0 h 171"/>
                  <a:gd name="T36" fmla="*/ 1 w 228"/>
                  <a:gd name="T37" fmla="*/ 0 h 171"/>
                  <a:gd name="T38" fmla="*/ 1 w 228"/>
                  <a:gd name="T39" fmla="*/ 0 h 171"/>
                  <a:gd name="T40" fmla="*/ 0 w 228"/>
                  <a:gd name="T41" fmla="*/ 0 h 171"/>
                  <a:gd name="T42" fmla="*/ 1 w 228"/>
                  <a:gd name="T43" fmla="*/ 0 h 171"/>
                  <a:gd name="T44" fmla="*/ 1 w 228"/>
                  <a:gd name="T45" fmla="*/ 0 h 171"/>
                  <a:gd name="T46" fmla="*/ 1 w 228"/>
                  <a:gd name="T47" fmla="*/ 0 h 171"/>
                  <a:gd name="T48" fmla="*/ 1 w 228"/>
                  <a:gd name="T49" fmla="*/ 0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8"/>
                  <a:gd name="T76" fmla="*/ 0 h 171"/>
                  <a:gd name="T77" fmla="*/ 228 w 228"/>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8" h="171">
                    <a:moveTo>
                      <a:pt x="148" y="6"/>
                    </a:moveTo>
                    <a:lnTo>
                      <a:pt x="143" y="27"/>
                    </a:lnTo>
                    <a:lnTo>
                      <a:pt x="175" y="44"/>
                    </a:lnTo>
                    <a:lnTo>
                      <a:pt x="164" y="70"/>
                    </a:lnTo>
                    <a:lnTo>
                      <a:pt x="177" y="89"/>
                    </a:lnTo>
                    <a:lnTo>
                      <a:pt x="226" y="89"/>
                    </a:lnTo>
                    <a:lnTo>
                      <a:pt x="203" y="108"/>
                    </a:lnTo>
                    <a:lnTo>
                      <a:pt x="177" y="129"/>
                    </a:lnTo>
                    <a:lnTo>
                      <a:pt x="203" y="148"/>
                    </a:lnTo>
                    <a:lnTo>
                      <a:pt x="228" y="165"/>
                    </a:lnTo>
                    <a:lnTo>
                      <a:pt x="213" y="171"/>
                    </a:lnTo>
                    <a:lnTo>
                      <a:pt x="190" y="169"/>
                    </a:lnTo>
                    <a:lnTo>
                      <a:pt x="165" y="150"/>
                    </a:lnTo>
                    <a:lnTo>
                      <a:pt x="150" y="139"/>
                    </a:lnTo>
                    <a:lnTo>
                      <a:pt x="112" y="137"/>
                    </a:lnTo>
                    <a:lnTo>
                      <a:pt x="70" y="148"/>
                    </a:lnTo>
                    <a:lnTo>
                      <a:pt x="65" y="124"/>
                    </a:lnTo>
                    <a:lnTo>
                      <a:pt x="68" y="84"/>
                    </a:lnTo>
                    <a:lnTo>
                      <a:pt x="34" y="67"/>
                    </a:lnTo>
                    <a:lnTo>
                      <a:pt x="2" y="59"/>
                    </a:lnTo>
                    <a:lnTo>
                      <a:pt x="0" y="2"/>
                    </a:lnTo>
                    <a:lnTo>
                      <a:pt x="34" y="0"/>
                    </a:lnTo>
                    <a:lnTo>
                      <a:pt x="80" y="8"/>
                    </a:lnTo>
                    <a:lnTo>
                      <a:pt x="148" y="6"/>
                    </a:lnTo>
                    <a:close/>
                  </a:path>
                </a:pathLst>
              </a:custGeom>
              <a:solidFill>
                <a:srgbClr val="E08477"/>
              </a:solidFill>
              <a:ln w="9525">
                <a:noFill/>
                <a:round/>
                <a:headEnd/>
                <a:tailEnd/>
              </a:ln>
            </p:spPr>
            <p:txBody>
              <a:bodyPr/>
              <a:lstStyle/>
              <a:p>
                <a:endParaRPr lang="en-US"/>
              </a:p>
            </p:txBody>
          </p:sp>
          <p:sp>
            <p:nvSpPr>
              <p:cNvPr id="54360" name="Freeform 76"/>
              <p:cNvSpPr>
                <a:spLocks/>
              </p:cNvSpPr>
              <p:nvPr/>
            </p:nvSpPr>
            <p:spPr bwMode="auto">
              <a:xfrm>
                <a:off x="2386" y="1983"/>
                <a:ext cx="67" cy="41"/>
              </a:xfrm>
              <a:custGeom>
                <a:avLst/>
                <a:gdLst>
                  <a:gd name="T0" fmla="*/ 1 w 133"/>
                  <a:gd name="T1" fmla="*/ 1 h 81"/>
                  <a:gd name="T2" fmla="*/ 1 w 133"/>
                  <a:gd name="T3" fmla="*/ 1 h 81"/>
                  <a:gd name="T4" fmla="*/ 1 w 133"/>
                  <a:gd name="T5" fmla="*/ 1 h 81"/>
                  <a:gd name="T6" fmla="*/ 1 w 133"/>
                  <a:gd name="T7" fmla="*/ 1 h 81"/>
                  <a:gd name="T8" fmla="*/ 1 w 133"/>
                  <a:gd name="T9" fmla="*/ 1 h 81"/>
                  <a:gd name="T10" fmla="*/ 1 w 133"/>
                  <a:gd name="T11" fmla="*/ 1 h 81"/>
                  <a:gd name="T12" fmla="*/ 1 w 133"/>
                  <a:gd name="T13" fmla="*/ 1 h 81"/>
                  <a:gd name="T14" fmla="*/ 1 w 133"/>
                  <a:gd name="T15" fmla="*/ 1 h 81"/>
                  <a:gd name="T16" fmla="*/ 1 w 133"/>
                  <a:gd name="T17" fmla="*/ 1 h 81"/>
                  <a:gd name="T18" fmla="*/ 1 w 133"/>
                  <a:gd name="T19" fmla="*/ 0 h 81"/>
                  <a:gd name="T20" fmla="*/ 1 w 133"/>
                  <a:gd name="T21" fmla="*/ 1 h 81"/>
                  <a:gd name="T22" fmla="*/ 0 w 133"/>
                  <a:gd name="T23" fmla="*/ 1 h 81"/>
                  <a:gd name="T24" fmla="*/ 1 w 133"/>
                  <a:gd name="T25" fmla="*/ 1 h 81"/>
                  <a:gd name="T26" fmla="*/ 1 w 133"/>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81"/>
                  <a:gd name="T44" fmla="*/ 133 w 133"/>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81">
                    <a:moveTo>
                      <a:pt x="27" y="30"/>
                    </a:moveTo>
                    <a:lnTo>
                      <a:pt x="59" y="32"/>
                    </a:lnTo>
                    <a:lnTo>
                      <a:pt x="103" y="45"/>
                    </a:lnTo>
                    <a:lnTo>
                      <a:pt x="103" y="66"/>
                    </a:lnTo>
                    <a:lnTo>
                      <a:pt x="93" y="81"/>
                    </a:lnTo>
                    <a:lnTo>
                      <a:pt x="108" y="74"/>
                    </a:lnTo>
                    <a:lnTo>
                      <a:pt x="133" y="61"/>
                    </a:lnTo>
                    <a:lnTo>
                      <a:pt x="131" y="32"/>
                    </a:lnTo>
                    <a:lnTo>
                      <a:pt x="120" y="13"/>
                    </a:lnTo>
                    <a:lnTo>
                      <a:pt x="105" y="0"/>
                    </a:lnTo>
                    <a:lnTo>
                      <a:pt x="49" y="4"/>
                    </a:lnTo>
                    <a:lnTo>
                      <a:pt x="0" y="21"/>
                    </a:lnTo>
                    <a:lnTo>
                      <a:pt x="27" y="30"/>
                    </a:lnTo>
                    <a:close/>
                  </a:path>
                </a:pathLst>
              </a:custGeom>
              <a:solidFill>
                <a:srgbClr val="F59E92"/>
              </a:solidFill>
              <a:ln w="9525">
                <a:noFill/>
                <a:round/>
                <a:headEnd/>
                <a:tailEnd/>
              </a:ln>
            </p:spPr>
            <p:txBody>
              <a:bodyPr/>
              <a:lstStyle/>
              <a:p>
                <a:endParaRPr lang="en-US"/>
              </a:p>
            </p:txBody>
          </p:sp>
          <p:sp>
            <p:nvSpPr>
              <p:cNvPr id="54361" name="Freeform 77"/>
              <p:cNvSpPr>
                <a:spLocks/>
              </p:cNvSpPr>
              <p:nvPr/>
            </p:nvSpPr>
            <p:spPr bwMode="auto">
              <a:xfrm>
                <a:off x="2395" y="1948"/>
                <a:ext cx="124" cy="125"/>
              </a:xfrm>
              <a:custGeom>
                <a:avLst/>
                <a:gdLst>
                  <a:gd name="T0" fmla="*/ 0 w 249"/>
                  <a:gd name="T1" fmla="*/ 0 h 251"/>
                  <a:gd name="T2" fmla="*/ 0 w 249"/>
                  <a:gd name="T3" fmla="*/ 0 h 251"/>
                  <a:gd name="T4" fmla="*/ 0 w 249"/>
                  <a:gd name="T5" fmla="*/ 0 h 251"/>
                  <a:gd name="T6" fmla="*/ 0 w 249"/>
                  <a:gd name="T7" fmla="*/ 0 h 251"/>
                  <a:gd name="T8" fmla="*/ 0 w 249"/>
                  <a:gd name="T9" fmla="*/ 0 h 251"/>
                  <a:gd name="T10" fmla="*/ 0 w 249"/>
                  <a:gd name="T11" fmla="*/ 0 h 251"/>
                  <a:gd name="T12" fmla="*/ 0 w 249"/>
                  <a:gd name="T13" fmla="*/ 0 h 251"/>
                  <a:gd name="T14" fmla="*/ 0 w 249"/>
                  <a:gd name="T15" fmla="*/ 0 h 251"/>
                  <a:gd name="T16" fmla="*/ 0 w 249"/>
                  <a:gd name="T17" fmla="*/ 0 h 251"/>
                  <a:gd name="T18" fmla="*/ 0 w 249"/>
                  <a:gd name="T19" fmla="*/ 0 h 251"/>
                  <a:gd name="T20" fmla="*/ 0 w 249"/>
                  <a:gd name="T21" fmla="*/ 0 h 251"/>
                  <a:gd name="T22" fmla="*/ 0 w 249"/>
                  <a:gd name="T23" fmla="*/ 0 h 251"/>
                  <a:gd name="T24" fmla="*/ 0 w 249"/>
                  <a:gd name="T25" fmla="*/ 0 h 251"/>
                  <a:gd name="T26" fmla="*/ 0 w 249"/>
                  <a:gd name="T27" fmla="*/ 0 h 251"/>
                  <a:gd name="T28" fmla="*/ 0 w 249"/>
                  <a:gd name="T29" fmla="*/ 0 h 251"/>
                  <a:gd name="T30" fmla="*/ 0 w 249"/>
                  <a:gd name="T31" fmla="*/ 0 h 251"/>
                  <a:gd name="T32" fmla="*/ 0 w 249"/>
                  <a:gd name="T33" fmla="*/ 0 h 251"/>
                  <a:gd name="T34" fmla="*/ 0 w 249"/>
                  <a:gd name="T35" fmla="*/ 0 h 251"/>
                  <a:gd name="T36" fmla="*/ 0 w 249"/>
                  <a:gd name="T37" fmla="*/ 0 h 251"/>
                  <a:gd name="T38" fmla="*/ 0 w 249"/>
                  <a:gd name="T39" fmla="*/ 0 h 251"/>
                  <a:gd name="T40" fmla="*/ 0 w 249"/>
                  <a:gd name="T41" fmla="*/ 0 h 251"/>
                  <a:gd name="T42" fmla="*/ 0 w 249"/>
                  <a:gd name="T43" fmla="*/ 0 h 251"/>
                  <a:gd name="T44" fmla="*/ 0 w 249"/>
                  <a:gd name="T45" fmla="*/ 0 h 251"/>
                  <a:gd name="T46" fmla="*/ 0 w 249"/>
                  <a:gd name="T47" fmla="*/ 0 h 251"/>
                  <a:gd name="T48" fmla="*/ 0 w 249"/>
                  <a:gd name="T49" fmla="*/ 0 h 251"/>
                  <a:gd name="T50" fmla="*/ 0 w 249"/>
                  <a:gd name="T51" fmla="*/ 0 h 251"/>
                  <a:gd name="T52" fmla="*/ 0 w 249"/>
                  <a:gd name="T53" fmla="*/ 0 h 251"/>
                  <a:gd name="T54" fmla="*/ 0 w 249"/>
                  <a:gd name="T55" fmla="*/ 0 h 251"/>
                  <a:gd name="T56" fmla="*/ 0 w 249"/>
                  <a:gd name="T57" fmla="*/ 0 h 2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9"/>
                  <a:gd name="T88" fmla="*/ 0 h 251"/>
                  <a:gd name="T89" fmla="*/ 249 w 249"/>
                  <a:gd name="T90" fmla="*/ 251 h 2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9" h="251">
                    <a:moveTo>
                      <a:pt x="8" y="54"/>
                    </a:moveTo>
                    <a:lnTo>
                      <a:pt x="0" y="35"/>
                    </a:lnTo>
                    <a:lnTo>
                      <a:pt x="29" y="8"/>
                    </a:lnTo>
                    <a:lnTo>
                      <a:pt x="57" y="0"/>
                    </a:lnTo>
                    <a:lnTo>
                      <a:pt x="126" y="40"/>
                    </a:lnTo>
                    <a:lnTo>
                      <a:pt x="152" y="61"/>
                    </a:lnTo>
                    <a:lnTo>
                      <a:pt x="177" y="78"/>
                    </a:lnTo>
                    <a:lnTo>
                      <a:pt x="204" y="95"/>
                    </a:lnTo>
                    <a:lnTo>
                      <a:pt x="249" y="120"/>
                    </a:lnTo>
                    <a:lnTo>
                      <a:pt x="243" y="139"/>
                    </a:lnTo>
                    <a:lnTo>
                      <a:pt x="232" y="158"/>
                    </a:lnTo>
                    <a:lnTo>
                      <a:pt x="213" y="179"/>
                    </a:lnTo>
                    <a:lnTo>
                      <a:pt x="158" y="219"/>
                    </a:lnTo>
                    <a:lnTo>
                      <a:pt x="135" y="234"/>
                    </a:lnTo>
                    <a:lnTo>
                      <a:pt x="116" y="246"/>
                    </a:lnTo>
                    <a:lnTo>
                      <a:pt x="99" y="251"/>
                    </a:lnTo>
                    <a:lnTo>
                      <a:pt x="69" y="240"/>
                    </a:lnTo>
                    <a:lnTo>
                      <a:pt x="55" y="228"/>
                    </a:lnTo>
                    <a:lnTo>
                      <a:pt x="38" y="211"/>
                    </a:lnTo>
                    <a:lnTo>
                      <a:pt x="67" y="196"/>
                    </a:lnTo>
                    <a:lnTo>
                      <a:pt x="89" y="185"/>
                    </a:lnTo>
                    <a:lnTo>
                      <a:pt x="97" y="171"/>
                    </a:lnTo>
                    <a:lnTo>
                      <a:pt x="110" y="152"/>
                    </a:lnTo>
                    <a:lnTo>
                      <a:pt x="146" y="128"/>
                    </a:lnTo>
                    <a:lnTo>
                      <a:pt x="127" y="92"/>
                    </a:lnTo>
                    <a:lnTo>
                      <a:pt x="103" y="67"/>
                    </a:lnTo>
                    <a:lnTo>
                      <a:pt x="88" y="57"/>
                    </a:lnTo>
                    <a:lnTo>
                      <a:pt x="8" y="54"/>
                    </a:lnTo>
                    <a:close/>
                  </a:path>
                </a:pathLst>
              </a:custGeom>
              <a:solidFill>
                <a:srgbClr val="FFD6C9"/>
              </a:solidFill>
              <a:ln w="9525">
                <a:noFill/>
                <a:round/>
                <a:headEnd/>
                <a:tailEnd/>
              </a:ln>
            </p:spPr>
            <p:txBody>
              <a:bodyPr/>
              <a:lstStyle/>
              <a:p>
                <a:endParaRPr lang="en-US"/>
              </a:p>
            </p:txBody>
          </p:sp>
          <p:sp>
            <p:nvSpPr>
              <p:cNvPr id="54362" name="Freeform 78"/>
              <p:cNvSpPr>
                <a:spLocks/>
              </p:cNvSpPr>
              <p:nvPr/>
            </p:nvSpPr>
            <p:spPr bwMode="auto">
              <a:xfrm>
                <a:off x="2430" y="2007"/>
                <a:ext cx="67" cy="49"/>
              </a:xfrm>
              <a:custGeom>
                <a:avLst/>
                <a:gdLst>
                  <a:gd name="T0" fmla="*/ 0 w 135"/>
                  <a:gd name="T1" fmla="*/ 0 h 99"/>
                  <a:gd name="T2" fmla="*/ 0 w 135"/>
                  <a:gd name="T3" fmla="*/ 0 h 99"/>
                  <a:gd name="T4" fmla="*/ 0 w 135"/>
                  <a:gd name="T5" fmla="*/ 0 h 99"/>
                  <a:gd name="T6" fmla="*/ 0 w 135"/>
                  <a:gd name="T7" fmla="*/ 0 h 99"/>
                  <a:gd name="T8" fmla="*/ 0 w 135"/>
                  <a:gd name="T9" fmla="*/ 0 h 99"/>
                  <a:gd name="T10" fmla="*/ 0 w 135"/>
                  <a:gd name="T11" fmla="*/ 0 h 99"/>
                  <a:gd name="T12" fmla="*/ 0 w 135"/>
                  <a:gd name="T13" fmla="*/ 0 h 99"/>
                  <a:gd name="T14" fmla="*/ 0 w 135"/>
                  <a:gd name="T15" fmla="*/ 0 h 99"/>
                  <a:gd name="T16" fmla="*/ 0 w 135"/>
                  <a:gd name="T17" fmla="*/ 0 h 99"/>
                  <a:gd name="T18" fmla="*/ 0 w 135"/>
                  <a:gd name="T19" fmla="*/ 0 h 99"/>
                  <a:gd name="T20" fmla="*/ 0 w 135"/>
                  <a:gd name="T21" fmla="*/ 0 h 99"/>
                  <a:gd name="T22" fmla="*/ 0 w 135"/>
                  <a:gd name="T23" fmla="*/ 0 h 99"/>
                  <a:gd name="T24" fmla="*/ 0 w 135"/>
                  <a:gd name="T25" fmla="*/ 0 h 99"/>
                  <a:gd name="T26" fmla="*/ 0 w 135"/>
                  <a:gd name="T27" fmla="*/ 0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99"/>
                  <a:gd name="T44" fmla="*/ 135 w 135"/>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99">
                    <a:moveTo>
                      <a:pt x="115" y="0"/>
                    </a:moveTo>
                    <a:lnTo>
                      <a:pt x="78" y="10"/>
                    </a:lnTo>
                    <a:lnTo>
                      <a:pt x="73" y="34"/>
                    </a:lnTo>
                    <a:lnTo>
                      <a:pt x="46" y="48"/>
                    </a:lnTo>
                    <a:lnTo>
                      <a:pt x="19" y="74"/>
                    </a:lnTo>
                    <a:lnTo>
                      <a:pt x="0" y="86"/>
                    </a:lnTo>
                    <a:lnTo>
                      <a:pt x="14" y="97"/>
                    </a:lnTo>
                    <a:lnTo>
                      <a:pt x="38" y="99"/>
                    </a:lnTo>
                    <a:lnTo>
                      <a:pt x="67" y="72"/>
                    </a:lnTo>
                    <a:lnTo>
                      <a:pt x="97" y="48"/>
                    </a:lnTo>
                    <a:lnTo>
                      <a:pt x="135" y="21"/>
                    </a:lnTo>
                    <a:lnTo>
                      <a:pt x="124" y="4"/>
                    </a:lnTo>
                    <a:lnTo>
                      <a:pt x="115" y="0"/>
                    </a:lnTo>
                    <a:close/>
                  </a:path>
                </a:pathLst>
              </a:custGeom>
              <a:solidFill>
                <a:srgbClr val="FFE5D9"/>
              </a:solidFill>
              <a:ln w="9525">
                <a:noFill/>
                <a:round/>
                <a:headEnd/>
                <a:tailEnd/>
              </a:ln>
            </p:spPr>
            <p:txBody>
              <a:bodyPr/>
              <a:lstStyle/>
              <a:p>
                <a:endParaRPr lang="en-US"/>
              </a:p>
            </p:txBody>
          </p:sp>
          <p:sp>
            <p:nvSpPr>
              <p:cNvPr id="54363" name="Freeform 79"/>
              <p:cNvSpPr>
                <a:spLocks/>
              </p:cNvSpPr>
              <p:nvPr/>
            </p:nvSpPr>
            <p:spPr bwMode="auto">
              <a:xfrm>
                <a:off x="2309" y="2153"/>
                <a:ext cx="84" cy="34"/>
              </a:xfrm>
              <a:custGeom>
                <a:avLst/>
                <a:gdLst>
                  <a:gd name="T0" fmla="*/ 1 w 167"/>
                  <a:gd name="T1" fmla="*/ 1 h 68"/>
                  <a:gd name="T2" fmla="*/ 1 w 167"/>
                  <a:gd name="T3" fmla="*/ 1 h 68"/>
                  <a:gd name="T4" fmla="*/ 1 w 167"/>
                  <a:gd name="T5" fmla="*/ 1 h 68"/>
                  <a:gd name="T6" fmla="*/ 1 w 167"/>
                  <a:gd name="T7" fmla="*/ 1 h 68"/>
                  <a:gd name="T8" fmla="*/ 1 w 167"/>
                  <a:gd name="T9" fmla="*/ 1 h 68"/>
                  <a:gd name="T10" fmla="*/ 0 w 167"/>
                  <a:gd name="T11" fmla="*/ 1 h 68"/>
                  <a:gd name="T12" fmla="*/ 1 w 167"/>
                  <a:gd name="T13" fmla="*/ 1 h 68"/>
                  <a:gd name="T14" fmla="*/ 1 w 167"/>
                  <a:gd name="T15" fmla="*/ 1 h 68"/>
                  <a:gd name="T16" fmla="*/ 1 w 167"/>
                  <a:gd name="T17" fmla="*/ 1 h 68"/>
                  <a:gd name="T18" fmla="*/ 1 w 167"/>
                  <a:gd name="T19" fmla="*/ 0 h 68"/>
                  <a:gd name="T20" fmla="*/ 1 w 167"/>
                  <a:gd name="T21" fmla="*/ 1 h 68"/>
                  <a:gd name="T22" fmla="*/ 1 w 167"/>
                  <a:gd name="T23" fmla="*/ 1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7"/>
                  <a:gd name="T37" fmla="*/ 0 h 68"/>
                  <a:gd name="T38" fmla="*/ 167 w 167"/>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7" h="68">
                    <a:moveTo>
                      <a:pt x="167" y="9"/>
                    </a:moveTo>
                    <a:lnTo>
                      <a:pt x="129" y="34"/>
                    </a:lnTo>
                    <a:lnTo>
                      <a:pt x="107" y="57"/>
                    </a:lnTo>
                    <a:lnTo>
                      <a:pt x="74" y="68"/>
                    </a:lnTo>
                    <a:lnTo>
                      <a:pt x="13" y="65"/>
                    </a:lnTo>
                    <a:lnTo>
                      <a:pt x="0" y="42"/>
                    </a:lnTo>
                    <a:lnTo>
                      <a:pt x="4" y="19"/>
                    </a:lnTo>
                    <a:lnTo>
                      <a:pt x="36" y="21"/>
                    </a:lnTo>
                    <a:lnTo>
                      <a:pt x="86" y="19"/>
                    </a:lnTo>
                    <a:lnTo>
                      <a:pt x="154" y="0"/>
                    </a:lnTo>
                    <a:lnTo>
                      <a:pt x="167" y="9"/>
                    </a:lnTo>
                    <a:close/>
                  </a:path>
                </a:pathLst>
              </a:custGeom>
              <a:solidFill>
                <a:srgbClr val="C24D4D"/>
              </a:solidFill>
              <a:ln w="9525">
                <a:noFill/>
                <a:round/>
                <a:headEnd/>
                <a:tailEnd/>
              </a:ln>
            </p:spPr>
            <p:txBody>
              <a:bodyPr/>
              <a:lstStyle/>
              <a:p>
                <a:endParaRPr lang="en-US"/>
              </a:p>
            </p:txBody>
          </p:sp>
          <p:sp>
            <p:nvSpPr>
              <p:cNvPr id="54364" name="Freeform 80"/>
              <p:cNvSpPr>
                <a:spLocks/>
              </p:cNvSpPr>
              <p:nvPr/>
            </p:nvSpPr>
            <p:spPr bwMode="auto">
              <a:xfrm>
                <a:off x="2349" y="2162"/>
                <a:ext cx="31" cy="13"/>
              </a:xfrm>
              <a:custGeom>
                <a:avLst/>
                <a:gdLst>
                  <a:gd name="T0" fmla="*/ 0 w 63"/>
                  <a:gd name="T1" fmla="*/ 0 h 25"/>
                  <a:gd name="T2" fmla="*/ 0 w 63"/>
                  <a:gd name="T3" fmla="*/ 1 h 25"/>
                  <a:gd name="T4" fmla="*/ 0 w 63"/>
                  <a:gd name="T5" fmla="*/ 1 h 25"/>
                  <a:gd name="T6" fmla="*/ 0 w 63"/>
                  <a:gd name="T7" fmla="*/ 1 h 25"/>
                  <a:gd name="T8" fmla="*/ 0 w 63"/>
                  <a:gd name="T9" fmla="*/ 1 h 25"/>
                  <a:gd name="T10" fmla="*/ 0 w 63"/>
                  <a:gd name="T11" fmla="*/ 1 h 25"/>
                  <a:gd name="T12" fmla="*/ 0 w 63"/>
                  <a:gd name="T13" fmla="*/ 0 h 25"/>
                  <a:gd name="T14" fmla="*/ 0 w 63"/>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5"/>
                  <a:gd name="T26" fmla="*/ 63 w 63"/>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5">
                    <a:moveTo>
                      <a:pt x="51" y="0"/>
                    </a:moveTo>
                    <a:lnTo>
                      <a:pt x="21" y="4"/>
                    </a:lnTo>
                    <a:lnTo>
                      <a:pt x="0" y="13"/>
                    </a:lnTo>
                    <a:lnTo>
                      <a:pt x="2" y="25"/>
                    </a:lnTo>
                    <a:lnTo>
                      <a:pt x="32" y="19"/>
                    </a:lnTo>
                    <a:lnTo>
                      <a:pt x="63" y="4"/>
                    </a:lnTo>
                    <a:lnTo>
                      <a:pt x="51" y="0"/>
                    </a:lnTo>
                    <a:close/>
                  </a:path>
                </a:pathLst>
              </a:custGeom>
              <a:solidFill>
                <a:srgbClr val="FAADAD"/>
              </a:solidFill>
              <a:ln w="9525">
                <a:noFill/>
                <a:round/>
                <a:headEnd/>
                <a:tailEnd/>
              </a:ln>
            </p:spPr>
            <p:txBody>
              <a:bodyPr/>
              <a:lstStyle/>
              <a:p>
                <a:endParaRPr lang="en-US"/>
              </a:p>
            </p:txBody>
          </p:sp>
          <p:sp>
            <p:nvSpPr>
              <p:cNvPr id="54365" name="Freeform 81"/>
              <p:cNvSpPr>
                <a:spLocks/>
              </p:cNvSpPr>
              <p:nvPr/>
            </p:nvSpPr>
            <p:spPr bwMode="auto">
              <a:xfrm>
                <a:off x="1250" y="3512"/>
                <a:ext cx="158" cy="101"/>
              </a:xfrm>
              <a:custGeom>
                <a:avLst/>
                <a:gdLst>
                  <a:gd name="T0" fmla="*/ 1 w 315"/>
                  <a:gd name="T1" fmla="*/ 0 h 202"/>
                  <a:gd name="T2" fmla="*/ 1 w 315"/>
                  <a:gd name="T3" fmla="*/ 1 h 202"/>
                  <a:gd name="T4" fmla="*/ 1 w 315"/>
                  <a:gd name="T5" fmla="*/ 1 h 202"/>
                  <a:gd name="T6" fmla="*/ 1 w 315"/>
                  <a:gd name="T7" fmla="*/ 1 h 202"/>
                  <a:gd name="T8" fmla="*/ 1 w 315"/>
                  <a:gd name="T9" fmla="*/ 1 h 202"/>
                  <a:gd name="T10" fmla="*/ 1 w 315"/>
                  <a:gd name="T11" fmla="*/ 1 h 202"/>
                  <a:gd name="T12" fmla="*/ 0 w 315"/>
                  <a:gd name="T13" fmla="*/ 1 h 202"/>
                  <a:gd name="T14" fmla="*/ 1 w 315"/>
                  <a:gd name="T15" fmla="*/ 1 h 202"/>
                  <a:gd name="T16" fmla="*/ 1 w 315"/>
                  <a:gd name="T17" fmla="*/ 1 h 202"/>
                  <a:gd name="T18" fmla="*/ 1 w 315"/>
                  <a:gd name="T19" fmla="*/ 1 h 202"/>
                  <a:gd name="T20" fmla="*/ 1 w 315"/>
                  <a:gd name="T21" fmla="*/ 0 h 202"/>
                  <a:gd name="T22" fmla="*/ 1 w 315"/>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5"/>
                  <a:gd name="T37" fmla="*/ 0 h 202"/>
                  <a:gd name="T38" fmla="*/ 315 w 315"/>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5" h="202">
                    <a:moveTo>
                      <a:pt x="38" y="0"/>
                    </a:moveTo>
                    <a:lnTo>
                      <a:pt x="315" y="148"/>
                    </a:lnTo>
                    <a:lnTo>
                      <a:pt x="298" y="156"/>
                    </a:lnTo>
                    <a:lnTo>
                      <a:pt x="289" y="177"/>
                    </a:lnTo>
                    <a:lnTo>
                      <a:pt x="281" y="202"/>
                    </a:lnTo>
                    <a:lnTo>
                      <a:pt x="213" y="166"/>
                    </a:lnTo>
                    <a:lnTo>
                      <a:pt x="0" y="51"/>
                    </a:lnTo>
                    <a:lnTo>
                      <a:pt x="11" y="40"/>
                    </a:lnTo>
                    <a:lnTo>
                      <a:pt x="19" y="25"/>
                    </a:lnTo>
                    <a:lnTo>
                      <a:pt x="21" y="10"/>
                    </a:lnTo>
                    <a:lnTo>
                      <a:pt x="38" y="0"/>
                    </a:lnTo>
                    <a:close/>
                  </a:path>
                </a:pathLst>
              </a:custGeom>
              <a:solidFill>
                <a:srgbClr val="853B15"/>
              </a:solidFill>
              <a:ln w="9525">
                <a:noFill/>
                <a:round/>
                <a:headEnd/>
                <a:tailEnd/>
              </a:ln>
            </p:spPr>
            <p:txBody>
              <a:bodyPr/>
              <a:lstStyle/>
              <a:p>
                <a:endParaRPr lang="en-US"/>
              </a:p>
            </p:txBody>
          </p:sp>
          <p:sp>
            <p:nvSpPr>
              <p:cNvPr id="54366" name="Freeform 82"/>
              <p:cNvSpPr>
                <a:spLocks/>
              </p:cNvSpPr>
              <p:nvPr/>
            </p:nvSpPr>
            <p:spPr bwMode="auto">
              <a:xfrm>
                <a:off x="1391" y="3586"/>
                <a:ext cx="46" cy="39"/>
              </a:xfrm>
              <a:custGeom>
                <a:avLst/>
                <a:gdLst>
                  <a:gd name="T0" fmla="*/ 1 w 91"/>
                  <a:gd name="T1" fmla="*/ 0 h 78"/>
                  <a:gd name="T2" fmla="*/ 1 w 91"/>
                  <a:gd name="T3" fmla="*/ 1 h 78"/>
                  <a:gd name="T4" fmla="*/ 0 w 91"/>
                  <a:gd name="T5" fmla="*/ 1 h 78"/>
                  <a:gd name="T6" fmla="*/ 1 w 91"/>
                  <a:gd name="T7" fmla="*/ 1 h 78"/>
                  <a:gd name="T8" fmla="*/ 1 w 91"/>
                  <a:gd name="T9" fmla="*/ 1 h 78"/>
                  <a:gd name="T10" fmla="*/ 1 w 91"/>
                  <a:gd name="T11" fmla="*/ 0 h 78"/>
                  <a:gd name="T12" fmla="*/ 1 w 91"/>
                  <a:gd name="T13" fmla="*/ 0 h 78"/>
                  <a:gd name="T14" fmla="*/ 0 60000 65536"/>
                  <a:gd name="T15" fmla="*/ 0 60000 65536"/>
                  <a:gd name="T16" fmla="*/ 0 60000 65536"/>
                  <a:gd name="T17" fmla="*/ 0 60000 65536"/>
                  <a:gd name="T18" fmla="*/ 0 60000 65536"/>
                  <a:gd name="T19" fmla="*/ 0 60000 65536"/>
                  <a:gd name="T20" fmla="*/ 0 60000 65536"/>
                  <a:gd name="T21" fmla="*/ 0 w 91"/>
                  <a:gd name="T22" fmla="*/ 0 h 78"/>
                  <a:gd name="T23" fmla="*/ 91 w 91"/>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78">
                    <a:moveTo>
                      <a:pt x="25" y="0"/>
                    </a:moveTo>
                    <a:lnTo>
                      <a:pt x="11" y="16"/>
                    </a:lnTo>
                    <a:lnTo>
                      <a:pt x="0" y="52"/>
                    </a:lnTo>
                    <a:lnTo>
                      <a:pt x="91" y="78"/>
                    </a:lnTo>
                    <a:lnTo>
                      <a:pt x="87" y="65"/>
                    </a:lnTo>
                    <a:lnTo>
                      <a:pt x="25" y="0"/>
                    </a:lnTo>
                    <a:close/>
                  </a:path>
                </a:pathLst>
              </a:custGeom>
              <a:solidFill>
                <a:srgbClr val="FFCC7F"/>
              </a:solidFill>
              <a:ln w="9525">
                <a:noFill/>
                <a:round/>
                <a:headEnd/>
                <a:tailEnd/>
              </a:ln>
            </p:spPr>
            <p:txBody>
              <a:bodyPr/>
              <a:lstStyle/>
              <a:p>
                <a:endParaRPr lang="en-US"/>
              </a:p>
            </p:txBody>
          </p:sp>
          <p:sp>
            <p:nvSpPr>
              <p:cNvPr id="54367" name="Freeform 83"/>
              <p:cNvSpPr>
                <a:spLocks/>
              </p:cNvSpPr>
              <p:nvPr/>
            </p:nvSpPr>
            <p:spPr bwMode="auto">
              <a:xfrm>
                <a:off x="1393" y="3592"/>
                <a:ext cx="40" cy="30"/>
              </a:xfrm>
              <a:custGeom>
                <a:avLst/>
                <a:gdLst>
                  <a:gd name="T0" fmla="*/ 0 w 80"/>
                  <a:gd name="T1" fmla="*/ 0 h 61"/>
                  <a:gd name="T2" fmla="*/ 1 w 80"/>
                  <a:gd name="T3" fmla="*/ 0 h 61"/>
                  <a:gd name="T4" fmla="*/ 1 w 80"/>
                  <a:gd name="T5" fmla="*/ 0 h 61"/>
                  <a:gd name="T6" fmla="*/ 0 w 80"/>
                  <a:gd name="T7" fmla="*/ 0 h 61"/>
                  <a:gd name="T8" fmla="*/ 0 w 80"/>
                  <a:gd name="T9" fmla="*/ 0 h 61"/>
                  <a:gd name="T10" fmla="*/ 0 60000 65536"/>
                  <a:gd name="T11" fmla="*/ 0 60000 65536"/>
                  <a:gd name="T12" fmla="*/ 0 60000 65536"/>
                  <a:gd name="T13" fmla="*/ 0 60000 65536"/>
                  <a:gd name="T14" fmla="*/ 0 60000 65536"/>
                  <a:gd name="T15" fmla="*/ 0 w 80"/>
                  <a:gd name="T16" fmla="*/ 0 h 61"/>
                  <a:gd name="T17" fmla="*/ 80 w 80"/>
                  <a:gd name="T18" fmla="*/ 61 h 61"/>
                </a:gdLst>
                <a:ahLst/>
                <a:cxnLst>
                  <a:cxn ang="T10">
                    <a:pos x="T0" y="T1"/>
                  </a:cxn>
                  <a:cxn ang="T11">
                    <a:pos x="T2" y="T3"/>
                  </a:cxn>
                  <a:cxn ang="T12">
                    <a:pos x="T4" y="T5"/>
                  </a:cxn>
                  <a:cxn ang="T13">
                    <a:pos x="T6" y="T7"/>
                  </a:cxn>
                  <a:cxn ang="T14">
                    <a:pos x="T8" y="T9"/>
                  </a:cxn>
                </a:cxnLst>
                <a:rect l="T15" t="T16" r="T17" b="T18"/>
                <a:pathLst>
                  <a:path w="80" h="61">
                    <a:moveTo>
                      <a:pt x="0" y="21"/>
                    </a:moveTo>
                    <a:lnTo>
                      <a:pt x="80" y="61"/>
                    </a:lnTo>
                    <a:lnTo>
                      <a:pt x="13" y="0"/>
                    </a:lnTo>
                    <a:lnTo>
                      <a:pt x="0" y="21"/>
                    </a:lnTo>
                    <a:close/>
                  </a:path>
                </a:pathLst>
              </a:custGeom>
              <a:solidFill>
                <a:srgbClr val="FFF2CC"/>
              </a:solidFill>
              <a:ln w="9525">
                <a:noFill/>
                <a:round/>
                <a:headEnd/>
                <a:tailEnd/>
              </a:ln>
            </p:spPr>
            <p:txBody>
              <a:bodyPr/>
              <a:lstStyle/>
              <a:p>
                <a:endParaRPr lang="en-US"/>
              </a:p>
            </p:txBody>
          </p:sp>
          <p:sp>
            <p:nvSpPr>
              <p:cNvPr id="54368" name="Freeform 84"/>
              <p:cNvSpPr>
                <a:spLocks/>
              </p:cNvSpPr>
              <p:nvPr/>
            </p:nvSpPr>
            <p:spPr bwMode="auto">
              <a:xfrm>
                <a:off x="1228" y="3503"/>
                <a:ext cx="15" cy="15"/>
              </a:xfrm>
              <a:custGeom>
                <a:avLst/>
                <a:gdLst>
                  <a:gd name="T0" fmla="*/ 1 w 28"/>
                  <a:gd name="T1" fmla="*/ 0 h 31"/>
                  <a:gd name="T2" fmla="*/ 0 w 28"/>
                  <a:gd name="T3" fmla="*/ 0 h 31"/>
                  <a:gd name="T4" fmla="*/ 1 w 28"/>
                  <a:gd name="T5" fmla="*/ 0 h 31"/>
                  <a:gd name="T6" fmla="*/ 1 w 28"/>
                  <a:gd name="T7" fmla="*/ 0 h 31"/>
                  <a:gd name="T8" fmla="*/ 1 w 28"/>
                  <a:gd name="T9" fmla="*/ 0 h 31"/>
                  <a:gd name="T10" fmla="*/ 1 w 28"/>
                  <a:gd name="T11" fmla="*/ 0 h 31"/>
                  <a:gd name="T12" fmla="*/ 1 w 28"/>
                  <a:gd name="T13" fmla="*/ 0 h 31"/>
                  <a:gd name="T14" fmla="*/ 0 60000 65536"/>
                  <a:gd name="T15" fmla="*/ 0 60000 65536"/>
                  <a:gd name="T16" fmla="*/ 0 60000 65536"/>
                  <a:gd name="T17" fmla="*/ 0 60000 65536"/>
                  <a:gd name="T18" fmla="*/ 0 60000 65536"/>
                  <a:gd name="T19" fmla="*/ 0 60000 65536"/>
                  <a:gd name="T20" fmla="*/ 0 60000 65536"/>
                  <a:gd name="T21" fmla="*/ 0 w 28"/>
                  <a:gd name="T22" fmla="*/ 0 h 31"/>
                  <a:gd name="T23" fmla="*/ 28 w 2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1">
                    <a:moveTo>
                      <a:pt x="11" y="0"/>
                    </a:moveTo>
                    <a:lnTo>
                      <a:pt x="0" y="8"/>
                    </a:lnTo>
                    <a:lnTo>
                      <a:pt x="2" y="21"/>
                    </a:lnTo>
                    <a:lnTo>
                      <a:pt x="15" y="31"/>
                    </a:lnTo>
                    <a:lnTo>
                      <a:pt x="28" y="23"/>
                    </a:lnTo>
                    <a:lnTo>
                      <a:pt x="11" y="0"/>
                    </a:lnTo>
                    <a:close/>
                  </a:path>
                </a:pathLst>
              </a:custGeom>
              <a:solidFill>
                <a:srgbClr val="FFE5D9"/>
              </a:solidFill>
              <a:ln w="9525">
                <a:noFill/>
                <a:round/>
                <a:headEnd/>
                <a:tailEnd/>
              </a:ln>
            </p:spPr>
            <p:txBody>
              <a:bodyPr/>
              <a:lstStyle/>
              <a:p>
                <a:endParaRPr lang="en-US"/>
              </a:p>
            </p:txBody>
          </p:sp>
          <p:sp>
            <p:nvSpPr>
              <p:cNvPr id="54369" name="Freeform 85"/>
              <p:cNvSpPr>
                <a:spLocks/>
              </p:cNvSpPr>
              <p:nvPr/>
            </p:nvSpPr>
            <p:spPr bwMode="auto">
              <a:xfrm>
                <a:off x="1144" y="3479"/>
                <a:ext cx="98" cy="92"/>
              </a:xfrm>
              <a:custGeom>
                <a:avLst/>
                <a:gdLst>
                  <a:gd name="T0" fmla="*/ 0 w 196"/>
                  <a:gd name="T1" fmla="*/ 0 h 184"/>
                  <a:gd name="T2" fmla="*/ 1 w 196"/>
                  <a:gd name="T3" fmla="*/ 1 h 184"/>
                  <a:gd name="T4" fmla="*/ 1 w 196"/>
                  <a:gd name="T5" fmla="*/ 1 h 184"/>
                  <a:gd name="T6" fmla="*/ 1 w 196"/>
                  <a:gd name="T7" fmla="*/ 1 h 184"/>
                  <a:gd name="T8" fmla="*/ 1 w 196"/>
                  <a:gd name="T9" fmla="*/ 1 h 184"/>
                  <a:gd name="T10" fmla="*/ 1 w 196"/>
                  <a:gd name="T11" fmla="*/ 1 h 184"/>
                  <a:gd name="T12" fmla="*/ 1 w 196"/>
                  <a:gd name="T13" fmla="*/ 1 h 184"/>
                  <a:gd name="T14" fmla="*/ 1 w 196"/>
                  <a:gd name="T15" fmla="*/ 1 h 184"/>
                  <a:gd name="T16" fmla="*/ 1 w 196"/>
                  <a:gd name="T17" fmla="*/ 1 h 184"/>
                  <a:gd name="T18" fmla="*/ 1 w 196"/>
                  <a:gd name="T19" fmla="*/ 1 h 184"/>
                  <a:gd name="T20" fmla="*/ 1 w 196"/>
                  <a:gd name="T21" fmla="*/ 1 h 184"/>
                  <a:gd name="T22" fmla="*/ 1 w 196"/>
                  <a:gd name="T23" fmla="*/ 1 h 184"/>
                  <a:gd name="T24" fmla="*/ 1 w 196"/>
                  <a:gd name="T25" fmla="*/ 1 h 184"/>
                  <a:gd name="T26" fmla="*/ 1 w 196"/>
                  <a:gd name="T27" fmla="*/ 1 h 184"/>
                  <a:gd name="T28" fmla="*/ 0 w 196"/>
                  <a:gd name="T29" fmla="*/ 0 h 184"/>
                  <a:gd name="T30" fmla="*/ 0 w 196"/>
                  <a:gd name="T31" fmla="*/ 0 h 1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6"/>
                  <a:gd name="T49" fmla="*/ 0 h 184"/>
                  <a:gd name="T50" fmla="*/ 196 w 196"/>
                  <a:gd name="T51" fmla="*/ 184 h 1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6" h="184">
                    <a:moveTo>
                      <a:pt x="0" y="0"/>
                    </a:moveTo>
                    <a:lnTo>
                      <a:pt x="36" y="36"/>
                    </a:lnTo>
                    <a:lnTo>
                      <a:pt x="62" y="64"/>
                    </a:lnTo>
                    <a:lnTo>
                      <a:pt x="78" y="85"/>
                    </a:lnTo>
                    <a:lnTo>
                      <a:pt x="80" y="133"/>
                    </a:lnTo>
                    <a:lnTo>
                      <a:pt x="68" y="140"/>
                    </a:lnTo>
                    <a:lnTo>
                      <a:pt x="66" y="150"/>
                    </a:lnTo>
                    <a:lnTo>
                      <a:pt x="114" y="167"/>
                    </a:lnTo>
                    <a:lnTo>
                      <a:pt x="152" y="184"/>
                    </a:lnTo>
                    <a:lnTo>
                      <a:pt x="186" y="178"/>
                    </a:lnTo>
                    <a:lnTo>
                      <a:pt x="196" y="157"/>
                    </a:lnTo>
                    <a:lnTo>
                      <a:pt x="194" y="123"/>
                    </a:lnTo>
                    <a:lnTo>
                      <a:pt x="114" y="95"/>
                    </a:lnTo>
                    <a:lnTo>
                      <a:pt x="61" y="41"/>
                    </a:lnTo>
                    <a:lnTo>
                      <a:pt x="0" y="0"/>
                    </a:lnTo>
                    <a:close/>
                  </a:path>
                </a:pathLst>
              </a:custGeom>
              <a:solidFill>
                <a:srgbClr val="F59E92"/>
              </a:solidFill>
              <a:ln w="9525">
                <a:noFill/>
                <a:round/>
                <a:headEnd/>
                <a:tailEnd/>
              </a:ln>
            </p:spPr>
            <p:txBody>
              <a:bodyPr/>
              <a:lstStyle/>
              <a:p>
                <a:endParaRPr lang="en-US"/>
              </a:p>
            </p:txBody>
          </p:sp>
          <p:sp>
            <p:nvSpPr>
              <p:cNvPr id="54370" name="Freeform 86"/>
              <p:cNvSpPr>
                <a:spLocks/>
              </p:cNvSpPr>
              <p:nvPr/>
            </p:nvSpPr>
            <p:spPr bwMode="auto">
              <a:xfrm>
                <a:off x="1033" y="3350"/>
                <a:ext cx="194" cy="139"/>
              </a:xfrm>
              <a:custGeom>
                <a:avLst/>
                <a:gdLst>
                  <a:gd name="T0" fmla="*/ 1 w 388"/>
                  <a:gd name="T1" fmla="*/ 0 h 280"/>
                  <a:gd name="T2" fmla="*/ 1 w 388"/>
                  <a:gd name="T3" fmla="*/ 0 h 280"/>
                  <a:gd name="T4" fmla="*/ 1 w 388"/>
                  <a:gd name="T5" fmla="*/ 0 h 280"/>
                  <a:gd name="T6" fmla="*/ 1 w 388"/>
                  <a:gd name="T7" fmla="*/ 0 h 280"/>
                  <a:gd name="T8" fmla="*/ 1 w 388"/>
                  <a:gd name="T9" fmla="*/ 0 h 280"/>
                  <a:gd name="T10" fmla="*/ 0 w 388"/>
                  <a:gd name="T11" fmla="*/ 0 h 280"/>
                  <a:gd name="T12" fmla="*/ 1 w 388"/>
                  <a:gd name="T13" fmla="*/ 0 h 280"/>
                  <a:gd name="T14" fmla="*/ 1 w 388"/>
                  <a:gd name="T15" fmla="*/ 0 h 280"/>
                  <a:gd name="T16" fmla="*/ 1 w 388"/>
                  <a:gd name="T17" fmla="*/ 0 h 280"/>
                  <a:gd name="T18" fmla="*/ 1 w 388"/>
                  <a:gd name="T19" fmla="*/ 0 h 280"/>
                  <a:gd name="T20" fmla="*/ 1 w 388"/>
                  <a:gd name="T21" fmla="*/ 0 h 280"/>
                  <a:gd name="T22" fmla="*/ 1 w 388"/>
                  <a:gd name="T23" fmla="*/ 0 h 280"/>
                  <a:gd name="T24" fmla="*/ 1 w 388"/>
                  <a:gd name="T25" fmla="*/ 0 h 280"/>
                  <a:gd name="T26" fmla="*/ 1 w 388"/>
                  <a:gd name="T27" fmla="*/ 0 h 280"/>
                  <a:gd name="T28" fmla="*/ 1 w 388"/>
                  <a:gd name="T29" fmla="*/ 0 h 280"/>
                  <a:gd name="T30" fmla="*/ 1 w 388"/>
                  <a:gd name="T31" fmla="*/ 0 h 280"/>
                  <a:gd name="T32" fmla="*/ 1 w 388"/>
                  <a:gd name="T33" fmla="*/ 0 h 280"/>
                  <a:gd name="T34" fmla="*/ 1 w 388"/>
                  <a:gd name="T35" fmla="*/ 0 h 280"/>
                  <a:gd name="T36" fmla="*/ 1 w 388"/>
                  <a:gd name="T37" fmla="*/ 0 h 280"/>
                  <a:gd name="T38" fmla="*/ 1 w 388"/>
                  <a:gd name="T39" fmla="*/ 0 h 280"/>
                  <a:gd name="T40" fmla="*/ 1 w 388"/>
                  <a:gd name="T41" fmla="*/ 0 h 280"/>
                  <a:gd name="T42" fmla="*/ 1 w 388"/>
                  <a:gd name="T43" fmla="*/ 0 h 280"/>
                  <a:gd name="T44" fmla="*/ 1 w 388"/>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8"/>
                  <a:gd name="T70" fmla="*/ 0 h 280"/>
                  <a:gd name="T71" fmla="*/ 388 w 388"/>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8" h="280">
                    <a:moveTo>
                      <a:pt x="382" y="245"/>
                    </a:moveTo>
                    <a:lnTo>
                      <a:pt x="227" y="95"/>
                    </a:lnTo>
                    <a:lnTo>
                      <a:pt x="112" y="13"/>
                    </a:lnTo>
                    <a:lnTo>
                      <a:pt x="55" y="0"/>
                    </a:lnTo>
                    <a:lnTo>
                      <a:pt x="19" y="12"/>
                    </a:lnTo>
                    <a:lnTo>
                      <a:pt x="0" y="44"/>
                    </a:lnTo>
                    <a:lnTo>
                      <a:pt x="93" y="97"/>
                    </a:lnTo>
                    <a:lnTo>
                      <a:pt x="179" y="154"/>
                    </a:lnTo>
                    <a:lnTo>
                      <a:pt x="192" y="143"/>
                    </a:lnTo>
                    <a:lnTo>
                      <a:pt x="211" y="133"/>
                    </a:lnTo>
                    <a:lnTo>
                      <a:pt x="211" y="158"/>
                    </a:lnTo>
                    <a:lnTo>
                      <a:pt x="228" y="148"/>
                    </a:lnTo>
                    <a:lnTo>
                      <a:pt x="240" y="164"/>
                    </a:lnTo>
                    <a:lnTo>
                      <a:pt x="225" y="202"/>
                    </a:lnTo>
                    <a:lnTo>
                      <a:pt x="261" y="234"/>
                    </a:lnTo>
                    <a:lnTo>
                      <a:pt x="287" y="255"/>
                    </a:lnTo>
                    <a:lnTo>
                      <a:pt x="304" y="266"/>
                    </a:lnTo>
                    <a:lnTo>
                      <a:pt x="337" y="257"/>
                    </a:lnTo>
                    <a:lnTo>
                      <a:pt x="352" y="270"/>
                    </a:lnTo>
                    <a:lnTo>
                      <a:pt x="375" y="280"/>
                    </a:lnTo>
                    <a:lnTo>
                      <a:pt x="388" y="262"/>
                    </a:lnTo>
                    <a:lnTo>
                      <a:pt x="382" y="245"/>
                    </a:lnTo>
                    <a:close/>
                  </a:path>
                </a:pathLst>
              </a:custGeom>
              <a:solidFill>
                <a:srgbClr val="FFE5D9"/>
              </a:solidFill>
              <a:ln w="9525">
                <a:noFill/>
                <a:round/>
                <a:headEnd/>
                <a:tailEnd/>
              </a:ln>
            </p:spPr>
            <p:txBody>
              <a:bodyPr/>
              <a:lstStyle/>
              <a:p>
                <a:endParaRPr lang="en-US"/>
              </a:p>
            </p:txBody>
          </p:sp>
          <p:sp>
            <p:nvSpPr>
              <p:cNvPr id="54371" name="Freeform 87"/>
              <p:cNvSpPr>
                <a:spLocks/>
              </p:cNvSpPr>
              <p:nvPr/>
            </p:nvSpPr>
            <p:spPr bwMode="auto">
              <a:xfrm>
                <a:off x="980" y="3525"/>
                <a:ext cx="103" cy="55"/>
              </a:xfrm>
              <a:custGeom>
                <a:avLst/>
                <a:gdLst>
                  <a:gd name="T0" fmla="*/ 1 w 205"/>
                  <a:gd name="T1" fmla="*/ 1 h 108"/>
                  <a:gd name="T2" fmla="*/ 1 w 205"/>
                  <a:gd name="T3" fmla="*/ 1 h 108"/>
                  <a:gd name="T4" fmla="*/ 1 w 205"/>
                  <a:gd name="T5" fmla="*/ 1 h 108"/>
                  <a:gd name="T6" fmla="*/ 1 w 205"/>
                  <a:gd name="T7" fmla="*/ 1 h 108"/>
                  <a:gd name="T8" fmla="*/ 1 w 205"/>
                  <a:gd name="T9" fmla="*/ 1 h 108"/>
                  <a:gd name="T10" fmla="*/ 0 w 205"/>
                  <a:gd name="T11" fmla="*/ 0 h 108"/>
                  <a:gd name="T12" fmla="*/ 1 w 205"/>
                  <a:gd name="T13" fmla="*/ 1 h 108"/>
                  <a:gd name="T14" fmla="*/ 1 w 205"/>
                  <a:gd name="T15" fmla="*/ 1 h 108"/>
                  <a:gd name="T16" fmla="*/ 1 w 205"/>
                  <a:gd name="T17" fmla="*/ 1 h 108"/>
                  <a:gd name="T18" fmla="*/ 1 w 205"/>
                  <a:gd name="T19" fmla="*/ 1 h 108"/>
                  <a:gd name="T20" fmla="*/ 1 w 205"/>
                  <a:gd name="T21" fmla="*/ 1 h 108"/>
                  <a:gd name="T22" fmla="*/ 1 w 205"/>
                  <a:gd name="T23" fmla="*/ 1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5"/>
                  <a:gd name="T37" fmla="*/ 0 h 108"/>
                  <a:gd name="T38" fmla="*/ 205 w 20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5" h="108">
                    <a:moveTo>
                      <a:pt x="205" y="106"/>
                    </a:moveTo>
                    <a:lnTo>
                      <a:pt x="158" y="108"/>
                    </a:lnTo>
                    <a:lnTo>
                      <a:pt x="112" y="93"/>
                    </a:lnTo>
                    <a:lnTo>
                      <a:pt x="74" y="78"/>
                    </a:lnTo>
                    <a:lnTo>
                      <a:pt x="11" y="21"/>
                    </a:lnTo>
                    <a:lnTo>
                      <a:pt x="0" y="0"/>
                    </a:lnTo>
                    <a:lnTo>
                      <a:pt x="28" y="7"/>
                    </a:lnTo>
                    <a:lnTo>
                      <a:pt x="51" y="19"/>
                    </a:lnTo>
                    <a:lnTo>
                      <a:pt x="108" y="68"/>
                    </a:lnTo>
                    <a:lnTo>
                      <a:pt x="201" y="97"/>
                    </a:lnTo>
                    <a:lnTo>
                      <a:pt x="205" y="106"/>
                    </a:lnTo>
                    <a:close/>
                  </a:path>
                </a:pathLst>
              </a:custGeom>
              <a:solidFill>
                <a:srgbClr val="FFD6C9"/>
              </a:solidFill>
              <a:ln w="9525">
                <a:noFill/>
                <a:round/>
                <a:headEnd/>
                <a:tailEnd/>
              </a:ln>
            </p:spPr>
            <p:txBody>
              <a:bodyPr/>
              <a:lstStyle/>
              <a:p>
                <a:endParaRPr lang="en-US"/>
              </a:p>
            </p:txBody>
          </p:sp>
          <p:sp>
            <p:nvSpPr>
              <p:cNvPr id="54372" name="Freeform 88"/>
              <p:cNvSpPr>
                <a:spLocks/>
              </p:cNvSpPr>
              <p:nvPr/>
            </p:nvSpPr>
            <p:spPr bwMode="auto">
              <a:xfrm>
                <a:off x="987" y="3449"/>
                <a:ext cx="145" cy="99"/>
              </a:xfrm>
              <a:custGeom>
                <a:avLst/>
                <a:gdLst>
                  <a:gd name="T0" fmla="*/ 1 w 289"/>
                  <a:gd name="T1" fmla="*/ 1 h 197"/>
                  <a:gd name="T2" fmla="*/ 1 w 289"/>
                  <a:gd name="T3" fmla="*/ 1 h 197"/>
                  <a:gd name="T4" fmla="*/ 1 w 289"/>
                  <a:gd name="T5" fmla="*/ 1 h 197"/>
                  <a:gd name="T6" fmla="*/ 1 w 289"/>
                  <a:gd name="T7" fmla="*/ 1 h 197"/>
                  <a:gd name="T8" fmla="*/ 1 w 289"/>
                  <a:gd name="T9" fmla="*/ 0 h 197"/>
                  <a:gd name="T10" fmla="*/ 1 w 289"/>
                  <a:gd name="T11" fmla="*/ 0 h 197"/>
                  <a:gd name="T12" fmla="*/ 0 w 289"/>
                  <a:gd name="T13" fmla="*/ 1 h 197"/>
                  <a:gd name="T14" fmla="*/ 1 w 289"/>
                  <a:gd name="T15" fmla="*/ 1 h 197"/>
                  <a:gd name="T16" fmla="*/ 1 w 289"/>
                  <a:gd name="T17" fmla="*/ 1 h 197"/>
                  <a:gd name="T18" fmla="*/ 1 w 289"/>
                  <a:gd name="T19" fmla="*/ 1 h 197"/>
                  <a:gd name="T20" fmla="*/ 1 w 289"/>
                  <a:gd name="T21" fmla="*/ 1 h 197"/>
                  <a:gd name="T22" fmla="*/ 1 w 289"/>
                  <a:gd name="T23" fmla="*/ 1 h 197"/>
                  <a:gd name="T24" fmla="*/ 1 w 289"/>
                  <a:gd name="T25" fmla="*/ 1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9"/>
                  <a:gd name="T40" fmla="*/ 0 h 197"/>
                  <a:gd name="T41" fmla="*/ 289 w 289"/>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9" h="197">
                    <a:moveTo>
                      <a:pt x="289" y="178"/>
                    </a:moveTo>
                    <a:lnTo>
                      <a:pt x="124" y="57"/>
                    </a:lnTo>
                    <a:lnTo>
                      <a:pt x="72" y="26"/>
                    </a:lnTo>
                    <a:lnTo>
                      <a:pt x="46" y="9"/>
                    </a:lnTo>
                    <a:lnTo>
                      <a:pt x="25" y="0"/>
                    </a:lnTo>
                    <a:lnTo>
                      <a:pt x="12" y="0"/>
                    </a:lnTo>
                    <a:lnTo>
                      <a:pt x="0" y="30"/>
                    </a:lnTo>
                    <a:lnTo>
                      <a:pt x="179" y="142"/>
                    </a:lnTo>
                    <a:lnTo>
                      <a:pt x="242" y="182"/>
                    </a:lnTo>
                    <a:lnTo>
                      <a:pt x="255" y="192"/>
                    </a:lnTo>
                    <a:lnTo>
                      <a:pt x="274" y="197"/>
                    </a:lnTo>
                    <a:lnTo>
                      <a:pt x="289" y="178"/>
                    </a:lnTo>
                    <a:close/>
                  </a:path>
                </a:pathLst>
              </a:custGeom>
              <a:solidFill>
                <a:srgbClr val="FFD6C9"/>
              </a:solidFill>
              <a:ln w="9525">
                <a:noFill/>
                <a:round/>
                <a:headEnd/>
                <a:tailEnd/>
              </a:ln>
            </p:spPr>
            <p:txBody>
              <a:bodyPr/>
              <a:lstStyle/>
              <a:p>
                <a:endParaRPr lang="en-US"/>
              </a:p>
            </p:txBody>
          </p:sp>
          <p:sp>
            <p:nvSpPr>
              <p:cNvPr id="54373" name="Freeform 89"/>
              <p:cNvSpPr>
                <a:spLocks/>
              </p:cNvSpPr>
              <p:nvPr/>
            </p:nvSpPr>
            <p:spPr bwMode="auto">
              <a:xfrm>
                <a:off x="1002" y="3387"/>
                <a:ext cx="157" cy="128"/>
              </a:xfrm>
              <a:custGeom>
                <a:avLst/>
                <a:gdLst>
                  <a:gd name="T0" fmla="*/ 1 w 313"/>
                  <a:gd name="T1" fmla="*/ 0 h 257"/>
                  <a:gd name="T2" fmla="*/ 1 w 313"/>
                  <a:gd name="T3" fmla="*/ 0 h 257"/>
                  <a:gd name="T4" fmla="*/ 1 w 313"/>
                  <a:gd name="T5" fmla="*/ 0 h 257"/>
                  <a:gd name="T6" fmla="*/ 0 w 313"/>
                  <a:gd name="T7" fmla="*/ 0 h 257"/>
                  <a:gd name="T8" fmla="*/ 1 w 313"/>
                  <a:gd name="T9" fmla="*/ 0 h 257"/>
                  <a:gd name="T10" fmla="*/ 1 w 313"/>
                  <a:gd name="T11" fmla="*/ 0 h 257"/>
                  <a:gd name="T12" fmla="*/ 1 w 313"/>
                  <a:gd name="T13" fmla="*/ 0 h 257"/>
                  <a:gd name="T14" fmla="*/ 1 w 313"/>
                  <a:gd name="T15" fmla="*/ 0 h 257"/>
                  <a:gd name="T16" fmla="*/ 1 w 313"/>
                  <a:gd name="T17" fmla="*/ 0 h 257"/>
                  <a:gd name="T18" fmla="*/ 1 w 313"/>
                  <a:gd name="T19" fmla="*/ 0 h 257"/>
                  <a:gd name="T20" fmla="*/ 1 w 313"/>
                  <a:gd name="T21" fmla="*/ 0 h 257"/>
                  <a:gd name="T22" fmla="*/ 1 w 313"/>
                  <a:gd name="T23" fmla="*/ 0 h 257"/>
                  <a:gd name="T24" fmla="*/ 1 w 313"/>
                  <a:gd name="T25" fmla="*/ 0 h 257"/>
                  <a:gd name="T26" fmla="*/ 1 w 313"/>
                  <a:gd name="T27" fmla="*/ 0 h 2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3"/>
                  <a:gd name="T43" fmla="*/ 0 h 257"/>
                  <a:gd name="T44" fmla="*/ 313 w 313"/>
                  <a:gd name="T45" fmla="*/ 257 h 2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3" h="257">
                    <a:moveTo>
                      <a:pt x="64" y="15"/>
                    </a:moveTo>
                    <a:lnTo>
                      <a:pt x="47" y="4"/>
                    </a:lnTo>
                    <a:lnTo>
                      <a:pt x="22" y="0"/>
                    </a:lnTo>
                    <a:lnTo>
                      <a:pt x="0" y="36"/>
                    </a:lnTo>
                    <a:lnTo>
                      <a:pt x="62" y="84"/>
                    </a:lnTo>
                    <a:lnTo>
                      <a:pt x="127" y="105"/>
                    </a:lnTo>
                    <a:lnTo>
                      <a:pt x="275" y="219"/>
                    </a:lnTo>
                    <a:lnTo>
                      <a:pt x="268" y="253"/>
                    </a:lnTo>
                    <a:lnTo>
                      <a:pt x="296" y="257"/>
                    </a:lnTo>
                    <a:lnTo>
                      <a:pt x="313" y="245"/>
                    </a:lnTo>
                    <a:lnTo>
                      <a:pt x="311" y="215"/>
                    </a:lnTo>
                    <a:lnTo>
                      <a:pt x="106" y="50"/>
                    </a:lnTo>
                    <a:lnTo>
                      <a:pt x="64" y="15"/>
                    </a:lnTo>
                    <a:close/>
                  </a:path>
                </a:pathLst>
              </a:custGeom>
              <a:solidFill>
                <a:srgbClr val="FFE5D9"/>
              </a:solidFill>
              <a:ln w="9525">
                <a:noFill/>
                <a:round/>
                <a:headEnd/>
                <a:tailEnd/>
              </a:ln>
            </p:spPr>
            <p:txBody>
              <a:bodyPr/>
              <a:lstStyle/>
              <a:p>
                <a:endParaRPr lang="en-US"/>
              </a:p>
            </p:txBody>
          </p:sp>
          <p:sp>
            <p:nvSpPr>
              <p:cNvPr id="54374" name="Freeform 90"/>
              <p:cNvSpPr>
                <a:spLocks/>
              </p:cNvSpPr>
              <p:nvPr/>
            </p:nvSpPr>
            <p:spPr bwMode="auto">
              <a:xfrm>
                <a:off x="883" y="3373"/>
                <a:ext cx="127" cy="178"/>
              </a:xfrm>
              <a:custGeom>
                <a:avLst/>
                <a:gdLst>
                  <a:gd name="T0" fmla="*/ 1 w 253"/>
                  <a:gd name="T1" fmla="*/ 1 h 355"/>
                  <a:gd name="T2" fmla="*/ 1 w 253"/>
                  <a:gd name="T3" fmla="*/ 1 h 355"/>
                  <a:gd name="T4" fmla="*/ 1 w 253"/>
                  <a:gd name="T5" fmla="*/ 1 h 355"/>
                  <a:gd name="T6" fmla="*/ 1 w 253"/>
                  <a:gd name="T7" fmla="*/ 1 h 355"/>
                  <a:gd name="T8" fmla="*/ 1 w 253"/>
                  <a:gd name="T9" fmla="*/ 1 h 355"/>
                  <a:gd name="T10" fmla="*/ 1 w 253"/>
                  <a:gd name="T11" fmla="*/ 1 h 355"/>
                  <a:gd name="T12" fmla="*/ 1 w 253"/>
                  <a:gd name="T13" fmla="*/ 1 h 355"/>
                  <a:gd name="T14" fmla="*/ 1 w 253"/>
                  <a:gd name="T15" fmla="*/ 1 h 355"/>
                  <a:gd name="T16" fmla="*/ 1 w 253"/>
                  <a:gd name="T17" fmla="*/ 1 h 355"/>
                  <a:gd name="T18" fmla="*/ 1 w 253"/>
                  <a:gd name="T19" fmla="*/ 1 h 355"/>
                  <a:gd name="T20" fmla="*/ 1 w 253"/>
                  <a:gd name="T21" fmla="*/ 1 h 355"/>
                  <a:gd name="T22" fmla="*/ 1 w 253"/>
                  <a:gd name="T23" fmla="*/ 1 h 355"/>
                  <a:gd name="T24" fmla="*/ 1 w 253"/>
                  <a:gd name="T25" fmla="*/ 1 h 355"/>
                  <a:gd name="T26" fmla="*/ 0 w 253"/>
                  <a:gd name="T27" fmla="*/ 1 h 355"/>
                  <a:gd name="T28" fmla="*/ 1 w 253"/>
                  <a:gd name="T29" fmla="*/ 1 h 355"/>
                  <a:gd name="T30" fmla="*/ 1 w 253"/>
                  <a:gd name="T31" fmla="*/ 1 h 355"/>
                  <a:gd name="T32" fmla="*/ 1 w 253"/>
                  <a:gd name="T33" fmla="*/ 1 h 355"/>
                  <a:gd name="T34" fmla="*/ 1 w 253"/>
                  <a:gd name="T35" fmla="*/ 0 h 355"/>
                  <a:gd name="T36" fmla="*/ 1 w 253"/>
                  <a:gd name="T37" fmla="*/ 1 h 355"/>
                  <a:gd name="T38" fmla="*/ 1 w 253"/>
                  <a:gd name="T39" fmla="*/ 1 h 355"/>
                  <a:gd name="T40" fmla="*/ 1 w 253"/>
                  <a:gd name="T41" fmla="*/ 1 h 3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3"/>
                  <a:gd name="T64" fmla="*/ 0 h 355"/>
                  <a:gd name="T65" fmla="*/ 253 w 253"/>
                  <a:gd name="T66" fmla="*/ 355 h 3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3" h="355">
                    <a:moveTo>
                      <a:pt x="220" y="30"/>
                    </a:moveTo>
                    <a:lnTo>
                      <a:pt x="188" y="79"/>
                    </a:lnTo>
                    <a:lnTo>
                      <a:pt x="236" y="106"/>
                    </a:lnTo>
                    <a:lnTo>
                      <a:pt x="219" y="116"/>
                    </a:lnTo>
                    <a:lnTo>
                      <a:pt x="198" y="129"/>
                    </a:lnTo>
                    <a:lnTo>
                      <a:pt x="171" y="150"/>
                    </a:lnTo>
                    <a:lnTo>
                      <a:pt x="148" y="167"/>
                    </a:lnTo>
                    <a:lnTo>
                      <a:pt x="150" y="192"/>
                    </a:lnTo>
                    <a:lnTo>
                      <a:pt x="120" y="270"/>
                    </a:lnTo>
                    <a:lnTo>
                      <a:pt x="133" y="327"/>
                    </a:lnTo>
                    <a:lnTo>
                      <a:pt x="123" y="355"/>
                    </a:lnTo>
                    <a:lnTo>
                      <a:pt x="74" y="327"/>
                    </a:lnTo>
                    <a:lnTo>
                      <a:pt x="51" y="273"/>
                    </a:lnTo>
                    <a:lnTo>
                      <a:pt x="0" y="232"/>
                    </a:lnTo>
                    <a:lnTo>
                      <a:pt x="2" y="138"/>
                    </a:lnTo>
                    <a:lnTo>
                      <a:pt x="59" y="55"/>
                    </a:lnTo>
                    <a:lnTo>
                      <a:pt x="152" y="15"/>
                    </a:lnTo>
                    <a:lnTo>
                      <a:pt x="234" y="0"/>
                    </a:lnTo>
                    <a:lnTo>
                      <a:pt x="253" y="7"/>
                    </a:lnTo>
                    <a:lnTo>
                      <a:pt x="220" y="30"/>
                    </a:lnTo>
                    <a:close/>
                  </a:path>
                </a:pathLst>
              </a:custGeom>
              <a:solidFill>
                <a:srgbClr val="F59E92"/>
              </a:solidFill>
              <a:ln w="9525">
                <a:noFill/>
                <a:round/>
                <a:headEnd/>
                <a:tailEnd/>
              </a:ln>
            </p:spPr>
            <p:txBody>
              <a:bodyPr/>
              <a:lstStyle/>
              <a:p>
                <a:endParaRPr lang="en-US"/>
              </a:p>
            </p:txBody>
          </p:sp>
          <p:sp>
            <p:nvSpPr>
              <p:cNvPr id="54375" name="Freeform 91"/>
              <p:cNvSpPr>
                <a:spLocks/>
              </p:cNvSpPr>
              <p:nvPr/>
            </p:nvSpPr>
            <p:spPr bwMode="auto">
              <a:xfrm>
                <a:off x="1295" y="2194"/>
                <a:ext cx="468" cy="410"/>
              </a:xfrm>
              <a:custGeom>
                <a:avLst/>
                <a:gdLst>
                  <a:gd name="T0" fmla="*/ 1 w 935"/>
                  <a:gd name="T1" fmla="*/ 0 h 821"/>
                  <a:gd name="T2" fmla="*/ 1 w 935"/>
                  <a:gd name="T3" fmla="*/ 0 h 821"/>
                  <a:gd name="T4" fmla="*/ 1 w 935"/>
                  <a:gd name="T5" fmla="*/ 0 h 821"/>
                  <a:gd name="T6" fmla="*/ 1 w 935"/>
                  <a:gd name="T7" fmla="*/ 0 h 821"/>
                  <a:gd name="T8" fmla="*/ 1 w 935"/>
                  <a:gd name="T9" fmla="*/ 0 h 821"/>
                  <a:gd name="T10" fmla="*/ 1 w 935"/>
                  <a:gd name="T11" fmla="*/ 0 h 821"/>
                  <a:gd name="T12" fmla="*/ 1 w 935"/>
                  <a:gd name="T13" fmla="*/ 0 h 821"/>
                  <a:gd name="T14" fmla="*/ 1 w 935"/>
                  <a:gd name="T15" fmla="*/ 0 h 821"/>
                  <a:gd name="T16" fmla="*/ 1 w 935"/>
                  <a:gd name="T17" fmla="*/ 0 h 821"/>
                  <a:gd name="T18" fmla="*/ 1 w 935"/>
                  <a:gd name="T19" fmla="*/ 0 h 821"/>
                  <a:gd name="T20" fmla="*/ 1 w 935"/>
                  <a:gd name="T21" fmla="*/ 0 h 821"/>
                  <a:gd name="T22" fmla="*/ 1 w 935"/>
                  <a:gd name="T23" fmla="*/ 0 h 821"/>
                  <a:gd name="T24" fmla="*/ 1 w 935"/>
                  <a:gd name="T25" fmla="*/ 0 h 821"/>
                  <a:gd name="T26" fmla="*/ 1 w 935"/>
                  <a:gd name="T27" fmla="*/ 0 h 821"/>
                  <a:gd name="T28" fmla="*/ 1 w 935"/>
                  <a:gd name="T29" fmla="*/ 0 h 821"/>
                  <a:gd name="T30" fmla="*/ 1 w 935"/>
                  <a:gd name="T31" fmla="*/ 0 h 821"/>
                  <a:gd name="T32" fmla="*/ 0 w 935"/>
                  <a:gd name="T33" fmla="*/ 0 h 821"/>
                  <a:gd name="T34" fmla="*/ 1 w 935"/>
                  <a:gd name="T35" fmla="*/ 0 h 821"/>
                  <a:gd name="T36" fmla="*/ 1 w 935"/>
                  <a:gd name="T37" fmla="*/ 0 h 821"/>
                  <a:gd name="T38" fmla="*/ 1 w 935"/>
                  <a:gd name="T39" fmla="*/ 0 h 821"/>
                  <a:gd name="T40" fmla="*/ 1 w 935"/>
                  <a:gd name="T41" fmla="*/ 0 h 821"/>
                  <a:gd name="T42" fmla="*/ 1 w 935"/>
                  <a:gd name="T43" fmla="*/ 0 h 821"/>
                  <a:gd name="T44" fmla="*/ 1 w 935"/>
                  <a:gd name="T45" fmla="*/ 0 h 821"/>
                  <a:gd name="T46" fmla="*/ 1 w 935"/>
                  <a:gd name="T47" fmla="*/ 0 h 821"/>
                  <a:gd name="T48" fmla="*/ 1 w 935"/>
                  <a:gd name="T49" fmla="*/ 0 h 821"/>
                  <a:gd name="T50" fmla="*/ 1 w 935"/>
                  <a:gd name="T51" fmla="*/ 0 h 821"/>
                  <a:gd name="T52" fmla="*/ 1 w 935"/>
                  <a:gd name="T53" fmla="*/ 0 h 821"/>
                  <a:gd name="T54" fmla="*/ 1 w 935"/>
                  <a:gd name="T55" fmla="*/ 0 h 821"/>
                  <a:gd name="T56" fmla="*/ 1 w 935"/>
                  <a:gd name="T57" fmla="*/ 0 h 821"/>
                  <a:gd name="T58" fmla="*/ 1 w 935"/>
                  <a:gd name="T59" fmla="*/ 0 h 821"/>
                  <a:gd name="T60" fmla="*/ 1 w 935"/>
                  <a:gd name="T61" fmla="*/ 0 h 821"/>
                  <a:gd name="T62" fmla="*/ 1 w 935"/>
                  <a:gd name="T63" fmla="*/ 0 h 821"/>
                  <a:gd name="T64" fmla="*/ 1 w 935"/>
                  <a:gd name="T65" fmla="*/ 0 h 821"/>
                  <a:gd name="T66" fmla="*/ 1 w 935"/>
                  <a:gd name="T67" fmla="*/ 0 h 821"/>
                  <a:gd name="T68" fmla="*/ 1 w 935"/>
                  <a:gd name="T69" fmla="*/ 0 h 821"/>
                  <a:gd name="T70" fmla="*/ 1 w 935"/>
                  <a:gd name="T71" fmla="*/ 0 h 821"/>
                  <a:gd name="T72" fmla="*/ 1 w 935"/>
                  <a:gd name="T73" fmla="*/ 0 h 821"/>
                  <a:gd name="T74" fmla="*/ 1 w 935"/>
                  <a:gd name="T75" fmla="*/ 0 h 821"/>
                  <a:gd name="T76" fmla="*/ 1 w 935"/>
                  <a:gd name="T77" fmla="*/ 0 h 821"/>
                  <a:gd name="T78" fmla="*/ 1 w 935"/>
                  <a:gd name="T79" fmla="*/ 0 h 821"/>
                  <a:gd name="T80" fmla="*/ 1 w 935"/>
                  <a:gd name="T81" fmla="*/ 0 h 821"/>
                  <a:gd name="T82" fmla="*/ 1 w 935"/>
                  <a:gd name="T83" fmla="*/ 0 h 821"/>
                  <a:gd name="T84" fmla="*/ 1 w 935"/>
                  <a:gd name="T85" fmla="*/ 0 h 821"/>
                  <a:gd name="T86" fmla="*/ 1 w 935"/>
                  <a:gd name="T87" fmla="*/ 0 h 821"/>
                  <a:gd name="T88" fmla="*/ 1 w 935"/>
                  <a:gd name="T89" fmla="*/ 0 h 821"/>
                  <a:gd name="T90" fmla="*/ 1 w 935"/>
                  <a:gd name="T91" fmla="*/ 0 h 821"/>
                  <a:gd name="T92" fmla="*/ 1 w 935"/>
                  <a:gd name="T93" fmla="*/ 0 h 821"/>
                  <a:gd name="T94" fmla="*/ 1 w 935"/>
                  <a:gd name="T95" fmla="*/ 0 h 821"/>
                  <a:gd name="T96" fmla="*/ 1 w 935"/>
                  <a:gd name="T97" fmla="*/ 0 h 821"/>
                  <a:gd name="T98" fmla="*/ 1 w 935"/>
                  <a:gd name="T99" fmla="*/ 0 h 821"/>
                  <a:gd name="T100" fmla="*/ 1 w 935"/>
                  <a:gd name="T101" fmla="*/ 0 h 821"/>
                  <a:gd name="T102" fmla="*/ 1 w 935"/>
                  <a:gd name="T103" fmla="*/ 0 h 821"/>
                  <a:gd name="T104" fmla="*/ 1 w 935"/>
                  <a:gd name="T105" fmla="*/ 0 h 821"/>
                  <a:gd name="T106" fmla="*/ 1 w 935"/>
                  <a:gd name="T107" fmla="*/ 0 h 821"/>
                  <a:gd name="T108" fmla="*/ 1 w 935"/>
                  <a:gd name="T109" fmla="*/ 0 h 821"/>
                  <a:gd name="T110" fmla="*/ 1 w 935"/>
                  <a:gd name="T111" fmla="*/ 0 h 8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5"/>
                  <a:gd name="T169" fmla="*/ 0 h 821"/>
                  <a:gd name="T170" fmla="*/ 935 w 935"/>
                  <a:gd name="T171" fmla="*/ 821 h 8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5" h="821">
                    <a:moveTo>
                      <a:pt x="694" y="21"/>
                    </a:moveTo>
                    <a:lnTo>
                      <a:pt x="593" y="0"/>
                    </a:lnTo>
                    <a:lnTo>
                      <a:pt x="538" y="0"/>
                    </a:lnTo>
                    <a:lnTo>
                      <a:pt x="443" y="7"/>
                    </a:lnTo>
                    <a:lnTo>
                      <a:pt x="357" y="15"/>
                    </a:lnTo>
                    <a:lnTo>
                      <a:pt x="325" y="26"/>
                    </a:lnTo>
                    <a:lnTo>
                      <a:pt x="249" y="74"/>
                    </a:lnTo>
                    <a:lnTo>
                      <a:pt x="152" y="207"/>
                    </a:lnTo>
                    <a:lnTo>
                      <a:pt x="87" y="355"/>
                    </a:lnTo>
                    <a:lnTo>
                      <a:pt x="49" y="391"/>
                    </a:lnTo>
                    <a:lnTo>
                      <a:pt x="28" y="412"/>
                    </a:lnTo>
                    <a:lnTo>
                      <a:pt x="25" y="462"/>
                    </a:lnTo>
                    <a:lnTo>
                      <a:pt x="46" y="513"/>
                    </a:lnTo>
                    <a:lnTo>
                      <a:pt x="46" y="555"/>
                    </a:lnTo>
                    <a:lnTo>
                      <a:pt x="34" y="585"/>
                    </a:lnTo>
                    <a:lnTo>
                      <a:pt x="19" y="631"/>
                    </a:lnTo>
                    <a:lnTo>
                      <a:pt x="0" y="655"/>
                    </a:lnTo>
                    <a:lnTo>
                      <a:pt x="30" y="714"/>
                    </a:lnTo>
                    <a:lnTo>
                      <a:pt x="53" y="711"/>
                    </a:lnTo>
                    <a:lnTo>
                      <a:pt x="66" y="680"/>
                    </a:lnTo>
                    <a:lnTo>
                      <a:pt x="84" y="655"/>
                    </a:lnTo>
                    <a:lnTo>
                      <a:pt x="122" y="627"/>
                    </a:lnTo>
                    <a:lnTo>
                      <a:pt x="165" y="505"/>
                    </a:lnTo>
                    <a:lnTo>
                      <a:pt x="154" y="462"/>
                    </a:lnTo>
                    <a:lnTo>
                      <a:pt x="177" y="403"/>
                    </a:lnTo>
                    <a:lnTo>
                      <a:pt x="190" y="368"/>
                    </a:lnTo>
                    <a:lnTo>
                      <a:pt x="300" y="399"/>
                    </a:lnTo>
                    <a:lnTo>
                      <a:pt x="528" y="298"/>
                    </a:lnTo>
                    <a:lnTo>
                      <a:pt x="572" y="279"/>
                    </a:lnTo>
                    <a:lnTo>
                      <a:pt x="583" y="262"/>
                    </a:lnTo>
                    <a:lnTo>
                      <a:pt x="597" y="253"/>
                    </a:lnTo>
                    <a:lnTo>
                      <a:pt x="610" y="249"/>
                    </a:lnTo>
                    <a:lnTo>
                      <a:pt x="650" y="264"/>
                    </a:lnTo>
                    <a:lnTo>
                      <a:pt x="675" y="277"/>
                    </a:lnTo>
                    <a:lnTo>
                      <a:pt x="671" y="317"/>
                    </a:lnTo>
                    <a:lnTo>
                      <a:pt x="730" y="344"/>
                    </a:lnTo>
                    <a:lnTo>
                      <a:pt x="785" y="319"/>
                    </a:lnTo>
                    <a:lnTo>
                      <a:pt x="825" y="416"/>
                    </a:lnTo>
                    <a:lnTo>
                      <a:pt x="813" y="576"/>
                    </a:lnTo>
                    <a:lnTo>
                      <a:pt x="808" y="697"/>
                    </a:lnTo>
                    <a:lnTo>
                      <a:pt x="844" y="796"/>
                    </a:lnTo>
                    <a:lnTo>
                      <a:pt x="855" y="821"/>
                    </a:lnTo>
                    <a:lnTo>
                      <a:pt x="890" y="781"/>
                    </a:lnTo>
                    <a:lnTo>
                      <a:pt x="907" y="730"/>
                    </a:lnTo>
                    <a:lnTo>
                      <a:pt x="935" y="692"/>
                    </a:lnTo>
                    <a:lnTo>
                      <a:pt x="935" y="568"/>
                    </a:lnTo>
                    <a:lnTo>
                      <a:pt x="914" y="325"/>
                    </a:lnTo>
                    <a:lnTo>
                      <a:pt x="895" y="232"/>
                    </a:lnTo>
                    <a:lnTo>
                      <a:pt x="880" y="163"/>
                    </a:lnTo>
                    <a:lnTo>
                      <a:pt x="865" y="95"/>
                    </a:lnTo>
                    <a:lnTo>
                      <a:pt x="832" y="57"/>
                    </a:lnTo>
                    <a:lnTo>
                      <a:pt x="796" y="36"/>
                    </a:lnTo>
                    <a:lnTo>
                      <a:pt x="756" y="34"/>
                    </a:lnTo>
                    <a:lnTo>
                      <a:pt x="724" y="38"/>
                    </a:lnTo>
                    <a:lnTo>
                      <a:pt x="694" y="21"/>
                    </a:lnTo>
                    <a:close/>
                  </a:path>
                </a:pathLst>
              </a:custGeom>
              <a:solidFill>
                <a:srgbClr val="A39494"/>
              </a:solidFill>
              <a:ln w="9525">
                <a:noFill/>
                <a:round/>
                <a:headEnd/>
                <a:tailEnd/>
              </a:ln>
            </p:spPr>
            <p:txBody>
              <a:bodyPr/>
              <a:lstStyle/>
              <a:p>
                <a:endParaRPr lang="en-US"/>
              </a:p>
            </p:txBody>
          </p:sp>
          <p:sp>
            <p:nvSpPr>
              <p:cNvPr id="54376" name="Freeform 92"/>
              <p:cNvSpPr>
                <a:spLocks/>
              </p:cNvSpPr>
              <p:nvPr/>
            </p:nvSpPr>
            <p:spPr bwMode="auto">
              <a:xfrm>
                <a:off x="1673" y="2223"/>
                <a:ext cx="59" cy="131"/>
              </a:xfrm>
              <a:custGeom>
                <a:avLst/>
                <a:gdLst>
                  <a:gd name="T0" fmla="*/ 0 w 118"/>
                  <a:gd name="T1" fmla="*/ 0 h 262"/>
                  <a:gd name="T2" fmla="*/ 1 w 118"/>
                  <a:gd name="T3" fmla="*/ 1 h 262"/>
                  <a:gd name="T4" fmla="*/ 1 w 118"/>
                  <a:gd name="T5" fmla="*/ 1 h 262"/>
                  <a:gd name="T6" fmla="*/ 1 w 118"/>
                  <a:gd name="T7" fmla="*/ 1 h 262"/>
                  <a:gd name="T8" fmla="*/ 1 w 118"/>
                  <a:gd name="T9" fmla="*/ 1 h 262"/>
                  <a:gd name="T10" fmla="*/ 1 w 118"/>
                  <a:gd name="T11" fmla="*/ 1 h 262"/>
                  <a:gd name="T12" fmla="*/ 1 w 118"/>
                  <a:gd name="T13" fmla="*/ 1 h 262"/>
                  <a:gd name="T14" fmla="*/ 1 w 118"/>
                  <a:gd name="T15" fmla="*/ 1 h 262"/>
                  <a:gd name="T16" fmla="*/ 1 w 118"/>
                  <a:gd name="T17" fmla="*/ 1 h 262"/>
                  <a:gd name="T18" fmla="*/ 1 w 118"/>
                  <a:gd name="T19" fmla="*/ 1 h 262"/>
                  <a:gd name="T20" fmla="*/ 1 w 118"/>
                  <a:gd name="T21" fmla="*/ 1 h 262"/>
                  <a:gd name="T22" fmla="*/ 1 w 118"/>
                  <a:gd name="T23" fmla="*/ 1 h 262"/>
                  <a:gd name="T24" fmla="*/ 1 w 118"/>
                  <a:gd name="T25" fmla="*/ 1 h 262"/>
                  <a:gd name="T26" fmla="*/ 1 w 118"/>
                  <a:gd name="T27" fmla="*/ 1 h 262"/>
                  <a:gd name="T28" fmla="*/ 1 w 118"/>
                  <a:gd name="T29" fmla="*/ 1 h 262"/>
                  <a:gd name="T30" fmla="*/ 1 w 118"/>
                  <a:gd name="T31" fmla="*/ 1 h 262"/>
                  <a:gd name="T32" fmla="*/ 1 w 118"/>
                  <a:gd name="T33" fmla="*/ 1 h 262"/>
                  <a:gd name="T34" fmla="*/ 1 w 118"/>
                  <a:gd name="T35" fmla="*/ 1 h 262"/>
                  <a:gd name="T36" fmla="*/ 1 w 118"/>
                  <a:gd name="T37" fmla="*/ 1 h 262"/>
                  <a:gd name="T38" fmla="*/ 1 w 118"/>
                  <a:gd name="T39" fmla="*/ 1 h 262"/>
                  <a:gd name="T40" fmla="*/ 1 w 118"/>
                  <a:gd name="T41" fmla="*/ 1 h 262"/>
                  <a:gd name="T42" fmla="*/ 1 w 118"/>
                  <a:gd name="T43" fmla="*/ 1 h 262"/>
                  <a:gd name="T44" fmla="*/ 1 w 118"/>
                  <a:gd name="T45" fmla="*/ 1 h 262"/>
                  <a:gd name="T46" fmla="*/ 1 w 118"/>
                  <a:gd name="T47" fmla="*/ 1 h 262"/>
                  <a:gd name="T48" fmla="*/ 0 w 118"/>
                  <a:gd name="T49" fmla="*/ 0 h 262"/>
                  <a:gd name="T50" fmla="*/ 0 w 118"/>
                  <a:gd name="T51" fmla="*/ 0 h 2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262"/>
                  <a:gd name="T80" fmla="*/ 118 w 118"/>
                  <a:gd name="T81" fmla="*/ 262 h 2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262">
                    <a:moveTo>
                      <a:pt x="0" y="0"/>
                    </a:moveTo>
                    <a:lnTo>
                      <a:pt x="52" y="7"/>
                    </a:lnTo>
                    <a:lnTo>
                      <a:pt x="80" y="41"/>
                    </a:lnTo>
                    <a:lnTo>
                      <a:pt x="97" y="68"/>
                    </a:lnTo>
                    <a:lnTo>
                      <a:pt x="116" y="129"/>
                    </a:lnTo>
                    <a:lnTo>
                      <a:pt x="105" y="131"/>
                    </a:lnTo>
                    <a:lnTo>
                      <a:pt x="116" y="180"/>
                    </a:lnTo>
                    <a:lnTo>
                      <a:pt x="97" y="165"/>
                    </a:lnTo>
                    <a:lnTo>
                      <a:pt x="111" y="241"/>
                    </a:lnTo>
                    <a:lnTo>
                      <a:pt x="118" y="252"/>
                    </a:lnTo>
                    <a:lnTo>
                      <a:pt x="111" y="262"/>
                    </a:lnTo>
                    <a:lnTo>
                      <a:pt x="78" y="249"/>
                    </a:lnTo>
                    <a:lnTo>
                      <a:pt x="56" y="224"/>
                    </a:lnTo>
                    <a:lnTo>
                      <a:pt x="27" y="190"/>
                    </a:lnTo>
                    <a:lnTo>
                      <a:pt x="6" y="167"/>
                    </a:lnTo>
                    <a:lnTo>
                      <a:pt x="56" y="167"/>
                    </a:lnTo>
                    <a:lnTo>
                      <a:pt x="38" y="136"/>
                    </a:lnTo>
                    <a:lnTo>
                      <a:pt x="65" y="136"/>
                    </a:lnTo>
                    <a:lnTo>
                      <a:pt x="37" y="93"/>
                    </a:lnTo>
                    <a:lnTo>
                      <a:pt x="50" y="89"/>
                    </a:lnTo>
                    <a:lnTo>
                      <a:pt x="33" y="76"/>
                    </a:lnTo>
                    <a:lnTo>
                      <a:pt x="23" y="55"/>
                    </a:lnTo>
                    <a:lnTo>
                      <a:pt x="50" y="47"/>
                    </a:lnTo>
                    <a:lnTo>
                      <a:pt x="18" y="11"/>
                    </a:lnTo>
                    <a:lnTo>
                      <a:pt x="0" y="0"/>
                    </a:lnTo>
                    <a:close/>
                  </a:path>
                </a:pathLst>
              </a:custGeom>
              <a:solidFill>
                <a:srgbClr val="E8D9D9"/>
              </a:solidFill>
              <a:ln w="9525">
                <a:noFill/>
                <a:round/>
                <a:headEnd/>
                <a:tailEnd/>
              </a:ln>
            </p:spPr>
            <p:txBody>
              <a:bodyPr/>
              <a:lstStyle/>
              <a:p>
                <a:endParaRPr lang="en-US"/>
              </a:p>
            </p:txBody>
          </p:sp>
          <p:sp>
            <p:nvSpPr>
              <p:cNvPr id="54377" name="Freeform 93"/>
              <p:cNvSpPr>
                <a:spLocks/>
              </p:cNvSpPr>
              <p:nvPr/>
            </p:nvSpPr>
            <p:spPr bwMode="auto">
              <a:xfrm>
                <a:off x="1568" y="2213"/>
                <a:ext cx="72" cy="65"/>
              </a:xfrm>
              <a:custGeom>
                <a:avLst/>
                <a:gdLst>
                  <a:gd name="T0" fmla="*/ 0 w 145"/>
                  <a:gd name="T1" fmla="*/ 0 h 131"/>
                  <a:gd name="T2" fmla="*/ 0 w 145"/>
                  <a:gd name="T3" fmla="*/ 0 h 131"/>
                  <a:gd name="T4" fmla="*/ 0 w 145"/>
                  <a:gd name="T5" fmla="*/ 0 h 131"/>
                  <a:gd name="T6" fmla="*/ 0 w 145"/>
                  <a:gd name="T7" fmla="*/ 0 h 131"/>
                  <a:gd name="T8" fmla="*/ 0 w 145"/>
                  <a:gd name="T9" fmla="*/ 0 h 131"/>
                  <a:gd name="T10" fmla="*/ 0 w 145"/>
                  <a:gd name="T11" fmla="*/ 0 h 131"/>
                  <a:gd name="T12" fmla="*/ 0 w 145"/>
                  <a:gd name="T13" fmla="*/ 0 h 131"/>
                  <a:gd name="T14" fmla="*/ 0 w 145"/>
                  <a:gd name="T15" fmla="*/ 0 h 131"/>
                  <a:gd name="T16" fmla="*/ 0 w 145"/>
                  <a:gd name="T17" fmla="*/ 0 h 131"/>
                  <a:gd name="T18" fmla="*/ 0 w 145"/>
                  <a:gd name="T19" fmla="*/ 0 h 131"/>
                  <a:gd name="T20" fmla="*/ 0 w 145"/>
                  <a:gd name="T21" fmla="*/ 0 h 131"/>
                  <a:gd name="T22" fmla="*/ 0 w 145"/>
                  <a:gd name="T23" fmla="*/ 0 h 131"/>
                  <a:gd name="T24" fmla="*/ 0 w 145"/>
                  <a:gd name="T25" fmla="*/ 0 h 131"/>
                  <a:gd name="T26" fmla="*/ 0 w 145"/>
                  <a:gd name="T27" fmla="*/ 0 h 131"/>
                  <a:gd name="T28" fmla="*/ 0 w 145"/>
                  <a:gd name="T29" fmla="*/ 0 h 131"/>
                  <a:gd name="T30" fmla="*/ 0 w 145"/>
                  <a:gd name="T31" fmla="*/ 0 h 131"/>
                  <a:gd name="T32" fmla="*/ 0 w 145"/>
                  <a:gd name="T33" fmla="*/ 0 h 131"/>
                  <a:gd name="T34" fmla="*/ 0 w 145"/>
                  <a:gd name="T35" fmla="*/ 0 h 131"/>
                  <a:gd name="T36" fmla="*/ 0 w 145"/>
                  <a:gd name="T37" fmla="*/ 0 h 131"/>
                  <a:gd name="T38" fmla="*/ 0 w 145"/>
                  <a:gd name="T39" fmla="*/ 0 h 1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5"/>
                  <a:gd name="T61" fmla="*/ 0 h 131"/>
                  <a:gd name="T62" fmla="*/ 145 w 145"/>
                  <a:gd name="T63" fmla="*/ 131 h 1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5" h="131">
                    <a:moveTo>
                      <a:pt x="141" y="17"/>
                    </a:moveTo>
                    <a:lnTo>
                      <a:pt x="135" y="24"/>
                    </a:lnTo>
                    <a:lnTo>
                      <a:pt x="122" y="28"/>
                    </a:lnTo>
                    <a:lnTo>
                      <a:pt x="96" y="19"/>
                    </a:lnTo>
                    <a:lnTo>
                      <a:pt x="77" y="13"/>
                    </a:lnTo>
                    <a:lnTo>
                      <a:pt x="44" y="0"/>
                    </a:lnTo>
                    <a:lnTo>
                      <a:pt x="0" y="0"/>
                    </a:lnTo>
                    <a:lnTo>
                      <a:pt x="54" y="32"/>
                    </a:lnTo>
                    <a:lnTo>
                      <a:pt x="86" y="76"/>
                    </a:lnTo>
                    <a:lnTo>
                      <a:pt x="14" y="62"/>
                    </a:lnTo>
                    <a:lnTo>
                      <a:pt x="38" y="93"/>
                    </a:lnTo>
                    <a:lnTo>
                      <a:pt x="4" y="112"/>
                    </a:lnTo>
                    <a:lnTo>
                      <a:pt x="69" y="131"/>
                    </a:lnTo>
                    <a:lnTo>
                      <a:pt x="54" y="99"/>
                    </a:lnTo>
                    <a:lnTo>
                      <a:pt x="107" y="91"/>
                    </a:lnTo>
                    <a:lnTo>
                      <a:pt x="116" y="68"/>
                    </a:lnTo>
                    <a:lnTo>
                      <a:pt x="128" y="43"/>
                    </a:lnTo>
                    <a:lnTo>
                      <a:pt x="145" y="30"/>
                    </a:lnTo>
                    <a:lnTo>
                      <a:pt x="141" y="17"/>
                    </a:lnTo>
                    <a:close/>
                  </a:path>
                </a:pathLst>
              </a:custGeom>
              <a:solidFill>
                <a:srgbClr val="E8D9D9"/>
              </a:solidFill>
              <a:ln w="9525">
                <a:noFill/>
                <a:round/>
                <a:headEnd/>
                <a:tailEnd/>
              </a:ln>
            </p:spPr>
            <p:txBody>
              <a:bodyPr/>
              <a:lstStyle/>
              <a:p>
                <a:endParaRPr lang="en-US"/>
              </a:p>
            </p:txBody>
          </p:sp>
          <p:sp>
            <p:nvSpPr>
              <p:cNvPr id="54378" name="Freeform 94"/>
              <p:cNvSpPr>
                <a:spLocks/>
              </p:cNvSpPr>
              <p:nvPr/>
            </p:nvSpPr>
            <p:spPr bwMode="auto">
              <a:xfrm>
                <a:off x="1612" y="2258"/>
                <a:ext cx="109" cy="158"/>
              </a:xfrm>
              <a:custGeom>
                <a:avLst/>
                <a:gdLst>
                  <a:gd name="T0" fmla="*/ 1 w 216"/>
                  <a:gd name="T1" fmla="*/ 1 h 315"/>
                  <a:gd name="T2" fmla="*/ 1 w 216"/>
                  <a:gd name="T3" fmla="*/ 1 h 315"/>
                  <a:gd name="T4" fmla="*/ 1 w 216"/>
                  <a:gd name="T5" fmla="*/ 1 h 315"/>
                  <a:gd name="T6" fmla="*/ 1 w 216"/>
                  <a:gd name="T7" fmla="*/ 1 h 315"/>
                  <a:gd name="T8" fmla="*/ 1 w 216"/>
                  <a:gd name="T9" fmla="*/ 1 h 315"/>
                  <a:gd name="T10" fmla="*/ 1 w 216"/>
                  <a:gd name="T11" fmla="*/ 1 h 315"/>
                  <a:gd name="T12" fmla="*/ 1 w 216"/>
                  <a:gd name="T13" fmla="*/ 1 h 315"/>
                  <a:gd name="T14" fmla="*/ 1 w 216"/>
                  <a:gd name="T15" fmla="*/ 1 h 315"/>
                  <a:gd name="T16" fmla="*/ 1 w 216"/>
                  <a:gd name="T17" fmla="*/ 1 h 315"/>
                  <a:gd name="T18" fmla="*/ 1 w 216"/>
                  <a:gd name="T19" fmla="*/ 1 h 315"/>
                  <a:gd name="T20" fmla="*/ 1 w 216"/>
                  <a:gd name="T21" fmla="*/ 1 h 315"/>
                  <a:gd name="T22" fmla="*/ 1 w 216"/>
                  <a:gd name="T23" fmla="*/ 1 h 315"/>
                  <a:gd name="T24" fmla="*/ 1 w 216"/>
                  <a:gd name="T25" fmla="*/ 1 h 315"/>
                  <a:gd name="T26" fmla="*/ 1 w 216"/>
                  <a:gd name="T27" fmla="*/ 1 h 315"/>
                  <a:gd name="T28" fmla="*/ 1 w 216"/>
                  <a:gd name="T29" fmla="*/ 1 h 315"/>
                  <a:gd name="T30" fmla="*/ 1 w 216"/>
                  <a:gd name="T31" fmla="*/ 1 h 315"/>
                  <a:gd name="T32" fmla="*/ 1 w 216"/>
                  <a:gd name="T33" fmla="*/ 1 h 315"/>
                  <a:gd name="T34" fmla="*/ 1 w 216"/>
                  <a:gd name="T35" fmla="*/ 1 h 315"/>
                  <a:gd name="T36" fmla="*/ 1 w 216"/>
                  <a:gd name="T37" fmla="*/ 1 h 315"/>
                  <a:gd name="T38" fmla="*/ 1 w 216"/>
                  <a:gd name="T39" fmla="*/ 0 h 315"/>
                  <a:gd name="T40" fmla="*/ 1 w 216"/>
                  <a:gd name="T41" fmla="*/ 1 h 315"/>
                  <a:gd name="T42" fmla="*/ 1 w 216"/>
                  <a:gd name="T43" fmla="*/ 1 h 315"/>
                  <a:gd name="T44" fmla="*/ 1 w 216"/>
                  <a:gd name="T45" fmla="*/ 1 h 315"/>
                  <a:gd name="T46" fmla="*/ 0 w 216"/>
                  <a:gd name="T47" fmla="*/ 1 h 315"/>
                  <a:gd name="T48" fmla="*/ 1 w 216"/>
                  <a:gd name="T49" fmla="*/ 1 h 315"/>
                  <a:gd name="T50" fmla="*/ 1 w 216"/>
                  <a:gd name="T51" fmla="*/ 1 h 3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
                  <a:gd name="T79" fmla="*/ 0 h 315"/>
                  <a:gd name="T80" fmla="*/ 216 w 216"/>
                  <a:gd name="T81" fmla="*/ 315 h 3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 h="315">
                    <a:moveTo>
                      <a:pt x="34" y="190"/>
                    </a:moveTo>
                    <a:lnTo>
                      <a:pt x="83" y="213"/>
                    </a:lnTo>
                    <a:lnTo>
                      <a:pt x="118" y="201"/>
                    </a:lnTo>
                    <a:lnTo>
                      <a:pt x="148" y="190"/>
                    </a:lnTo>
                    <a:lnTo>
                      <a:pt x="182" y="262"/>
                    </a:lnTo>
                    <a:lnTo>
                      <a:pt x="216" y="315"/>
                    </a:lnTo>
                    <a:lnTo>
                      <a:pt x="209" y="258"/>
                    </a:lnTo>
                    <a:lnTo>
                      <a:pt x="197" y="198"/>
                    </a:lnTo>
                    <a:lnTo>
                      <a:pt x="169" y="171"/>
                    </a:lnTo>
                    <a:lnTo>
                      <a:pt x="150" y="158"/>
                    </a:lnTo>
                    <a:lnTo>
                      <a:pt x="120" y="154"/>
                    </a:lnTo>
                    <a:lnTo>
                      <a:pt x="154" y="150"/>
                    </a:lnTo>
                    <a:lnTo>
                      <a:pt x="169" y="154"/>
                    </a:lnTo>
                    <a:lnTo>
                      <a:pt x="159" y="127"/>
                    </a:lnTo>
                    <a:lnTo>
                      <a:pt x="127" y="112"/>
                    </a:lnTo>
                    <a:lnTo>
                      <a:pt x="106" y="91"/>
                    </a:lnTo>
                    <a:lnTo>
                      <a:pt x="133" y="63"/>
                    </a:lnTo>
                    <a:lnTo>
                      <a:pt x="148" y="51"/>
                    </a:lnTo>
                    <a:lnTo>
                      <a:pt x="186" y="57"/>
                    </a:lnTo>
                    <a:lnTo>
                      <a:pt x="112" y="0"/>
                    </a:lnTo>
                    <a:lnTo>
                      <a:pt x="87" y="85"/>
                    </a:lnTo>
                    <a:lnTo>
                      <a:pt x="53" y="127"/>
                    </a:lnTo>
                    <a:lnTo>
                      <a:pt x="42" y="156"/>
                    </a:lnTo>
                    <a:lnTo>
                      <a:pt x="0" y="165"/>
                    </a:lnTo>
                    <a:lnTo>
                      <a:pt x="34" y="190"/>
                    </a:lnTo>
                    <a:close/>
                  </a:path>
                </a:pathLst>
              </a:custGeom>
              <a:solidFill>
                <a:srgbClr val="756868"/>
              </a:solidFill>
              <a:ln w="9525">
                <a:noFill/>
                <a:round/>
                <a:headEnd/>
                <a:tailEnd/>
              </a:ln>
            </p:spPr>
            <p:txBody>
              <a:bodyPr/>
              <a:lstStyle/>
              <a:p>
                <a:endParaRPr lang="en-US"/>
              </a:p>
            </p:txBody>
          </p:sp>
          <p:sp>
            <p:nvSpPr>
              <p:cNvPr id="54379" name="Freeform 95"/>
              <p:cNvSpPr>
                <a:spLocks/>
              </p:cNvSpPr>
              <p:nvPr/>
            </p:nvSpPr>
            <p:spPr bwMode="auto">
              <a:xfrm>
                <a:off x="1310" y="2368"/>
                <a:ext cx="64" cy="181"/>
              </a:xfrm>
              <a:custGeom>
                <a:avLst/>
                <a:gdLst>
                  <a:gd name="T0" fmla="*/ 1 w 128"/>
                  <a:gd name="T1" fmla="*/ 0 h 363"/>
                  <a:gd name="T2" fmla="*/ 1 w 128"/>
                  <a:gd name="T3" fmla="*/ 0 h 363"/>
                  <a:gd name="T4" fmla="*/ 1 w 128"/>
                  <a:gd name="T5" fmla="*/ 0 h 363"/>
                  <a:gd name="T6" fmla="*/ 1 w 128"/>
                  <a:gd name="T7" fmla="*/ 0 h 363"/>
                  <a:gd name="T8" fmla="*/ 1 w 128"/>
                  <a:gd name="T9" fmla="*/ 0 h 363"/>
                  <a:gd name="T10" fmla="*/ 1 w 128"/>
                  <a:gd name="T11" fmla="*/ 0 h 363"/>
                  <a:gd name="T12" fmla="*/ 0 w 128"/>
                  <a:gd name="T13" fmla="*/ 0 h 363"/>
                  <a:gd name="T14" fmla="*/ 1 w 128"/>
                  <a:gd name="T15" fmla="*/ 0 h 363"/>
                  <a:gd name="T16" fmla="*/ 1 w 128"/>
                  <a:gd name="T17" fmla="*/ 0 h 363"/>
                  <a:gd name="T18" fmla="*/ 1 w 128"/>
                  <a:gd name="T19" fmla="*/ 0 h 363"/>
                  <a:gd name="T20" fmla="*/ 1 w 128"/>
                  <a:gd name="T21" fmla="*/ 0 h 363"/>
                  <a:gd name="T22" fmla="*/ 1 w 128"/>
                  <a:gd name="T23" fmla="*/ 0 h 363"/>
                  <a:gd name="T24" fmla="*/ 1 w 128"/>
                  <a:gd name="T25" fmla="*/ 0 h 363"/>
                  <a:gd name="T26" fmla="*/ 1 w 128"/>
                  <a:gd name="T27" fmla="*/ 0 h 363"/>
                  <a:gd name="T28" fmla="*/ 1 w 128"/>
                  <a:gd name="T29" fmla="*/ 0 h 363"/>
                  <a:gd name="T30" fmla="*/ 1 w 128"/>
                  <a:gd name="T31" fmla="*/ 0 h 3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363"/>
                  <a:gd name="T50" fmla="*/ 128 w 128"/>
                  <a:gd name="T51" fmla="*/ 363 h 3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363">
                    <a:moveTo>
                      <a:pt x="122" y="116"/>
                    </a:moveTo>
                    <a:lnTo>
                      <a:pt x="128" y="157"/>
                    </a:lnTo>
                    <a:lnTo>
                      <a:pt x="94" y="273"/>
                    </a:lnTo>
                    <a:lnTo>
                      <a:pt x="80" y="288"/>
                    </a:lnTo>
                    <a:lnTo>
                      <a:pt x="35" y="321"/>
                    </a:lnTo>
                    <a:lnTo>
                      <a:pt x="27" y="361"/>
                    </a:lnTo>
                    <a:lnTo>
                      <a:pt x="0" y="363"/>
                    </a:lnTo>
                    <a:lnTo>
                      <a:pt x="16" y="311"/>
                    </a:lnTo>
                    <a:lnTo>
                      <a:pt x="63" y="203"/>
                    </a:lnTo>
                    <a:lnTo>
                      <a:pt x="31" y="212"/>
                    </a:lnTo>
                    <a:lnTo>
                      <a:pt x="55" y="174"/>
                    </a:lnTo>
                    <a:lnTo>
                      <a:pt x="33" y="167"/>
                    </a:lnTo>
                    <a:lnTo>
                      <a:pt x="76" y="81"/>
                    </a:lnTo>
                    <a:lnTo>
                      <a:pt x="116" y="0"/>
                    </a:lnTo>
                    <a:lnTo>
                      <a:pt x="122" y="116"/>
                    </a:lnTo>
                    <a:close/>
                  </a:path>
                </a:pathLst>
              </a:custGeom>
              <a:solidFill>
                <a:srgbClr val="756868"/>
              </a:solidFill>
              <a:ln w="9525">
                <a:noFill/>
                <a:round/>
                <a:headEnd/>
                <a:tailEnd/>
              </a:ln>
            </p:spPr>
            <p:txBody>
              <a:bodyPr/>
              <a:lstStyle/>
              <a:p>
                <a:endParaRPr lang="en-US"/>
              </a:p>
            </p:txBody>
          </p:sp>
          <p:sp>
            <p:nvSpPr>
              <p:cNvPr id="54380" name="Freeform 96"/>
              <p:cNvSpPr>
                <a:spLocks/>
              </p:cNvSpPr>
              <p:nvPr/>
            </p:nvSpPr>
            <p:spPr bwMode="auto">
              <a:xfrm>
                <a:off x="1307" y="2202"/>
                <a:ext cx="292" cy="249"/>
              </a:xfrm>
              <a:custGeom>
                <a:avLst/>
                <a:gdLst>
                  <a:gd name="T0" fmla="*/ 1 w 583"/>
                  <a:gd name="T1" fmla="*/ 1 h 498"/>
                  <a:gd name="T2" fmla="*/ 1 w 583"/>
                  <a:gd name="T3" fmla="*/ 1 h 498"/>
                  <a:gd name="T4" fmla="*/ 1 w 583"/>
                  <a:gd name="T5" fmla="*/ 1 h 498"/>
                  <a:gd name="T6" fmla="*/ 1 w 583"/>
                  <a:gd name="T7" fmla="*/ 1 h 498"/>
                  <a:gd name="T8" fmla="*/ 1 w 583"/>
                  <a:gd name="T9" fmla="*/ 1 h 498"/>
                  <a:gd name="T10" fmla="*/ 1 w 583"/>
                  <a:gd name="T11" fmla="*/ 1 h 498"/>
                  <a:gd name="T12" fmla="*/ 1 w 583"/>
                  <a:gd name="T13" fmla="*/ 1 h 498"/>
                  <a:gd name="T14" fmla="*/ 1 w 583"/>
                  <a:gd name="T15" fmla="*/ 1 h 498"/>
                  <a:gd name="T16" fmla="*/ 1 w 583"/>
                  <a:gd name="T17" fmla="*/ 1 h 498"/>
                  <a:gd name="T18" fmla="*/ 1 w 583"/>
                  <a:gd name="T19" fmla="*/ 1 h 498"/>
                  <a:gd name="T20" fmla="*/ 1 w 583"/>
                  <a:gd name="T21" fmla="*/ 1 h 498"/>
                  <a:gd name="T22" fmla="*/ 1 w 583"/>
                  <a:gd name="T23" fmla="*/ 1 h 498"/>
                  <a:gd name="T24" fmla="*/ 1 w 583"/>
                  <a:gd name="T25" fmla="*/ 1 h 498"/>
                  <a:gd name="T26" fmla="*/ 1 w 583"/>
                  <a:gd name="T27" fmla="*/ 1 h 498"/>
                  <a:gd name="T28" fmla="*/ 1 w 583"/>
                  <a:gd name="T29" fmla="*/ 1 h 498"/>
                  <a:gd name="T30" fmla="*/ 1 w 583"/>
                  <a:gd name="T31" fmla="*/ 1 h 498"/>
                  <a:gd name="T32" fmla="*/ 1 w 583"/>
                  <a:gd name="T33" fmla="*/ 1 h 498"/>
                  <a:gd name="T34" fmla="*/ 1 w 583"/>
                  <a:gd name="T35" fmla="*/ 1 h 498"/>
                  <a:gd name="T36" fmla="*/ 1 w 583"/>
                  <a:gd name="T37" fmla="*/ 1 h 498"/>
                  <a:gd name="T38" fmla="*/ 1 w 583"/>
                  <a:gd name="T39" fmla="*/ 1 h 498"/>
                  <a:gd name="T40" fmla="*/ 1 w 583"/>
                  <a:gd name="T41" fmla="*/ 1 h 498"/>
                  <a:gd name="T42" fmla="*/ 1 w 583"/>
                  <a:gd name="T43" fmla="*/ 0 h 498"/>
                  <a:gd name="T44" fmla="*/ 1 w 583"/>
                  <a:gd name="T45" fmla="*/ 1 h 498"/>
                  <a:gd name="T46" fmla="*/ 1 w 583"/>
                  <a:gd name="T47" fmla="*/ 1 h 498"/>
                  <a:gd name="T48" fmla="*/ 1 w 583"/>
                  <a:gd name="T49" fmla="*/ 1 h 498"/>
                  <a:gd name="T50" fmla="*/ 1 w 583"/>
                  <a:gd name="T51" fmla="*/ 1 h 498"/>
                  <a:gd name="T52" fmla="*/ 1 w 583"/>
                  <a:gd name="T53" fmla="*/ 1 h 498"/>
                  <a:gd name="T54" fmla="*/ 1 w 583"/>
                  <a:gd name="T55" fmla="*/ 1 h 498"/>
                  <a:gd name="T56" fmla="*/ 1 w 583"/>
                  <a:gd name="T57" fmla="*/ 1 h 498"/>
                  <a:gd name="T58" fmla="*/ 1 w 583"/>
                  <a:gd name="T59" fmla="*/ 1 h 498"/>
                  <a:gd name="T60" fmla="*/ 1 w 583"/>
                  <a:gd name="T61" fmla="*/ 1 h 498"/>
                  <a:gd name="T62" fmla="*/ 1 w 583"/>
                  <a:gd name="T63" fmla="*/ 1 h 498"/>
                  <a:gd name="T64" fmla="*/ 0 w 583"/>
                  <a:gd name="T65" fmla="*/ 1 h 498"/>
                  <a:gd name="T66" fmla="*/ 1 w 583"/>
                  <a:gd name="T67" fmla="*/ 1 h 498"/>
                  <a:gd name="T68" fmla="*/ 1 w 583"/>
                  <a:gd name="T69" fmla="*/ 1 h 498"/>
                  <a:gd name="T70" fmla="*/ 1 w 583"/>
                  <a:gd name="T71" fmla="*/ 1 h 498"/>
                  <a:gd name="T72" fmla="*/ 1 w 583"/>
                  <a:gd name="T73" fmla="*/ 1 h 498"/>
                  <a:gd name="T74" fmla="*/ 1 w 583"/>
                  <a:gd name="T75" fmla="*/ 1 h 498"/>
                  <a:gd name="T76" fmla="*/ 1 w 583"/>
                  <a:gd name="T77" fmla="*/ 1 h 498"/>
                  <a:gd name="T78" fmla="*/ 1 w 583"/>
                  <a:gd name="T79" fmla="*/ 1 h 498"/>
                  <a:gd name="T80" fmla="*/ 1 w 583"/>
                  <a:gd name="T81" fmla="*/ 1 h 498"/>
                  <a:gd name="T82" fmla="*/ 1 w 583"/>
                  <a:gd name="T83" fmla="*/ 1 h 498"/>
                  <a:gd name="T84" fmla="*/ 1 w 583"/>
                  <a:gd name="T85" fmla="*/ 1 h 498"/>
                  <a:gd name="T86" fmla="*/ 1 w 583"/>
                  <a:gd name="T87" fmla="*/ 1 h 498"/>
                  <a:gd name="T88" fmla="*/ 1 w 583"/>
                  <a:gd name="T89" fmla="*/ 1 h 498"/>
                  <a:gd name="T90" fmla="*/ 1 w 583"/>
                  <a:gd name="T91" fmla="*/ 1 h 498"/>
                  <a:gd name="T92" fmla="*/ 1 w 583"/>
                  <a:gd name="T93" fmla="*/ 1 h 498"/>
                  <a:gd name="T94" fmla="*/ 1 w 583"/>
                  <a:gd name="T95" fmla="*/ 1 h 498"/>
                  <a:gd name="T96" fmla="*/ 1 w 583"/>
                  <a:gd name="T97" fmla="*/ 1 h 4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3"/>
                  <a:gd name="T148" fmla="*/ 0 h 498"/>
                  <a:gd name="T149" fmla="*/ 583 w 583"/>
                  <a:gd name="T150" fmla="*/ 498 h 4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3" h="498">
                    <a:moveTo>
                      <a:pt x="583" y="218"/>
                    </a:moveTo>
                    <a:lnTo>
                      <a:pt x="536" y="228"/>
                    </a:lnTo>
                    <a:lnTo>
                      <a:pt x="477" y="209"/>
                    </a:lnTo>
                    <a:lnTo>
                      <a:pt x="482" y="188"/>
                    </a:lnTo>
                    <a:lnTo>
                      <a:pt x="380" y="194"/>
                    </a:lnTo>
                    <a:lnTo>
                      <a:pt x="275" y="182"/>
                    </a:lnTo>
                    <a:lnTo>
                      <a:pt x="218" y="165"/>
                    </a:lnTo>
                    <a:lnTo>
                      <a:pt x="290" y="150"/>
                    </a:lnTo>
                    <a:lnTo>
                      <a:pt x="456" y="127"/>
                    </a:lnTo>
                    <a:lnTo>
                      <a:pt x="526" y="125"/>
                    </a:lnTo>
                    <a:lnTo>
                      <a:pt x="492" y="114"/>
                    </a:lnTo>
                    <a:lnTo>
                      <a:pt x="416" y="91"/>
                    </a:lnTo>
                    <a:lnTo>
                      <a:pt x="340" y="64"/>
                    </a:lnTo>
                    <a:lnTo>
                      <a:pt x="306" y="49"/>
                    </a:lnTo>
                    <a:lnTo>
                      <a:pt x="349" y="40"/>
                    </a:lnTo>
                    <a:lnTo>
                      <a:pt x="391" y="36"/>
                    </a:lnTo>
                    <a:lnTo>
                      <a:pt x="532" y="53"/>
                    </a:lnTo>
                    <a:lnTo>
                      <a:pt x="519" y="45"/>
                    </a:lnTo>
                    <a:lnTo>
                      <a:pt x="488" y="30"/>
                    </a:lnTo>
                    <a:lnTo>
                      <a:pt x="454" y="13"/>
                    </a:lnTo>
                    <a:lnTo>
                      <a:pt x="431" y="6"/>
                    </a:lnTo>
                    <a:lnTo>
                      <a:pt x="334" y="0"/>
                    </a:lnTo>
                    <a:lnTo>
                      <a:pt x="302" y="6"/>
                    </a:lnTo>
                    <a:lnTo>
                      <a:pt x="214" y="66"/>
                    </a:lnTo>
                    <a:lnTo>
                      <a:pt x="199" y="110"/>
                    </a:lnTo>
                    <a:lnTo>
                      <a:pt x="144" y="154"/>
                    </a:lnTo>
                    <a:lnTo>
                      <a:pt x="119" y="190"/>
                    </a:lnTo>
                    <a:lnTo>
                      <a:pt x="91" y="256"/>
                    </a:lnTo>
                    <a:lnTo>
                      <a:pt x="79" y="338"/>
                    </a:lnTo>
                    <a:lnTo>
                      <a:pt x="55" y="353"/>
                    </a:lnTo>
                    <a:lnTo>
                      <a:pt x="40" y="367"/>
                    </a:lnTo>
                    <a:lnTo>
                      <a:pt x="7" y="382"/>
                    </a:lnTo>
                    <a:lnTo>
                      <a:pt x="0" y="405"/>
                    </a:lnTo>
                    <a:lnTo>
                      <a:pt x="2" y="427"/>
                    </a:lnTo>
                    <a:lnTo>
                      <a:pt x="2" y="458"/>
                    </a:lnTo>
                    <a:lnTo>
                      <a:pt x="19" y="498"/>
                    </a:lnTo>
                    <a:lnTo>
                      <a:pt x="43" y="473"/>
                    </a:lnTo>
                    <a:lnTo>
                      <a:pt x="76" y="452"/>
                    </a:lnTo>
                    <a:lnTo>
                      <a:pt x="76" y="405"/>
                    </a:lnTo>
                    <a:lnTo>
                      <a:pt x="121" y="340"/>
                    </a:lnTo>
                    <a:lnTo>
                      <a:pt x="205" y="367"/>
                    </a:lnTo>
                    <a:lnTo>
                      <a:pt x="273" y="363"/>
                    </a:lnTo>
                    <a:lnTo>
                      <a:pt x="399" y="289"/>
                    </a:lnTo>
                    <a:lnTo>
                      <a:pt x="484" y="277"/>
                    </a:lnTo>
                    <a:lnTo>
                      <a:pt x="538" y="262"/>
                    </a:lnTo>
                    <a:lnTo>
                      <a:pt x="562" y="249"/>
                    </a:lnTo>
                    <a:lnTo>
                      <a:pt x="577" y="237"/>
                    </a:lnTo>
                    <a:lnTo>
                      <a:pt x="583" y="218"/>
                    </a:lnTo>
                    <a:close/>
                  </a:path>
                </a:pathLst>
              </a:custGeom>
              <a:solidFill>
                <a:srgbClr val="756868"/>
              </a:solidFill>
              <a:ln w="9525">
                <a:noFill/>
                <a:round/>
                <a:headEnd/>
                <a:tailEnd/>
              </a:ln>
            </p:spPr>
            <p:txBody>
              <a:bodyPr/>
              <a:lstStyle/>
              <a:p>
                <a:endParaRPr lang="en-US"/>
              </a:p>
            </p:txBody>
          </p:sp>
          <p:sp>
            <p:nvSpPr>
              <p:cNvPr id="54381" name="Freeform 97"/>
              <p:cNvSpPr>
                <a:spLocks/>
              </p:cNvSpPr>
              <p:nvPr/>
            </p:nvSpPr>
            <p:spPr bwMode="auto">
              <a:xfrm>
                <a:off x="1455" y="2718"/>
                <a:ext cx="37" cy="30"/>
              </a:xfrm>
              <a:custGeom>
                <a:avLst/>
                <a:gdLst>
                  <a:gd name="T0" fmla="*/ 1 w 74"/>
                  <a:gd name="T1" fmla="*/ 0 h 61"/>
                  <a:gd name="T2" fmla="*/ 1 w 74"/>
                  <a:gd name="T3" fmla="*/ 0 h 61"/>
                  <a:gd name="T4" fmla="*/ 1 w 74"/>
                  <a:gd name="T5" fmla="*/ 0 h 61"/>
                  <a:gd name="T6" fmla="*/ 1 w 74"/>
                  <a:gd name="T7" fmla="*/ 0 h 61"/>
                  <a:gd name="T8" fmla="*/ 0 w 74"/>
                  <a:gd name="T9" fmla="*/ 0 h 61"/>
                  <a:gd name="T10" fmla="*/ 1 w 74"/>
                  <a:gd name="T11" fmla="*/ 0 h 61"/>
                  <a:gd name="T12" fmla="*/ 1 w 74"/>
                  <a:gd name="T13" fmla="*/ 0 h 61"/>
                  <a:gd name="T14" fmla="*/ 1 w 74"/>
                  <a:gd name="T15" fmla="*/ 0 h 61"/>
                  <a:gd name="T16" fmla="*/ 1 w 74"/>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61"/>
                  <a:gd name="T29" fmla="*/ 74 w 74"/>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61">
                    <a:moveTo>
                      <a:pt x="74" y="23"/>
                    </a:moveTo>
                    <a:lnTo>
                      <a:pt x="52" y="32"/>
                    </a:lnTo>
                    <a:lnTo>
                      <a:pt x="55" y="61"/>
                    </a:lnTo>
                    <a:lnTo>
                      <a:pt x="8" y="51"/>
                    </a:lnTo>
                    <a:lnTo>
                      <a:pt x="0" y="19"/>
                    </a:lnTo>
                    <a:lnTo>
                      <a:pt x="8" y="0"/>
                    </a:lnTo>
                    <a:lnTo>
                      <a:pt x="69" y="10"/>
                    </a:lnTo>
                    <a:lnTo>
                      <a:pt x="74" y="23"/>
                    </a:lnTo>
                    <a:close/>
                  </a:path>
                </a:pathLst>
              </a:custGeom>
              <a:solidFill>
                <a:srgbClr val="C7695C"/>
              </a:solidFill>
              <a:ln w="9525">
                <a:noFill/>
                <a:round/>
                <a:headEnd/>
                <a:tailEnd/>
              </a:ln>
            </p:spPr>
            <p:txBody>
              <a:bodyPr/>
              <a:lstStyle/>
              <a:p>
                <a:endParaRPr lang="en-US"/>
              </a:p>
            </p:txBody>
          </p:sp>
          <p:sp>
            <p:nvSpPr>
              <p:cNvPr id="54382" name="Freeform 98"/>
              <p:cNvSpPr>
                <a:spLocks/>
              </p:cNvSpPr>
              <p:nvPr/>
            </p:nvSpPr>
            <p:spPr bwMode="auto">
              <a:xfrm>
                <a:off x="1393" y="2752"/>
                <a:ext cx="123" cy="28"/>
              </a:xfrm>
              <a:custGeom>
                <a:avLst/>
                <a:gdLst>
                  <a:gd name="T0" fmla="*/ 0 w 247"/>
                  <a:gd name="T1" fmla="*/ 0 h 58"/>
                  <a:gd name="T2" fmla="*/ 0 w 247"/>
                  <a:gd name="T3" fmla="*/ 0 h 58"/>
                  <a:gd name="T4" fmla="*/ 0 w 247"/>
                  <a:gd name="T5" fmla="*/ 0 h 58"/>
                  <a:gd name="T6" fmla="*/ 0 w 247"/>
                  <a:gd name="T7" fmla="*/ 0 h 58"/>
                  <a:gd name="T8" fmla="*/ 0 w 247"/>
                  <a:gd name="T9" fmla="*/ 0 h 58"/>
                  <a:gd name="T10" fmla="*/ 0 w 247"/>
                  <a:gd name="T11" fmla="*/ 0 h 58"/>
                  <a:gd name="T12" fmla="*/ 0 w 247"/>
                  <a:gd name="T13" fmla="*/ 0 h 58"/>
                  <a:gd name="T14" fmla="*/ 0 w 247"/>
                  <a:gd name="T15" fmla="*/ 0 h 58"/>
                  <a:gd name="T16" fmla="*/ 0 w 247"/>
                  <a:gd name="T17" fmla="*/ 0 h 58"/>
                  <a:gd name="T18" fmla="*/ 0 w 247"/>
                  <a:gd name="T19" fmla="*/ 0 h 58"/>
                  <a:gd name="T20" fmla="*/ 0 w 247"/>
                  <a:gd name="T21" fmla="*/ 0 h 58"/>
                  <a:gd name="T22" fmla="*/ 0 w 247"/>
                  <a:gd name="T23" fmla="*/ 0 h 58"/>
                  <a:gd name="T24" fmla="*/ 0 w 247"/>
                  <a:gd name="T25" fmla="*/ 0 h 58"/>
                  <a:gd name="T26" fmla="*/ 0 w 247"/>
                  <a:gd name="T27" fmla="*/ 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7"/>
                  <a:gd name="T43" fmla="*/ 0 h 58"/>
                  <a:gd name="T44" fmla="*/ 247 w 247"/>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7" h="58">
                    <a:moveTo>
                      <a:pt x="53" y="31"/>
                    </a:moveTo>
                    <a:lnTo>
                      <a:pt x="131" y="14"/>
                    </a:lnTo>
                    <a:lnTo>
                      <a:pt x="230" y="0"/>
                    </a:lnTo>
                    <a:lnTo>
                      <a:pt x="247" y="14"/>
                    </a:lnTo>
                    <a:lnTo>
                      <a:pt x="245" y="25"/>
                    </a:lnTo>
                    <a:lnTo>
                      <a:pt x="230" y="37"/>
                    </a:lnTo>
                    <a:lnTo>
                      <a:pt x="228" y="50"/>
                    </a:lnTo>
                    <a:lnTo>
                      <a:pt x="213" y="37"/>
                    </a:lnTo>
                    <a:lnTo>
                      <a:pt x="175" y="29"/>
                    </a:lnTo>
                    <a:lnTo>
                      <a:pt x="76" y="44"/>
                    </a:lnTo>
                    <a:lnTo>
                      <a:pt x="0" y="58"/>
                    </a:lnTo>
                    <a:lnTo>
                      <a:pt x="9" y="37"/>
                    </a:lnTo>
                    <a:lnTo>
                      <a:pt x="53" y="31"/>
                    </a:lnTo>
                    <a:close/>
                  </a:path>
                </a:pathLst>
              </a:custGeom>
              <a:solidFill>
                <a:srgbClr val="FFD6C9"/>
              </a:solidFill>
              <a:ln w="9525">
                <a:noFill/>
                <a:round/>
                <a:headEnd/>
                <a:tailEnd/>
              </a:ln>
            </p:spPr>
            <p:txBody>
              <a:bodyPr/>
              <a:lstStyle/>
              <a:p>
                <a:endParaRPr lang="en-US"/>
              </a:p>
            </p:txBody>
          </p:sp>
          <p:sp>
            <p:nvSpPr>
              <p:cNvPr id="54383" name="Freeform 99"/>
              <p:cNvSpPr>
                <a:spLocks/>
              </p:cNvSpPr>
              <p:nvPr/>
            </p:nvSpPr>
            <p:spPr bwMode="auto">
              <a:xfrm>
                <a:off x="1327" y="2756"/>
                <a:ext cx="73" cy="123"/>
              </a:xfrm>
              <a:custGeom>
                <a:avLst/>
                <a:gdLst>
                  <a:gd name="T0" fmla="*/ 1 w 146"/>
                  <a:gd name="T1" fmla="*/ 1 h 245"/>
                  <a:gd name="T2" fmla="*/ 1 w 146"/>
                  <a:gd name="T3" fmla="*/ 0 h 245"/>
                  <a:gd name="T4" fmla="*/ 1 w 146"/>
                  <a:gd name="T5" fmla="*/ 0 h 245"/>
                  <a:gd name="T6" fmla="*/ 1 w 146"/>
                  <a:gd name="T7" fmla="*/ 1 h 245"/>
                  <a:gd name="T8" fmla="*/ 1 w 146"/>
                  <a:gd name="T9" fmla="*/ 1 h 245"/>
                  <a:gd name="T10" fmla="*/ 1 w 146"/>
                  <a:gd name="T11" fmla="*/ 1 h 245"/>
                  <a:gd name="T12" fmla="*/ 1 w 146"/>
                  <a:gd name="T13" fmla="*/ 1 h 245"/>
                  <a:gd name="T14" fmla="*/ 1 w 146"/>
                  <a:gd name="T15" fmla="*/ 1 h 245"/>
                  <a:gd name="T16" fmla="*/ 1 w 146"/>
                  <a:gd name="T17" fmla="*/ 1 h 245"/>
                  <a:gd name="T18" fmla="*/ 0 w 146"/>
                  <a:gd name="T19" fmla="*/ 1 h 245"/>
                  <a:gd name="T20" fmla="*/ 0 w 146"/>
                  <a:gd name="T21" fmla="*/ 1 h 245"/>
                  <a:gd name="T22" fmla="*/ 1 w 146"/>
                  <a:gd name="T23" fmla="*/ 1 h 245"/>
                  <a:gd name="T24" fmla="*/ 1 w 146"/>
                  <a:gd name="T25" fmla="*/ 1 h 245"/>
                  <a:gd name="T26" fmla="*/ 1 w 146"/>
                  <a:gd name="T27" fmla="*/ 1 h 245"/>
                  <a:gd name="T28" fmla="*/ 1 w 146"/>
                  <a:gd name="T29" fmla="*/ 1 h 245"/>
                  <a:gd name="T30" fmla="*/ 1 w 146"/>
                  <a:gd name="T31" fmla="*/ 1 h 245"/>
                  <a:gd name="T32" fmla="*/ 1 w 146"/>
                  <a:gd name="T33" fmla="*/ 1 h 245"/>
                  <a:gd name="T34" fmla="*/ 1 w 146"/>
                  <a:gd name="T35" fmla="*/ 1 h 245"/>
                  <a:gd name="T36" fmla="*/ 1 w 146"/>
                  <a:gd name="T37" fmla="*/ 1 h 2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245"/>
                  <a:gd name="T59" fmla="*/ 146 w 146"/>
                  <a:gd name="T60" fmla="*/ 245 h 2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245">
                    <a:moveTo>
                      <a:pt x="146" y="11"/>
                    </a:moveTo>
                    <a:lnTo>
                      <a:pt x="129" y="0"/>
                    </a:lnTo>
                    <a:lnTo>
                      <a:pt x="110" y="0"/>
                    </a:lnTo>
                    <a:lnTo>
                      <a:pt x="87" y="11"/>
                    </a:lnTo>
                    <a:lnTo>
                      <a:pt x="72" y="34"/>
                    </a:lnTo>
                    <a:lnTo>
                      <a:pt x="72" y="80"/>
                    </a:lnTo>
                    <a:lnTo>
                      <a:pt x="59" y="101"/>
                    </a:lnTo>
                    <a:lnTo>
                      <a:pt x="41" y="131"/>
                    </a:lnTo>
                    <a:lnTo>
                      <a:pt x="19" y="175"/>
                    </a:lnTo>
                    <a:lnTo>
                      <a:pt x="0" y="207"/>
                    </a:lnTo>
                    <a:lnTo>
                      <a:pt x="0" y="245"/>
                    </a:lnTo>
                    <a:lnTo>
                      <a:pt x="49" y="243"/>
                    </a:lnTo>
                    <a:lnTo>
                      <a:pt x="59" y="194"/>
                    </a:lnTo>
                    <a:lnTo>
                      <a:pt x="97" y="116"/>
                    </a:lnTo>
                    <a:lnTo>
                      <a:pt x="98" y="61"/>
                    </a:lnTo>
                    <a:lnTo>
                      <a:pt x="112" y="36"/>
                    </a:lnTo>
                    <a:lnTo>
                      <a:pt x="131" y="27"/>
                    </a:lnTo>
                    <a:lnTo>
                      <a:pt x="146" y="11"/>
                    </a:lnTo>
                    <a:close/>
                  </a:path>
                </a:pathLst>
              </a:custGeom>
              <a:solidFill>
                <a:srgbClr val="FFB5A8"/>
              </a:solidFill>
              <a:ln w="9525">
                <a:noFill/>
                <a:round/>
                <a:headEnd/>
                <a:tailEnd/>
              </a:ln>
            </p:spPr>
            <p:txBody>
              <a:bodyPr/>
              <a:lstStyle/>
              <a:p>
                <a:endParaRPr lang="en-US"/>
              </a:p>
            </p:txBody>
          </p:sp>
          <p:sp>
            <p:nvSpPr>
              <p:cNvPr id="54384" name="Freeform 100"/>
              <p:cNvSpPr>
                <a:spLocks/>
              </p:cNvSpPr>
              <p:nvPr/>
            </p:nvSpPr>
            <p:spPr bwMode="auto">
              <a:xfrm>
                <a:off x="1334" y="2813"/>
                <a:ext cx="43" cy="64"/>
              </a:xfrm>
              <a:custGeom>
                <a:avLst/>
                <a:gdLst>
                  <a:gd name="T0" fmla="*/ 1 w 85"/>
                  <a:gd name="T1" fmla="*/ 0 h 129"/>
                  <a:gd name="T2" fmla="*/ 1 w 85"/>
                  <a:gd name="T3" fmla="*/ 0 h 129"/>
                  <a:gd name="T4" fmla="*/ 0 w 85"/>
                  <a:gd name="T5" fmla="*/ 0 h 129"/>
                  <a:gd name="T6" fmla="*/ 1 w 85"/>
                  <a:gd name="T7" fmla="*/ 0 h 129"/>
                  <a:gd name="T8" fmla="*/ 1 w 85"/>
                  <a:gd name="T9" fmla="*/ 0 h 129"/>
                  <a:gd name="T10" fmla="*/ 1 w 85"/>
                  <a:gd name="T11" fmla="*/ 0 h 129"/>
                  <a:gd name="T12" fmla="*/ 1 w 85"/>
                  <a:gd name="T13" fmla="*/ 0 h 129"/>
                  <a:gd name="T14" fmla="*/ 1 w 85"/>
                  <a:gd name="T15" fmla="*/ 0 h 129"/>
                  <a:gd name="T16" fmla="*/ 1 w 85"/>
                  <a:gd name="T17" fmla="*/ 0 h 129"/>
                  <a:gd name="T18" fmla="*/ 1 w 85"/>
                  <a:gd name="T19" fmla="*/ 0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129"/>
                  <a:gd name="T32" fmla="*/ 85 w 85"/>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129">
                    <a:moveTo>
                      <a:pt x="85" y="91"/>
                    </a:moveTo>
                    <a:lnTo>
                      <a:pt x="49" y="129"/>
                    </a:lnTo>
                    <a:lnTo>
                      <a:pt x="0" y="126"/>
                    </a:lnTo>
                    <a:lnTo>
                      <a:pt x="11" y="89"/>
                    </a:lnTo>
                    <a:lnTo>
                      <a:pt x="40" y="67"/>
                    </a:lnTo>
                    <a:lnTo>
                      <a:pt x="53" y="38"/>
                    </a:lnTo>
                    <a:lnTo>
                      <a:pt x="82" y="0"/>
                    </a:lnTo>
                    <a:lnTo>
                      <a:pt x="84" y="38"/>
                    </a:lnTo>
                    <a:lnTo>
                      <a:pt x="85" y="91"/>
                    </a:lnTo>
                    <a:close/>
                  </a:path>
                </a:pathLst>
              </a:custGeom>
              <a:solidFill>
                <a:srgbClr val="E08477"/>
              </a:solidFill>
              <a:ln w="9525">
                <a:noFill/>
                <a:round/>
                <a:headEnd/>
                <a:tailEnd/>
              </a:ln>
            </p:spPr>
            <p:txBody>
              <a:bodyPr/>
              <a:lstStyle/>
              <a:p>
                <a:endParaRPr lang="en-US"/>
              </a:p>
            </p:txBody>
          </p:sp>
          <p:sp>
            <p:nvSpPr>
              <p:cNvPr id="54385" name="Freeform 101"/>
              <p:cNvSpPr>
                <a:spLocks/>
              </p:cNvSpPr>
              <p:nvPr/>
            </p:nvSpPr>
            <p:spPr bwMode="auto">
              <a:xfrm>
                <a:off x="1438" y="2822"/>
                <a:ext cx="73" cy="166"/>
              </a:xfrm>
              <a:custGeom>
                <a:avLst/>
                <a:gdLst>
                  <a:gd name="T0" fmla="*/ 1 w 146"/>
                  <a:gd name="T1" fmla="*/ 0 h 333"/>
                  <a:gd name="T2" fmla="*/ 1 w 146"/>
                  <a:gd name="T3" fmla="*/ 0 h 333"/>
                  <a:gd name="T4" fmla="*/ 1 w 146"/>
                  <a:gd name="T5" fmla="*/ 0 h 333"/>
                  <a:gd name="T6" fmla="*/ 1 w 146"/>
                  <a:gd name="T7" fmla="*/ 0 h 333"/>
                  <a:gd name="T8" fmla="*/ 1 w 146"/>
                  <a:gd name="T9" fmla="*/ 0 h 333"/>
                  <a:gd name="T10" fmla="*/ 1 w 146"/>
                  <a:gd name="T11" fmla="*/ 0 h 333"/>
                  <a:gd name="T12" fmla="*/ 1 w 146"/>
                  <a:gd name="T13" fmla="*/ 0 h 333"/>
                  <a:gd name="T14" fmla="*/ 1 w 146"/>
                  <a:gd name="T15" fmla="*/ 0 h 333"/>
                  <a:gd name="T16" fmla="*/ 1 w 146"/>
                  <a:gd name="T17" fmla="*/ 0 h 333"/>
                  <a:gd name="T18" fmla="*/ 1 w 146"/>
                  <a:gd name="T19" fmla="*/ 0 h 333"/>
                  <a:gd name="T20" fmla="*/ 1 w 146"/>
                  <a:gd name="T21" fmla="*/ 0 h 333"/>
                  <a:gd name="T22" fmla="*/ 1 w 146"/>
                  <a:gd name="T23" fmla="*/ 0 h 333"/>
                  <a:gd name="T24" fmla="*/ 1 w 146"/>
                  <a:gd name="T25" fmla="*/ 0 h 333"/>
                  <a:gd name="T26" fmla="*/ 1 w 146"/>
                  <a:gd name="T27" fmla="*/ 0 h 333"/>
                  <a:gd name="T28" fmla="*/ 1 w 146"/>
                  <a:gd name="T29" fmla="*/ 0 h 333"/>
                  <a:gd name="T30" fmla="*/ 1 w 146"/>
                  <a:gd name="T31" fmla="*/ 0 h 333"/>
                  <a:gd name="T32" fmla="*/ 1 w 146"/>
                  <a:gd name="T33" fmla="*/ 0 h 333"/>
                  <a:gd name="T34" fmla="*/ 0 w 146"/>
                  <a:gd name="T35" fmla="*/ 0 h 333"/>
                  <a:gd name="T36" fmla="*/ 1 w 146"/>
                  <a:gd name="T37" fmla="*/ 0 h 333"/>
                  <a:gd name="T38" fmla="*/ 1 w 146"/>
                  <a:gd name="T39" fmla="*/ 0 h 333"/>
                  <a:gd name="T40" fmla="*/ 1 w 146"/>
                  <a:gd name="T41" fmla="*/ 0 h 333"/>
                  <a:gd name="T42" fmla="*/ 1 w 146"/>
                  <a:gd name="T43" fmla="*/ 0 h 3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6"/>
                  <a:gd name="T67" fmla="*/ 0 h 333"/>
                  <a:gd name="T68" fmla="*/ 146 w 146"/>
                  <a:gd name="T69" fmla="*/ 333 h 3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6" h="333">
                    <a:moveTo>
                      <a:pt x="36" y="17"/>
                    </a:moveTo>
                    <a:lnTo>
                      <a:pt x="40" y="69"/>
                    </a:lnTo>
                    <a:lnTo>
                      <a:pt x="49" y="131"/>
                    </a:lnTo>
                    <a:lnTo>
                      <a:pt x="70" y="166"/>
                    </a:lnTo>
                    <a:lnTo>
                      <a:pt x="86" y="190"/>
                    </a:lnTo>
                    <a:lnTo>
                      <a:pt x="67" y="202"/>
                    </a:lnTo>
                    <a:lnTo>
                      <a:pt x="70" y="215"/>
                    </a:lnTo>
                    <a:lnTo>
                      <a:pt x="89" y="234"/>
                    </a:lnTo>
                    <a:lnTo>
                      <a:pt x="118" y="249"/>
                    </a:lnTo>
                    <a:lnTo>
                      <a:pt x="135" y="261"/>
                    </a:lnTo>
                    <a:lnTo>
                      <a:pt x="124" y="280"/>
                    </a:lnTo>
                    <a:lnTo>
                      <a:pt x="146" y="306"/>
                    </a:lnTo>
                    <a:lnTo>
                      <a:pt x="131" y="333"/>
                    </a:lnTo>
                    <a:lnTo>
                      <a:pt x="93" y="291"/>
                    </a:lnTo>
                    <a:lnTo>
                      <a:pt x="49" y="259"/>
                    </a:lnTo>
                    <a:lnTo>
                      <a:pt x="21" y="219"/>
                    </a:lnTo>
                    <a:lnTo>
                      <a:pt x="4" y="147"/>
                    </a:lnTo>
                    <a:lnTo>
                      <a:pt x="0" y="31"/>
                    </a:lnTo>
                    <a:lnTo>
                      <a:pt x="4" y="10"/>
                    </a:lnTo>
                    <a:lnTo>
                      <a:pt x="34" y="0"/>
                    </a:lnTo>
                    <a:lnTo>
                      <a:pt x="36" y="17"/>
                    </a:lnTo>
                    <a:close/>
                  </a:path>
                </a:pathLst>
              </a:custGeom>
              <a:solidFill>
                <a:srgbClr val="FFB5A8"/>
              </a:solidFill>
              <a:ln w="9525">
                <a:noFill/>
                <a:round/>
                <a:headEnd/>
                <a:tailEnd/>
              </a:ln>
            </p:spPr>
            <p:txBody>
              <a:bodyPr/>
              <a:lstStyle/>
              <a:p>
                <a:endParaRPr lang="en-US"/>
              </a:p>
            </p:txBody>
          </p:sp>
          <p:sp>
            <p:nvSpPr>
              <p:cNvPr id="54386" name="Freeform 102"/>
              <p:cNvSpPr>
                <a:spLocks/>
              </p:cNvSpPr>
              <p:nvPr/>
            </p:nvSpPr>
            <p:spPr bwMode="auto">
              <a:xfrm>
                <a:off x="1381" y="2804"/>
                <a:ext cx="72" cy="119"/>
              </a:xfrm>
              <a:custGeom>
                <a:avLst/>
                <a:gdLst>
                  <a:gd name="T0" fmla="*/ 1 w 142"/>
                  <a:gd name="T1" fmla="*/ 1 h 238"/>
                  <a:gd name="T2" fmla="*/ 1 w 142"/>
                  <a:gd name="T3" fmla="*/ 1 h 238"/>
                  <a:gd name="T4" fmla="*/ 1 w 142"/>
                  <a:gd name="T5" fmla="*/ 0 h 238"/>
                  <a:gd name="T6" fmla="*/ 1 w 142"/>
                  <a:gd name="T7" fmla="*/ 1 h 238"/>
                  <a:gd name="T8" fmla="*/ 1 w 142"/>
                  <a:gd name="T9" fmla="*/ 1 h 238"/>
                  <a:gd name="T10" fmla="*/ 1 w 142"/>
                  <a:gd name="T11" fmla="*/ 1 h 238"/>
                  <a:gd name="T12" fmla="*/ 1 w 142"/>
                  <a:gd name="T13" fmla="*/ 1 h 238"/>
                  <a:gd name="T14" fmla="*/ 1 w 142"/>
                  <a:gd name="T15" fmla="*/ 1 h 238"/>
                  <a:gd name="T16" fmla="*/ 1 w 142"/>
                  <a:gd name="T17" fmla="*/ 1 h 238"/>
                  <a:gd name="T18" fmla="*/ 1 w 142"/>
                  <a:gd name="T19" fmla="*/ 1 h 238"/>
                  <a:gd name="T20" fmla="*/ 1 w 142"/>
                  <a:gd name="T21" fmla="*/ 1 h 238"/>
                  <a:gd name="T22" fmla="*/ 1 w 142"/>
                  <a:gd name="T23" fmla="*/ 1 h 238"/>
                  <a:gd name="T24" fmla="*/ 0 w 142"/>
                  <a:gd name="T25" fmla="*/ 1 h 238"/>
                  <a:gd name="T26" fmla="*/ 1 w 142"/>
                  <a:gd name="T27" fmla="*/ 1 h 238"/>
                  <a:gd name="T28" fmla="*/ 1 w 142"/>
                  <a:gd name="T29" fmla="*/ 1 h 238"/>
                  <a:gd name="T30" fmla="*/ 1 w 142"/>
                  <a:gd name="T31" fmla="*/ 1 h 238"/>
                  <a:gd name="T32" fmla="*/ 1 w 142"/>
                  <a:gd name="T33" fmla="*/ 1 h 238"/>
                  <a:gd name="T34" fmla="*/ 1 w 142"/>
                  <a:gd name="T35" fmla="*/ 1 h 238"/>
                  <a:gd name="T36" fmla="*/ 1 w 142"/>
                  <a:gd name="T37" fmla="*/ 1 h 238"/>
                  <a:gd name="T38" fmla="*/ 1 w 142"/>
                  <a:gd name="T39" fmla="*/ 1 h 238"/>
                  <a:gd name="T40" fmla="*/ 1 w 142"/>
                  <a:gd name="T41" fmla="*/ 1 h 238"/>
                  <a:gd name="T42" fmla="*/ 1 w 142"/>
                  <a:gd name="T43" fmla="*/ 1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238"/>
                  <a:gd name="T68" fmla="*/ 142 w 142"/>
                  <a:gd name="T69" fmla="*/ 238 h 2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238">
                    <a:moveTo>
                      <a:pt x="142" y="36"/>
                    </a:moveTo>
                    <a:lnTo>
                      <a:pt x="127" y="32"/>
                    </a:lnTo>
                    <a:lnTo>
                      <a:pt x="108" y="0"/>
                    </a:lnTo>
                    <a:lnTo>
                      <a:pt x="84" y="8"/>
                    </a:lnTo>
                    <a:lnTo>
                      <a:pt x="51" y="19"/>
                    </a:lnTo>
                    <a:lnTo>
                      <a:pt x="70" y="55"/>
                    </a:lnTo>
                    <a:lnTo>
                      <a:pt x="68" y="91"/>
                    </a:lnTo>
                    <a:lnTo>
                      <a:pt x="82" y="129"/>
                    </a:lnTo>
                    <a:lnTo>
                      <a:pt x="74" y="148"/>
                    </a:lnTo>
                    <a:lnTo>
                      <a:pt x="65" y="154"/>
                    </a:lnTo>
                    <a:lnTo>
                      <a:pt x="49" y="148"/>
                    </a:lnTo>
                    <a:lnTo>
                      <a:pt x="30" y="156"/>
                    </a:lnTo>
                    <a:lnTo>
                      <a:pt x="0" y="139"/>
                    </a:lnTo>
                    <a:lnTo>
                      <a:pt x="19" y="184"/>
                    </a:lnTo>
                    <a:lnTo>
                      <a:pt x="23" y="238"/>
                    </a:lnTo>
                    <a:lnTo>
                      <a:pt x="40" y="236"/>
                    </a:lnTo>
                    <a:lnTo>
                      <a:pt x="65" y="224"/>
                    </a:lnTo>
                    <a:lnTo>
                      <a:pt x="70" y="190"/>
                    </a:lnTo>
                    <a:lnTo>
                      <a:pt x="116" y="192"/>
                    </a:lnTo>
                    <a:lnTo>
                      <a:pt x="114" y="59"/>
                    </a:lnTo>
                    <a:lnTo>
                      <a:pt x="142" y="36"/>
                    </a:lnTo>
                    <a:close/>
                  </a:path>
                </a:pathLst>
              </a:custGeom>
              <a:solidFill>
                <a:srgbClr val="F59E92"/>
              </a:solidFill>
              <a:ln w="9525">
                <a:noFill/>
                <a:round/>
                <a:headEnd/>
                <a:tailEnd/>
              </a:ln>
            </p:spPr>
            <p:txBody>
              <a:bodyPr/>
              <a:lstStyle/>
              <a:p>
                <a:endParaRPr lang="en-US"/>
              </a:p>
            </p:txBody>
          </p:sp>
          <p:sp>
            <p:nvSpPr>
              <p:cNvPr id="54387" name="Freeform 103"/>
              <p:cNvSpPr>
                <a:spLocks/>
              </p:cNvSpPr>
              <p:nvPr/>
            </p:nvSpPr>
            <p:spPr bwMode="auto">
              <a:xfrm>
                <a:off x="1428" y="2774"/>
                <a:ext cx="121" cy="168"/>
              </a:xfrm>
              <a:custGeom>
                <a:avLst/>
                <a:gdLst>
                  <a:gd name="T0" fmla="*/ 1 w 241"/>
                  <a:gd name="T1" fmla="*/ 0 h 337"/>
                  <a:gd name="T2" fmla="*/ 1 w 241"/>
                  <a:gd name="T3" fmla="*/ 0 h 337"/>
                  <a:gd name="T4" fmla="*/ 1 w 241"/>
                  <a:gd name="T5" fmla="*/ 0 h 337"/>
                  <a:gd name="T6" fmla="*/ 1 w 241"/>
                  <a:gd name="T7" fmla="*/ 0 h 337"/>
                  <a:gd name="T8" fmla="*/ 1 w 241"/>
                  <a:gd name="T9" fmla="*/ 0 h 337"/>
                  <a:gd name="T10" fmla="*/ 1 w 241"/>
                  <a:gd name="T11" fmla="*/ 0 h 337"/>
                  <a:gd name="T12" fmla="*/ 1 w 241"/>
                  <a:gd name="T13" fmla="*/ 0 h 337"/>
                  <a:gd name="T14" fmla="*/ 1 w 241"/>
                  <a:gd name="T15" fmla="*/ 0 h 337"/>
                  <a:gd name="T16" fmla="*/ 1 w 241"/>
                  <a:gd name="T17" fmla="*/ 0 h 337"/>
                  <a:gd name="T18" fmla="*/ 0 w 241"/>
                  <a:gd name="T19" fmla="*/ 0 h 337"/>
                  <a:gd name="T20" fmla="*/ 1 w 241"/>
                  <a:gd name="T21" fmla="*/ 0 h 337"/>
                  <a:gd name="T22" fmla="*/ 1 w 241"/>
                  <a:gd name="T23" fmla="*/ 0 h 337"/>
                  <a:gd name="T24" fmla="*/ 1 w 241"/>
                  <a:gd name="T25" fmla="*/ 0 h 337"/>
                  <a:gd name="T26" fmla="*/ 1 w 241"/>
                  <a:gd name="T27" fmla="*/ 0 h 337"/>
                  <a:gd name="T28" fmla="*/ 1 w 241"/>
                  <a:gd name="T29" fmla="*/ 0 h 337"/>
                  <a:gd name="T30" fmla="*/ 1 w 241"/>
                  <a:gd name="T31" fmla="*/ 0 h 337"/>
                  <a:gd name="T32" fmla="*/ 1 w 241"/>
                  <a:gd name="T33" fmla="*/ 0 h 337"/>
                  <a:gd name="T34" fmla="*/ 1 w 241"/>
                  <a:gd name="T35" fmla="*/ 0 h 337"/>
                  <a:gd name="T36" fmla="*/ 1 w 241"/>
                  <a:gd name="T37" fmla="*/ 0 h 337"/>
                  <a:gd name="T38" fmla="*/ 1 w 241"/>
                  <a:gd name="T39" fmla="*/ 0 h 337"/>
                  <a:gd name="T40" fmla="*/ 1 w 241"/>
                  <a:gd name="T41" fmla="*/ 0 h 337"/>
                  <a:gd name="T42" fmla="*/ 1 w 241"/>
                  <a:gd name="T43" fmla="*/ 0 h 337"/>
                  <a:gd name="T44" fmla="*/ 1 w 241"/>
                  <a:gd name="T45" fmla="*/ 0 h 337"/>
                  <a:gd name="T46" fmla="*/ 1 w 241"/>
                  <a:gd name="T47" fmla="*/ 0 h 337"/>
                  <a:gd name="T48" fmla="*/ 1 w 241"/>
                  <a:gd name="T49" fmla="*/ 0 h 3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37"/>
                  <a:gd name="T77" fmla="*/ 241 w 241"/>
                  <a:gd name="T78" fmla="*/ 337 h 3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37">
                    <a:moveTo>
                      <a:pt x="241" y="293"/>
                    </a:moveTo>
                    <a:lnTo>
                      <a:pt x="215" y="278"/>
                    </a:lnTo>
                    <a:lnTo>
                      <a:pt x="196" y="207"/>
                    </a:lnTo>
                    <a:lnTo>
                      <a:pt x="156" y="80"/>
                    </a:lnTo>
                    <a:lnTo>
                      <a:pt x="146" y="40"/>
                    </a:lnTo>
                    <a:lnTo>
                      <a:pt x="133" y="14"/>
                    </a:lnTo>
                    <a:lnTo>
                      <a:pt x="118" y="0"/>
                    </a:lnTo>
                    <a:lnTo>
                      <a:pt x="17" y="12"/>
                    </a:lnTo>
                    <a:lnTo>
                      <a:pt x="6" y="19"/>
                    </a:lnTo>
                    <a:lnTo>
                      <a:pt x="0" y="31"/>
                    </a:lnTo>
                    <a:lnTo>
                      <a:pt x="59" y="34"/>
                    </a:lnTo>
                    <a:lnTo>
                      <a:pt x="63" y="59"/>
                    </a:lnTo>
                    <a:lnTo>
                      <a:pt x="78" y="74"/>
                    </a:lnTo>
                    <a:lnTo>
                      <a:pt x="87" y="88"/>
                    </a:lnTo>
                    <a:lnTo>
                      <a:pt x="93" y="152"/>
                    </a:lnTo>
                    <a:lnTo>
                      <a:pt x="114" y="236"/>
                    </a:lnTo>
                    <a:lnTo>
                      <a:pt x="141" y="272"/>
                    </a:lnTo>
                    <a:lnTo>
                      <a:pt x="154" y="289"/>
                    </a:lnTo>
                    <a:lnTo>
                      <a:pt x="164" y="310"/>
                    </a:lnTo>
                    <a:lnTo>
                      <a:pt x="175" y="327"/>
                    </a:lnTo>
                    <a:lnTo>
                      <a:pt x="194" y="337"/>
                    </a:lnTo>
                    <a:lnTo>
                      <a:pt x="224" y="331"/>
                    </a:lnTo>
                    <a:lnTo>
                      <a:pt x="234" y="320"/>
                    </a:lnTo>
                    <a:lnTo>
                      <a:pt x="241" y="293"/>
                    </a:lnTo>
                    <a:close/>
                  </a:path>
                </a:pathLst>
              </a:custGeom>
              <a:solidFill>
                <a:srgbClr val="FFD6C9"/>
              </a:solidFill>
              <a:ln w="9525">
                <a:noFill/>
                <a:round/>
                <a:headEnd/>
                <a:tailEnd/>
              </a:ln>
            </p:spPr>
            <p:txBody>
              <a:bodyPr/>
              <a:lstStyle/>
              <a:p>
                <a:endParaRPr lang="en-US"/>
              </a:p>
            </p:txBody>
          </p:sp>
          <p:sp>
            <p:nvSpPr>
              <p:cNvPr id="54388" name="Freeform 104"/>
              <p:cNvSpPr>
                <a:spLocks/>
              </p:cNvSpPr>
              <p:nvPr/>
            </p:nvSpPr>
            <p:spPr bwMode="auto">
              <a:xfrm>
                <a:off x="1471" y="2770"/>
                <a:ext cx="36" cy="122"/>
              </a:xfrm>
              <a:custGeom>
                <a:avLst/>
                <a:gdLst>
                  <a:gd name="T0" fmla="*/ 1 w 72"/>
                  <a:gd name="T1" fmla="*/ 0 h 245"/>
                  <a:gd name="T2" fmla="*/ 1 w 72"/>
                  <a:gd name="T3" fmla="*/ 0 h 245"/>
                  <a:gd name="T4" fmla="*/ 1 w 72"/>
                  <a:gd name="T5" fmla="*/ 0 h 245"/>
                  <a:gd name="T6" fmla="*/ 1 w 72"/>
                  <a:gd name="T7" fmla="*/ 0 h 245"/>
                  <a:gd name="T8" fmla="*/ 1 w 72"/>
                  <a:gd name="T9" fmla="*/ 0 h 245"/>
                  <a:gd name="T10" fmla="*/ 1 w 72"/>
                  <a:gd name="T11" fmla="*/ 0 h 245"/>
                  <a:gd name="T12" fmla="*/ 1 w 72"/>
                  <a:gd name="T13" fmla="*/ 0 h 245"/>
                  <a:gd name="T14" fmla="*/ 1 w 72"/>
                  <a:gd name="T15" fmla="*/ 0 h 245"/>
                  <a:gd name="T16" fmla="*/ 1 w 72"/>
                  <a:gd name="T17" fmla="*/ 0 h 245"/>
                  <a:gd name="T18" fmla="*/ 1 w 72"/>
                  <a:gd name="T19" fmla="*/ 0 h 245"/>
                  <a:gd name="T20" fmla="*/ 1 w 72"/>
                  <a:gd name="T21" fmla="*/ 0 h 245"/>
                  <a:gd name="T22" fmla="*/ 1 w 72"/>
                  <a:gd name="T23" fmla="*/ 0 h 245"/>
                  <a:gd name="T24" fmla="*/ 1 w 72"/>
                  <a:gd name="T25" fmla="*/ 0 h 245"/>
                  <a:gd name="T26" fmla="*/ 1 w 72"/>
                  <a:gd name="T27" fmla="*/ 0 h 245"/>
                  <a:gd name="T28" fmla="*/ 0 w 72"/>
                  <a:gd name="T29" fmla="*/ 0 h 245"/>
                  <a:gd name="T30" fmla="*/ 1 w 72"/>
                  <a:gd name="T31" fmla="*/ 0 h 245"/>
                  <a:gd name="T32" fmla="*/ 1 w 72"/>
                  <a:gd name="T33" fmla="*/ 0 h 2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45"/>
                  <a:gd name="T53" fmla="*/ 72 w 72"/>
                  <a:gd name="T54" fmla="*/ 245 h 2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45">
                    <a:moveTo>
                      <a:pt x="30" y="5"/>
                    </a:moveTo>
                    <a:lnTo>
                      <a:pt x="55" y="0"/>
                    </a:lnTo>
                    <a:lnTo>
                      <a:pt x="62" y="19"/>
                    </a:lnTo>
                    <a:lnTo>
                      <a:pt x="72" y="41"/>
                    </a:lnTo>
                    <a:lnTo>
                      <a:pt x="64" y="62"/>
                    </a:lnTo>
                    <a:lnTo>
                      <a:pt x="41" y="83"/>
                    </a:lnTo>
                    <a:lnTo>
                      <a:pt x="57" y="176"/>
                    </a:lnTo>
                    <a:lnTo>
                      <a:pt x="68" y="209"/>
                    </a:lnTo>
                    <a:lnTo>
                      <a:pt x="70" y="245"/>
                    </a:lnTo>
                    <a:lnTo>
                      <a:pt x="51" y="237"/>
                    </a:lnTo>
                    <a:lnTo>
                      <a:pt x="34" y="199"/>
                    </a:lnTo>
                    <a:lnTo>
                      <a:pt x="24" y="106"/>
                    </a:lnTo>
                    <a:lnTo>
                      <a:pt x="30" y="59"/>
                    </a:lnTo>
                    <a:lnTo>
                      <a:pt x="30" y="36"/>
                    </a:lnTo>
                    <a:lnTo>
                      <a:pt x="0" y="24"/>
                    </a:lnTo>
                    <a:lnTo>
                      <a:pt x="30" y="5"/>
                    </a:lnTo>
                    <a:close/>
                  </a:path>
                </a:pathLst>
              </a:custGeom>
              <a:solidFill>
                <a:srgbClr val="FFE5D9"/>
              </a:solidFill>
              <a:ln w="9525">
                <a:noFill/>
                <a:round/>
                <a:headEnd/>
                <a:tailEnd/>
              </a:ln>
            </p:spPr>
            <p:txBody>
              <a:bodyPr/>
              <a:lstStyle/>
              <a:p>
                <a:endParaRPr lang="en-US"/>
              </a:p>
            </p:txBody>
          </p:sp>
          <p:sp>
            <p:nvSpPr>
              <p:cNvPr id="54389" name="Freeform 105"/>
              <p:cNvSpPr>
                <a:spLocks/>
              </p:cNvSpPr>
              <p:nvPr/>
            </p:nvSpPr>
            <p:spPr bwMode="auto">
              <a:xfrm>
                <a:off x="1680" y="2585"/>
                <a:ext cx="25" cy="38"/>
              </a:xfrm>
              <a:custGeom>
                <a:avLst/>
                <a:gdLst>
                  <a:gd name="T0" fmla="*/ 1 w 49"/>
                  <a:gd name="T1" fmla="*/ 0 h 76"/>
                  <a:gd name="T2" fmla="*/ 1 w 49"/>
                  <a:gd name="T3" fmla="*/ 1 h 76"/>
                  <a:gd name="T4" fmla="*/ 1 w 49"/>
                  <a:gd name="T5" fmla="*/ 1 h 76"/>
                  <a:gd name="T6" fmla="*/ 0 w 49"/>
                  <a:gd name="T7" fmla="*/ 1 h 76"/>
                  <a:gd name="T8" fmla="*/ 1 w 49"/>
                  <a:gd name="T9" fmla="*/ 1 h 76"/>
                  <a:gd name="T10" fmla="*/ 1 w 49"/>
                  <a:gd name="T11" fmla="*/ 1 h 76"/>
                  <a:gd name="T12" fmla="*/ 1 w 49"/>
                  <a:gd name="T13" fmla="*/ 1 h 76"/>
                  <a:gd name="T14" fmla="*/ 1 w 49"/>
                  <a:gd name="T15" fmla="*/ 1 h 76"/>
                  <a:gd name="T16" fmla="*/ 1 w 49"/>
                  <a:gd name="T17" fmla="*/ 0 h 76"/>
                  <a:gd name="T18" fmla="*/ 1 w 49"/>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76"/>
                  <a:gd name="T32" fmla="*/ 49 w 49"/>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76">
                    <a:moveTo>
                      <a:pt x="23" y="0"/>
                    </a:moveTo>
                    <a:lnTo>
                      <a:pt x="23" y="36"/>
                    </a:lnTo>
                    <a:lnTo>
                      <a:pt x="9" y="45"/>
                    </a:lnTo>
                    <a:lnTo>
                      <a:pt x="0" y="74"/>
                    </a:lnTo>
                    <a:lnTo>
                      <a:pt x="19" y="76"/>
                    </a:lnTo>
                    <a:lnTo>
                      <a:pt x="34" y="53"/>
                    </a:lnTo>
                    <a:lnTo>
                      <a:pt x="49" y="32"/>
                    </a:lnTo>
                    <a:lnTo>
                      <a:pt x="43" y="7"/>
                    </a:lnTo>
                    <a:lnTo>
                      <a:pt x="23" y="0"/>
                    </a:lnTo>
                    <a:close/>
                  </a:path>
                </a:pathLst>
              </a:custGeom>
              <a:solidFill>
                <a:srgbClr val="FFD6C9"/>
              </a:solidFill>
              <a:ln w="9525">
                <a:noFill/>
                <a:round/>
                <a:headEnd/>
                <a:tailEnd/>
              </a:ln>
            </p:spPr>
            <p:txBody>
              <a:bodyPr/>
              <a:lstStyle/>
              <a:p>
                <a:endParaRPr lang="en-US"/>
              </a:p>
            </p:txBody>
          </p:sp>
          <p:sp>
            <p:nvSpPr>
              <p:cNvPr id="54390" name="Freeform 106"/>
              <p:cNvSpPr>
                <a:spLocks/>
              </p:cNvSpPr>
              <p:nvPr/>
            </p:nvSpPr>
            <p:spPr bwMode="auto">
              <a:xfrm>
                <a:off x="1323" y="2497"/>
                <a:ext cx="37" cy="103"/>
              </a:xfrm>
              <a:custGeom>
                <a:avLst/>
                <a:gdLst>
                  <a:gd name="T0" fmla="*/ 1 w 72"/>
                  <a:gd name="T1" fmla="*/ 1 h 205"/>
                  <a:gd name="T2" fmla="*/ 1 w 72"/>
                  <a:gd name="T3" fmla="*/ 1 h 205"/>
                  <a:gd name="T4" fmla="*/ 1 w 72"/>
                  <a:gd name="T5" fmla="*/ 1 h 205"/>
                  <a:gd name="T6" fmla="*/ 1 w 72"/>
                  <a:gd name="T7" fmla="*/ 1 h 205"/>
                  <a:gd name="T8" fmla="*/ 0 w 72"/>
                  <a:gd name="T9" fmla="*/ 1 h 205"/>
                  <a:gd name="T10" fmla="*/ 1 w 72"/>
                  <a:gd name="T11" fmla="*/ 1 h 205"/>
                  <a:gd name="T12" fmla="*/ 1 w 72"/>
                  <a:gd name="T13" fmla="*/ 1 h 205"/>
                  <a:gd name="T14" fmla="*/ 1 w 72"/>
                  <a:gd name="T15" fmla="*/ 1 h 205"/>
                  <a:gd name="T16" fmla="*/ 1 w 72"/>
                  <a:gd name="T17" fmla="*/ 1 h 205"/>
                  <a:gd name="T18" fmla="*/ 1 w 72"/>
                  <a:gd name="T19" fmla="*/ 1 h 205"/>
                  <a:gd name="T20" fmla="*/ 1 w 72"/>
                  <a:gd name="T21" fmla="*/ 1 h 205"/>
                  <a:gd name="T22" fmla="*/ 1 w 72"/>
                  <a:gd name="T23" fmla="*/ 0 h 205"/>
                  <a:gd name="T24" fmla="*/ 1 w 72"/>
                  <a:gd name="T25" fmla="*/ 1 h 205"/>
                  <a:gd name="T26" fmla="*/ 1 w 72"/>
                  <a:gd name="T27" fmla="*/ 1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205"/>
                  <a:gd name="T44" fmla="*/ 72 w 72"/>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205">
                    <a:moveTo>
                      <a:pt x="65" y="15"/>
                    </a:moveTo>
                    <a:lnTo>
                      <a:pt x="47" y="36"/>
                    </a:lnTo>
                    <a:lnTo>
                      <a:pt x="28" y="46"/>
                    </a:lnTo>
                    <a:lnTo>
                      <a:pt x="8" y="80"/>
                    </a:lnTo>
                    <a:lnTo>
                      <a:pt x="0" y="129"/>
                    </a:lnTo>
                    <a:lnTo>
                      <a:pt x="23" y="173"/>
                    </a:lnTo>
                    <a:lnTo>
                      <a:pt x="32" y="190"/>
                    </a:lnTo>
                    <a:lnTo>
                      <a:pt x="65" y="205"/>
                    </a:lnTo>
                    <a:lnTo>
                      <a:pt x="67" y="139"/>
                    </a:lnTo>
                    <a:lnTo>
                      <a:pt x="68" y="86"/>
                    </a:lnTo>
                    <a:lnTo>
                      <a:pt x="72" y="15"/>
                    </a:lnTo>
                    <a:lnTo>
                      <a:pt x="70" y="0"/>
                    </a:lnTo>
                    <a:lnTo>
                      <a:pt x="65" y="15"/>
                    </a:lnTo>
                    <a:close/>
                  </a:path>
                </a:pathLst>
              </a:custGeom>
              <a:solidFill>
                <a:srgbClr val="F59E92"/>
              </a:solidFill>
              <a:ln w="9525">
                <a:noFill/>
                <a:round/>
                <a:headEnd/>
                <a:tailEnd/>
              </a:ln>
            </p:spPr>
            <p:txBody>
              <a:bodyPr/>
              <a:lstStyle/>
              <a:p>
                <a:endParaRPr lang="en-US"/>
              </a:p>
            </p:txBody>
          </p:sp>
          <p:sp>
            <p:nvSpPr>
              <p:cNvPr id="54391" name="Freeform 107"/>
              <p:cNvSpPr>
                <a:spLocks/>
              </p:cNvSpPr>
              <p:nvPr/>
            </p:nvSpPr>
            <p:spPr bwMode="auto">
              <a:xfrm>
                <a:off x="1529" y="2703"/>
                <a:ext cx="116" cy="70"/>
              </a:xfrm>
              <a:custGeom>
                <a:avLst/>
                <a:gdLst>
                  <a:gd name="T0" fmla="*/ 1 w 231"/>
                  <a:gd name="T1" fmla="*/ 1 h 138"/>
                  <a:gd name="T2" fmla="*/ 1 w 231"/>
                  <a:gd name="T3" fmla="*/ 1 h 138"/>
                  <a:gd name="T4" fmla="*/ 1 w 231"/>
                  <a:gd name="T5" fmla="*/ 1 h 138"/>
                  <a:gd name="T6" fmla="*/ 1 w 231"/>
                  <a:gd name="T7" fmla="*/ 1 h 138"/>
                  <a:gd name="T8" fmla="*/ 1 w 231"/>
                  <a:gd name="T9" fmla="*/ 1 h 138"/>
                  <a:gd name="T10" fmla="*/ 1 w 231"/>
                  <a:gd name="T11" fmla="*/ 1 h 138"/>
                  <a:gd name="T12" fmla="*/ 1 w 231"/>
                  <a:gd name="T13" fmla="*/ 0 h 138"/>
                  <a:gd name="T14" fmla="*/ 1 w 231"/>
                  <a:gd name="T15" fmla="*/ 1 h 138"/>
                  <a:gd name="T16" fmla="*/ 1 w 231"/>
                  <a:gd name="T17" fmla="*/ 1 h 138"/>
                  <a:gd name="T18" fmla="*/ 1 w 231"/>
                  <a:gd name="T19" fmla="*/ 1 h 138"/>
                  <a:gd name="T20" fmla="*/ 1 w 231"/>
                  <a:gd name="T21" fmla="*/ 1 h 138"/>
                  <a:gd name="T22" fmla="*/ 1 w 231"/>
                  <a:gd name="T23" fmla="*/ 1 h 138"/>
                  <a:gd name="T24" fmla="*/ 1 w 231"/>
                  <a:gd name="T25" fmla="*/ 1 h 138"/>
                  <a:gd name="T26" fmla="*/ 1 w 231"/>
                  <a:gd name="T27" fmla="*/ 1 h 138"/>
                  <a:gd name="T28" fmla="*/ 1 w 231"/>
                  <a:gd name="T29" fmla="*/ 1 h 138"/>
                  <a:gd name="T30" fmla="*/ 1 w 231"/>
                  <a:gd name="T31" fmla="*/ 1 h 138"/>
                  <a:gd name="T32" fmla="*/ 1 w 231"/>
                  <a:gd name="T33" fmla="*/ 1 h 138"/>
                  <a:gd name="T34" fmla="*/ 0 w 231"/>
                  <a:gd name="T35" fmla="*/ 1 h 138"/>
                  <a:gd name="T36" fmla="*/ 1 w 231"/>
                  <a:gd name="T37" fmla="*/ 1 h 138"/>
                  <a:gd name="T38" fmla="*/ 1 w 231"/>
                  <a:gd name="T39" fmla="*/ 1 h 138"/>
                  <a:gd name="T40" fmla="*/ 1 w 231"/>
                  <a:gd name="T41" fmla="*/ 1 h 138"/>
                  <a:gd name="T42" fmla="*/ 1 w 231"/>
                  <a:gd name="T43" fmla="*/ 1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1"/>
                  <a:gd name="T67" fmla="*/ 0 h 138"/>
                  <a:gd name="T68" fmla="*/ 231 w 231"/>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1" h="138">
                    <a:moveTo>
                      <a:pt x="83" y="68"/>
                    </a:moveTo>
                    <a:lnTo>
                      <a:pt x="102" y="64"/>
                    </a:lnTo>
                    <a:lnTo>
                      <a:pt x="106" y="76"/>
                    </a:lnTo>
                    <a:lnTo>
                      <a:pt x="119" y="91"/>
                    </a:lnTo>
                    <a:lnTo>
                      <a:pt x="163" y="83"/>
                    </a:lnTo>
                    <a:lnTo>
                      <a:pt x="201" y="36"/>
                    </a:lnTo>
                    <a:lnTo>
                      <a:pt x="231" y="0"/>
                    </a:lnTo>
                    <a:lnTo>
                      <a:pt x="222" y="24"/>
                    </a:lnTo>
                    <a:lnTo>
                      <a:pt x="211" y="58"/>
                    </a:lnTo>
                    <a:lnTo>
                      <a:pt x="199" y="74"/>
                    </a:lnTo>
                    <a:lnTo>
                      <a:pt x="176" y="98"/>
                    </a:lnTo>
                    <a:lnTo>
                      <a:pt x="150" y="121"/>
                    </a:lnTo>
                    <a:lnTo>
                      <a:pt x="134" y="133"/>
                    </a:lnTo>
                    <a:lnTo>
                      <a:pt x="91" y="138"/>
                    </a:lnTo>
                    <a:lnTo>
                      <a:pt x="66" y="123"/>
                    </a:lnTo>
                    <a:lnTo>
                      <a:pt x="34" y="125"/>
                    </a:lnTo>
                    <a:lnTo>
                      <a:pt x="22" y="135"/>
                    </a:lnTo>
                    <a:lnTo>
                      <a:pt x="0" y="104"/>
                    </a:lnTo>
                    <a:lnTo>
                      <a:pt x="41" y="98"/>
                    </a:lnTo>
                    <a:lnTo>
                      <a:pt x="81" y="100"/>
                    </a:lnTo>
                    <a:lnTo>
                      <a:pt x="83" y="68"/>
                    </a:lnTo>
                    <a:close/>
                  </a:path>
                </a:pathLst>
              </a:custGeom>
              <a:solidFill>
                <a:srgbClr val="E08477"/>
              </a:solidFill>
              <a:ln w="9525">
                <a:noFill/>
                <a:round/>
                <a:headEnd/>
                <a:tailEnd/>
              </a:ln>
            </p:spPr>
            <p:txBody>
              <a:bodyPr/>
              <a:lstStyle/>
              <a:p>
                <a:endParaRPr lang="en-US"/>
              </a:p>
            </p:txBody>
          </p:sp>
          <p:sp>
            <p:nvSpPr>
              <p:cNvPr id="54392" name="Freeform 108"/>
              <p:cNvSpPr>
                <a:spLocks/>
              </p:cNvSpPr>
              <p:nvPr/>
            </p:nvSpPr>
            <p:spPr bwMode="auto">
              <a:xfrm>
                <a:off x="1614" y="2585"/>
                <a:ext cx="40" cy="37"/>
              </a:xfrm>
              <a:custGeom>
                <a:avLst/>
                <a:gdLst>
                  <a:gd name="T0" fmla="*/ 1 w 79"/>
                  <a:gd name="T1" fmla="*/ 0 h 74"/>
                  <a:gd name="T2" fmla="*/ 1 w 79"/>
                  <a:gd name="T3" fmla="*/ 1 h 74"/>
                  <a:gd name="T4" fmla="*/ 0 w 79"/>
                  <a:gd name="T5" fmla="*/ 1 h 74"/>
                  <a:gd name="T6" fmla="*/ 1 w 79"/>
                  <a:gd name="T7" fmla="*/ 1 h 74"/>
                  <a:gd name="T8" fmla="*/ 1 w 79"/>
                  <a:gd name="T9" fmla="*/ 1 h 74"/>
                  <a:gd name="T10" fmla="*/ 1 w 79"/>
                  <a:gd name="T11" fmla="*/ 1 h 74"/>
                  <a:gd name="T12" fmla="*/ 1 w 79"/>
                  <a:gd name="T13" fmla="*/ 1 h 74"/>
                  <a:gd name="T14" fmla="*/ 1 w 79"/>
                  <a:gd name="T15" fmla="*/ 1 h 74"/>
                  <a:gd name="T16" fmla="*/ 1 w 79"/>
                  <a:gd name="T17" fmla="*/ 0 h 74"/>
                  <a:gd name="T18" fmla="*/ 1 w 79"/>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74"/>
                  <a:gd name="T32" fmla="*/ 79 w 79"/>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74">
                    <a:moveTo>
                      <a:pt x="57" y="0"/>
                    </a:moveTo>
                    <a:lnTo>
                      <a:pt x="17" y="34"/>
                    </a:lnTo>
                    <a:lnTo>
                      <a:pt x="0" y="53"/>
                    </a:lnTo>
                    <a:lnTo>
                      <a:pt x="2" y="66"/>
                    </a:lnTo>
                    <a:lnTo>
                      <a:pt x="15" y="74"/>
                    </a:lnTo>
                    <a:lnTo>
                      <a:pt x="45" y="45"/>
                    </a:lnTo>
                    <a:lnTo>
                      <a:pt x="62" y="28"/>
                    </a:lnTo>
                    <a:lnTo>
                      <a:pt x="79" y="4"/>
                    </a:lnTo>
                    <a:lnTo>
                      <a:pt x="57" y="0"/>
                    </a:lnTo>
                    <a:close/>
                  </a:path>
                </a:pathLst>
              </a:custGeom>
              <a:solidFill>
                <a:srgbClr val="FFD6C9"/>
              </a:solidFill>
              <a:ln w="9525">
                <a:noFill/>
                <a:round/>
                <a:headEnd/>
                <a:tailEnd/>
              </a:ln>
            </p:spPr>
            <p:txBody>
              <a:bodyPr/>
              <a:lstStyle/>
              <a:p>
                <a:endParaRPr lang="en-US"/>
              </a:p>
            </p:txBody>
          </p:sp>
          <p:sp>
            <p:nvSpPr>
              <p:cNvPr id="54393" name="Freeform 109"/>
              <p:cNvSpPr>
                <a:spLocks/>
              </p:cNvSpPr>
              <p:nvPr/>
            </p:nvSpPr>
            <p:spPr bwMode="auto">
              <a:xfrm>
                <a:off x="1577" y="2613"/>
                <a:ext cx="28" cy="21"/>
              </a:xfrm>
              <a:custGeom>
                <a:avLst/>
                <a:gdLst>
                  <a:gd name="T0" fmla="*/ 1 w 56"/>
                  <a:gd name="T1" fmla="*/ 1 h 42"/>
                  <a:gd name="T2" fmla="*/ 1 w 56"/>
                  <a:gd name="T3" fmla="*/ 1 h 42"/>
                  <a:gd name="T4" fmla="*/ 0 w 56"/>
                  <a:gd name="T5" fmla="*/ 0 h 42"/>
                  <a:gd name="T6" fmla="*/ 1 w 56"/>
                  <a:gd name="T7" fmla="*/ 1 h 42"/>
                  <a:gd name="T8" fmla="*/ 1 w 56"/>
                  <a:gd name="T9" fmla="*/ 1 h 42"/>
                  <a:gd name="T10" fmla="*/ 1 w 56"/>
                  <a:gd name="T11" fmla="*/ 1 h 42"/>
                  <a:gd name="T12" fmla="*/ 1 w 56"/>
                  <a:gd name="T13" fmla="*/ 1 h 42"/>
                  <a:gd name="T14" fmla="*/ 1 w 56"/>
                  <a:gd name="T15" fmla="*/ 1 h 42"/>
                  <a:gd name="T16" fmla="*/ 1 w 56"/>
                  <a:gd name="T17" fmla="*/ 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2"/>
                  <a:gd name="T29" fmla="*/ 56 w 56"/>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2">
                    <a:moveTo>
                      <a:pt x="40" y="13"/>
                    </a:moveTo>
                    <a:lnTo>
                      <a:pt x="19" y="6"/>
                    </a:lnTo>
                    <a:lnTo>
                      <a:pt x="0" y="0"/>
                    </a:lnTo>
                    <a:lnTo>
                      <a:pt x="4" y="27"/>
                    </a:lnTo>
                    <a:lnTo>
                      <a:pt x="31" y="36"/>
                    </a:lnTo>
                    <a:lnTo>
                      <a:pt x="56" y="42"/>
                    </a:lnTo>
                    <a:lnTo>
                      <a:pt x="54" y="27"/>
                    </a:lnTo>
                    <a:lnTo>
                      <a:pt x="40" y="13"/>
                    </a:lnTo>
                    <a:close/>
                  </a:path>
                </a:pathLst>
              </a:custGeom>
              <a:solidFill>
                <a:srgbClr val="FFE5D9"/>
              </a:solidFill>
              <a:ln w="9525">
                <a:noFill/>
                <a:round/>
                <a:headEnd/>
                <a:tailEnd/>
              </a:ln>
            </p:spPr>
            <p:txBody>
              <a:bodyPr/>
              <a:lstStyle/>
              <a:p>
                <a:endParaRPr lang="en-US"/>
              </a:p>
            </p:txBody>
          </p:sp>
          <p:sp>
            <p:nvSpPr>
              <p:cNvPr id="54394" name="Freeform 110"/>
              <p:cNvSpPr>
                <a:spLocks/>
              </p:cNvSpPr>
              <p:nvPr/>
            </p:nvSpPr>
            <p:spPr bwMode="auto">
              <a:xfrm>
                <a:off x="1496" y="2675"/>
                <a:ext cx="79" cy="43"/>
              </a:xfrm>
              <a:custGeom>
                <a:avLst/>
                <a:gdLst>
                  <a:gd name="T0" fmla="*/ 1 w 158"/>
                  <a:gd name="T1" fmla="*/ 1 h 85"/>
                  <a:gd name="T2" fmla="*/ 1 w 158"/>
                  <a:gd name="T3" fmla="*/ 0 h 85"/>
                  <a:gd name="T4" fmla="*/ 1 w 158"/>
                  <a:gd name="T5" fmla="*/ 1 h 85"/>
                  <a:gd name="T6" fmla="*/ 1 w 158"/>
                  <a:gd name="T7" fmla="*/ 1 h 85"/>
                  <a:gd name="T8" fmla="*/ 1 w 158"/>
                  <a:gd name="T9" fmla="*/ 1 h 85"/>
                  <a:gd name="T10" fmla="*/ 1 w 158"/>
                  <a:gd name="T11" fmla="*/ 1 h 85"/>
                  <a:gd name="T12" fmla="*/ 1 w 158"/>
                  <a:gd name="T13" fmla="*/ 1 h 85"/>
                  <a:gd name="T14" fmla="*/ 1 w 158"/>
                  <a:gd name="T15" fmla="*/ 1 h 85"/>
                  <a:gd name="T16" fmla="*/ 0 w 158"/>
                  <a:gd name="T17" fmla="*/ 1 h 85"/>
                  <a:gd name="T18" fmla="*/ 1 w 158"/>
                  <a:gd name="T19" fmla="*/ 1 h 85"/>
                  <a:gd name="T20" fmla="*/ 1 w 158"/>
                  <a:gd name="T21" fmla="*/ 1 h 85"/>
                  <a:gd name="T22" fmla="*/ 1 w 158"/>
                  <a:gd name="T23" fmla="*/ 1 h 85"/>
                  <a:gd name="T24" fmla="*/ 1 w 158"/>
                  <a:gd name="T25" fmla="*/ 1 h 85"/>
                  <a:gd name="T26" fmla="*/ 1 w 158"/>
                  <a:gd name="T27" fmla="*/ 1 h 85"/>
                  <a:gd name="T28" fmla="*/ 1 w 158"/>
                  <a:gd name="T29" fmla="*/ 1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8"/>
                  <a:gd name="T46" fmla="*/ 0 h 85"/>
                  <a:gd name="T47" fmla="*/ 158 w 158"/>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8" h="85">
                    <a:moveTo>
                      <a:pt x="133" y="1"/>
                    </a:moveTo>
                    <a:lnTo>
                      <a:pt x="108" y="0"/>
                    </a:lnTo>
                    <a:lnTo>
                      <a:pt x="87" y="19"/>
                    </a:lnTo>
                    <a:lnTo>
                      <a:pt x="72" y="34"/>
                    </a:lnTo>
                    <a:lnTo>
                      <a:pt x="57" y="53"/>
                    </a:lnTo>
                    <a:lnTo>
                      <a:pt x="46" y="72"/>
                    </a:lnTo>
                    <a:lnTo>
                      <a:pt x="27" y="72"/>
                    </a:lnTo>
                    <a:lnTo>
                      <a:pt x="13" y="66"/>
                    </a:lnTo>
                    <a:lnTo>
                      <a:pt x="0" y="76"/>
                    </a:lnTo>
                    <a:lnTo>
                      <a:pt x="30" y="85"/>
                    </a:lnTo>
                    <a:lnTo>
                      <a:pt x="78" y="81"/>
                    </a:lnTo>
                    <a:lnTo>
                      <a:pt x="156" y="68"/>
                    </a:lnTo>
                    <a:lnTo>
                      <a:pt x="158" y="36"/>
                    </a:lnTo>
                    <a:lnTo>
                      <a:pt x="133" y="1"/>
                    </a:lnTo>
                    <a:close/>
                  </a:path>
                </a:pathLst>
              </a:custGeom>
              <a:solidFill>
                <a:srgbClr val="FFD6C9"/>
              </a:solidFill>
              <a:ln w="9525">
                <a:noFill/>
                <a:round/>
                <a:headEnd/>
                <a:tailEnd/>
              </a:ln>
            </p:spPr>
            <p:txBody>
              <a:bodyPr/>
              <a:lstStyle/>
              <a:p>
                <a:endParaRPr lang="en-US"/>
              </a:p>
            </p:txBody>
          </p:sp>
          <p:sp>
            <p:nvSpPr>
              <p:cNvPr id="54395" name="Freeform 111"/>
              <p:cNvSpPr>
                <a:spLocks/>
              </p:cNvSpPr>
              <p:nvPr/>
            </p:nvSpPr>
            <p:spPr bwMode="auto">
              <a:xfrm>
                <a:off x="1556" y="2641"/>
                <a:ext cx="24" cy="51"/>
              </a:xfrm>
              <a:custGeom>
                <a:avLst/>
                <a:gdLst>
                  <a:gd name="T0" fmla="*/ 1 w 47"/>
                  <a:gd name="T1" fmla="*/ 0 h 103"/>
                  <a:gd name="T2" fmla="*/ 1 w 47"/>
                  <a:gd name="T3" fmla="*/ 0 h 103"/>
                  <a:gd name="T4" fmla="*/ 1 w 47"/>
                  <a:gd name="T5" fmla="*/ 0 h 103"/>
                  <a:gd name="T6" fmla="*/ 1 w 47"/>
                  <a:gd name="T7" fmla="*/ 0 h 103"/>
                  <a:gd name="T8" fmla="*/ 1 w 47"/>
                  <a:gd name="T9" fmla="*/ 0 h 103"/>
                  <a:gd name="T10" fmla="*/ 1 w 47"/>
                  <a:gd name="T11" fmla="*/ 0 h 103"/>
                  <a:gd name="T12" fmla="*/ 0 w 47"/>
                  <a:gd name="T13" fmla="*/ 0 h 103"/>
                  <a:gd name="T14" fmla="*/ 1 w 47"/>
                  <a:gd name="T15" fmla="*/ 0 h 103"/>
                  <a:gd name="T16" fmla="*/ 1 w 47"/>
                  <a:gd name="T17" fmla="*/ 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03"/>
                  <a:gd name="T29" fmla="*/ 47 w 47"/>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03">
                    <a:moveTo>
                      <a:pt x="2" y="21"/>
                    </a:moveTo>
                    <a:lnTo>
                      <a:pt x="28" y="74"/>
                    </a:lnTo>
                    <a:lnTo>
                      <a:pt x="47" y="103"/>
                    </a:lnTo>
                    <a:lnTo>
                      <a:pt x="47" y="46"/>
                    </a:lnTo>
                    <a:lnTo>
                      <a:pt x="32" y="17"/>
                    </a:lnTo>
                    <a:lnTo>
                      <a:pt x="21" y="10"/>
                    </a:lnTo>
                    <a:lnTo>
                      <a:pt x="0" y="0"/>
                    </a:lnTo>
                    <a:lnTo>
                      <a:pt x="2" y="21"/>
                    </a:lnTo>
                    <a:close/>
                  </a:path>
                </a:pathLst>
              </a:custGeom>
              <a:solidFill>
                <a:srgbClr val="F59E92"/>
              </a:solidFill>
              <a:ln w="9525">
                <a:noFill/>
                <a:round/>
                <a:headEnd/>
                <a:tailEnd/>
              </a:ln>
            </p:spPr>
            <p:txBody>
              <a:bodyPr/>
              <a:lstStyle/>
              <a:p>
                <a:endParaRPr lang="en-US"/>
              </a:p>
            </p:txBody>
          </p:sp>
          <p:sp>
            <p:nvSpPr>
              <p:cNvPr id="54396" name="Freeform 112"/>
              <p:cNvSpPr>
                <a:spLocks/>
              </p:cNvSpPr>
              <p:nvPr/>
            </p:nvSpPr>
            <p:spPr bwMode="auto">
              <a:xfrm>
                <a:off x="1511" y="2641"/>
                <a:ext cx="23" cy="32"/>
              </a:xfrm>
              <a:custGeom>
                <a:avLst/>
                <a:gdLst>
                  <a:gd name="T0" fmla="*/ 0 w 48"/>
                  <a:gd name="T1" fmla="*/ 0 h 63"/>
                  <a:gd name="T2" fmla="*/ 0 w 48"/>
                  <a:gd name="T3" fmla="*/ 1 h 63"/>
                  <a:gd name="T4" fmla="*/ 0 w 48"/>
                  <a:gd name="T5" fmla="*/ 1 h 63"/>
                  <a:gd name="T6" fmla="*/ 0 w 48"/>
                  <a:gd name="T7" fmla="*/ 1 h 63"/>
                  <a:gd name="T8" fmla="*/ 0 w 48"/>
                  <a:gd name="T9" fmla="*/ 1 h 63"/>
                  <a:gd name="T10" fmla="*/ 0 w 48"/>
                  <a:gd name="T11" fmla="*/ 1 h 63"/>
                  <a:gd name="T12" fmla="*/ 0 w 48"/>
                  <a:gd name="T13" fmla="*/ 1 h 63"/>
                  <a:gd name="T14" fmla="*/ 0 w 48"/>
                  <a:gd name="T15" fmla="*/ 0 h 63"/>
                  <a:gd name="T16" fmla="*/ 0 w 48"/>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63"/>
                  <a:gd name="T29" fmla="*/ 48 w 48"/>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63">
                    <a:moveTo>
                      <a:pt x="14" y="0"/>
                    </a:moveTo>
                    <a:lnTo>
                      <a:pt x="0" y="30"/>
                    </a:lnTo>
                    <a:lnTo>
                      <a:pt x="4" y="49"/>
                    </a:lnTo>
                    <a:lnTo>
                      <a:pt x="16" y="63"/>
                    </a:lnTo>
                    <a:lnTo>
                      <a:pt x="40" y="59"/>
                    </a:lnTo>
                    <a:lnTo>
                      <a:pt x="48" y="29"/>
                    </a:lnTo>
                    <a:lnTo>
                      <a:pt x="44" y="4"/>
                    </a:lnTo>
                    <a:lnTo>
                      <a:pt x="14" y="0"/>
                    </a:lnTo>
                    <a:close/>
                  </a:path>
                </a:pathLst>
              </a:custGeom>
              <a:solidFill>
                <a:srgbClr val="FFD6C9"/>
              </a:solidFill>
              <a:ln w="9525">
                <a:noFill/>
                <a:round/>
                <a:headEnd/>
                <a:tailEnd/>
              </a:ln>
            </p:spPr>
            <p:txBody>
              <a:bodyPr/>
              <a:lstStyle/>
              <a:p>
                <a:endParaRPr lang="en-US"/>
              </a:p>
            </p:txBody>
          </p:sp>
          <p:sp>
            <p:nvSpPr>
              <p:cNvPr id="54397" name="Freeform 113"/>
              <p:cNvSpPr>
                <a:spLocks/>
              </p:cNvSpPr>
              <p:nvPr/>
            </p:nvSpPr>
            <p:spPr bwMode="auto">
              <a:xfrm>
                <a:off x="1522" y="2568"/>
                <a:ext cx="20" cy="59"/>
              </a:xfrm>
              <a:custGeom>
                <a:avLst/>
                <a:gdLst>
                  <a:gd name="T0" fmla="*/ 1 w 40"/>
                  <a:gd name="T1" fmla="*/ 0 h 117"/>
                  <a:gd name="T2" fmla="*/ 1 w 40"/>
                  <a:gd name="T3" fmla="*/ 0 h 117"/>
                  <a:gd name="T4" fmla="*/ 0 w 40"/>
                  <a:gd name="T5" fmla="*/ 1 h 117"/>
                  <a:gd name="T6" fmla="*/ 1 w 40"/>
                  <a:gd name="T7" fmla="*/ 1 h 117"/>
                  <a:gd name="T8" fmla="*/ 1 w 40"/>
                  <a:gd name="T9" fmla="*/ 1 h 117"/>
                  <a:gd name="T10" fmla="*/ 1 w 40"/>
                  <a:gd name="T11" fmla="*/ 1 h 117"/>
                  <a:gd name="T12" fmla="*/ 1 w 40"/>
                  <a:gd name="T13" fmla="*/ 1 h 117"/>
                  <a:gd name="T14" fmla="*/ 1 w 40"/>
                  <a:gd name="T15" fmla="*/ 1 h 117"/>
                  <a:gd name="T16" fmla="*/ 1 w 40"/>
                  <a:gd name="T17" fmla="*/ 1 h 117"/>
                  <a:gd name="T18" fmla="*/ 1 w 40"/>
                  <a:gd name="T19" fmla="*/ 0 h 117"/>
                  <a:gd name="T20" fmla="*/ 1 w 40"/>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17"/>
                  <a:gd name="T35" fmla="*/ 40 w 40"/>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17">
                    <a:moveTo>
                      <a:pt x="34" y="0"/>
                    </a:moveTo>
                    <a:lnTo>
                      <a:pt x="14" y="0"/>
                    </a:lnTo>
                    <a:lnTo>
                      <a:pt x="0" y="66"/>
                    </a:lnTo>
                    <a:lnTo>
                      <a:pt x="4" y="106"/>
                    </a:lnTo>
                    <a:lnTo>
                      <a:pt x="14" y="117"/>
                    </a:lnTo>
                    <a:lnTo>
                      <a:pt x="27" y="74"/>
                    </a:lnTo>
                    <a:lnTo>
                      <a:pt x="38" y="28"/>
                    </a:lnTo>
                    <a:lnTo>
                      <a:pt x="40" y="15"/>
                    </a:lnTo>
                    <a:lnTo>
                      <a:pt x="38" y="5"/>
                    </a:lnTo>
                    <a:lnTo>
                      <a:pt x="34" y="0"/>
                    </a:lnTo>
                    <a:close/>
                  </a:path>
                </a:pathLst>
              </a:custGeom>
              <a:solidFill>
                <a:srgbClr val="FFD6C9"/>
              </a:solidFill>
              <a:ln w="9525">
                <a:noFill/>
                <a:round/>
                <a:headEnd/>
                <a:tailEnd/>
              </a:ln>
            </p:spPr>
            <p:txBody>
              <a:bodyPr/>
              <a:lstStyle/>
              <a:p>
                <a:endParaRPr lang="en-US"/>
              </a:p>
            </p:txBody>
          </p:sp>
          <p:sp>
            <p:nvSpPr>
              <p:cNvPr id="54398" name="Freeform 114"/>
              <p:cNvSpPr>
                <a:spLocks/>
              </p:cNvSpPr>
              <p:nvPr/>
            </p:nvSpPr>
            <p:spPr bwMode="auto">
              <a:xfrm>
                <a:off x="1516" y="2650"/>
                <a:ext cx="14" cy="16"/>
              </a:xfrm>
              <a:custGeom>
                <a:avLst/>
                <a:gdLst>
                  <a:gd name="T0" fmla="*/ 1 w 26"/>
                  <a:gd name="T1" fmla="*/ 1 h 32"/>
                  <a:gd name="T2" fmla="*/ 0 w 26"/>
                  <a:gd name="T3" fmla="*/ 1 h 32"/>
                  <a:gd name="T4" fmla="*/ 1 w 26"/>
                  <a:gd name="T5" fmla="*/ 1 h 32"/>
                  <a:gd name="T6" fmla="*/ 1 w 26"/>
                  <a:gd name="T7" fmla="*/ 1 h 32"/>
                  <a:gd name="T8" fmla="*/ 1 w 26"/>
                  <a:gd name="T9" fmla="*/ 1 h 32"/>
                  <a:gd name="T10" fmla="*/ 1 w 26"/>
                  <a:gd name="T11" fmla="*/ 0 h 32"/>
                  <a:gd name="T12" fmla="*/ 1 w 26"/>
                  <a:gd name="T13" fmla="*/ 1 h 32"/>
                  <a:gd name="T14" fmla="*/ 1 w 26"/>
                  <a:gd name="T15" fmla="*/ 1 h 3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32"/>
                  <a:gd name="T26" fmla="*/ 26 w 26"/>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32">
                    <a:moveTo>
                      <a:pt x="15" y="4"/>
                    </a:moveTo>
                    <a:lnTo>
                      <a:pt x="0" y="13"/>
                    </a:lnTo>
                    <a:lnTo>
                      <a:pt x="7" y="29"/>
                    </a:lnTo>
                    <a:lnTo>
                      <a:pt x="15" y="32"/>
                    </a:lnTo>
                    <a:lnTo>
                      <a:pt x="26" y="23"/>
                    </a:lnTo>
                    <a:lnTo>
                      <a:pt x="26" y="0"/>
                    </a:lnTo>
                    <a:lnTo>
                      <a:pt x="15" y="4"/>
                    </a:lnTo>
                    <a:close/>
                  </a:path>
                </a:pathLst>
              </a:custGeom>
              <a:solidFill>
                <a:srgbClr val="FFE5D9"/>
              </a:solidFill>
              <a:ln w="9525">
                <a:noFill/>
                <a:round/>
                <a:headEnd/>
                <a:tailEnd/>
              </a:ln>
            </p:spPr>
            <p:txBody>
              <a:bodyPr/>
              <a:lstStyle/>
              <a:p>
                <a:endParaRPr lang="en-US"/>
              </a:p>
            </p:txBody>
          </p:sp>
          <p:sp>
            <p:nvSpPr>
              <p:cNvPr id="54399" name="Freeform 115"/>
              <p:cNvSpPr>
                <a:spLocks/>
              </p:cNvSpPr>
              <p:nvPr/>
            </p:nvSpPr>
            <p:spPr bwMode="auto">
              <a:xfrm>
                <a:off x="1579" y="2468"/>
                <a:ext cx="57" cy="43"/>
              </a:xfrm>
              <a:custGeom>
                <a:avLst/>
                <a:gdLst>
                  <a:gd name="T0" fmla="*/ 1 w 114"/>
                  <a:gd name="T1" fmla="*/ 0 h 88"/>
                  <a:gd name="T2" fmla="*/ 1 w 114"/>
                  <a:gd name="T3" fmla="*/ 0 h 88"/>
                  <a:gd name="T4" fmla="*/ 0 w 114"/>
                  <a:gd name="T5" fmla="*/ 0 h 88"/>
                  <a:gd name="T6" fmla="*/ 1 w 114"/>
                  <a:gd name="T7" fmla="*/ 0 h 88"/>
                  <a:gd name="T8" fmla="*/ 1 w 114"/>
                  <a:gd name="T9" fmla="*/ 0 h 88"/>
                  <a:gd name="T10" fmla="*/ 1 w 114"/>
                  <a:gd name="T11" fmla="*/ 0 h 88"/>
                  <a:gd name="T12" fmla="*/ 1 w 114"/>
                  <a:gd name="T13" fmla="*/ 0 h 88"/>
                  <a:gd name="T14" fmla="*/ 1 w 114"/>
                  <a:gd name="T15" fmla="*/ 0 h 88"/>
                  <a:gd name="T16" fmla="*/ 1 w 114"/>
                  <a:gd name="T17" fmla="*/ 0 h 88"/>
                  <a:gd name="T18" fmla="*/ 1 w 114"/>
                  <a:gd name="T19" fmla="*/ 0 h 88"/>
                  <a:gd name="T20" fmla="*/ 1 w 11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88"/>
                  <a:gd name="T35" fmla="*/ 114 w 11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88">
                    <a:moveTo>
                      <a:pt x="90" y="13"/>
                    </a:moveTo>
                    <a:lnTo>
                      <a:pt x="19" y="0"/>
                    </a:lnTo>
                    <a:lnTo>
                      <a:pt x="0" y="32"/>
                    </a:lnTo>
                    <a:lnTo>
                      <a:pt x="4" y="67"/>
                    </a:lnTo>
                    <a:lnTo>
                      <a:pt x="10" y="88"/>
                    </a:lnTo>
                    <a:lnTo>
                      <a:pt x="114" y="88"/>
                    </a:lnTo>
                    <a:lnTo>
                      <a:pt x="109" y="70"/>
                    </a:lnTo>
                    <a:lnTo>
                      <a:pt x="48" y="69"/>
                    </a:lnTo>
                    <a:lnTo>
                      <a:pt x="93" y="55"/>
                    </a:lnTo>
                    <a:lnTo>
                      <a:pt x="90" y="13"/>
                    </a:lnTo>
                    <a:close/>
                  </a:path>
                </a:pathLst>
              </a:custGeom>
              <a:solidFill>
                <a:srgbClr val="FFD6C9"/>
              </a:solidFill>
              <a:ln w="9525">
                <a:noFill/>
                <a:round/>
                <a:headEnd/>
                <a:tailEnd/>
              </a:ln>
            </p:spPr>
            <p:txBody>
              <a:bodyPr/>
              <a:lstStyle/>
              <a:p>
                <a:endParaRPr lang="en-US"/>
              </a:p>
            </p:txBody>
          </p:sp>
          <p:sp>
            <p:nvSpPr>
              <p:cNvPr id="54400" name="Freeform 116"/>
              <p:cNvSpPr>
                <a:spLocks/>
              </p:cNvSpPr>
              <p:nvPr/>
            </p:nvSpPr>
            <p:spPr bwMode="auto">
              <a:xfrm>
                <a:off x="1575" y="2383"/>
                <a:ext cx="63" cy="66"/>
              </a:xfrm>
              <a:custGeom>
                <a:avLst/>
                <a:gdLst>
                  <a:gd name="T0" fmla="*/ 1 w 125"/>
                  <a:gd name="T1" fmla="*/ 1 h 131"/>
                  <a:gd name="T2" fmla="*/ 1 w 125"/>
                  <a:gd name="T3" fmla="*/ 1 h 131"/>
                  <a:gd name="T4" fmla="*/ 1 w 125"/>
                  <a:gd name="T5" fmla="*/ 1 h 131"/>
                  <a:gd name="T6" fmla="*/ 1 w 125"/>
                  <a:gd name="T7" fmla="*/ 0 h 131"/>
                  <a:gd name="T8" fmla="*/ 0 w 125"/>
                  <a:gd name="T9" fmla="*/ 1 h 131"/>
                  <a:gd name="T10" fmla="*/ 1 w 125"/>
                  <a:gd name="T11" fmla="*/ 1 h 131"/>
                  <a:gd name="T12" fmla="*/ 1 w 125"/>
                  <a:gd name="T13" fmla="*/ 1 h 131"/>
                  <a:gd name="T14" fmla="*/ 1 w 125"/>
                  <a:gd name="T15" fmla="*/ 1 h 131"/>
                  <a:gd name="T16" fmla="*/ 1 w 125"/>
                  <a:gd name="T17" fmla="*/ 1 h 131"/>
                  <a:gd name="T18" fmla="*/ 1 w 125"/>
                  <a:gd name="T19" fmla="*/ 1 h 131"/>
                  <a:gd name="T20" fmla="*/ 1 w 125"/>
                  <a:gd name="T21" fmla="*/ 1 h 131"/>
                  <a:gd name="T22" fmla="*/ 1 w 125"/>
                  <a:gd name="T23" fmla="*/ 1 h 131"/>
                  <a:gd name="T24" fmla="*/ 1 w 125"/>
                  <a:gd name="T25" fmla="*/ 1 h 131"/>
                  <a:gd name="T26" fmla="*/ 1 w 125"/>
                  <a:gd name="T27" fmla="*/ 1 h 131"/>
                  <a:gd name="T28" fmla="*/ 1 w 125"/>
                  <a:gd name="T29" fmla="*/ 1 h 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
                  <a:gd name="T46" fmla="*/ 0 h 131"/>
                  <a:gd name="T47" fmla="*/ 125 w 125"/>
                  <a:gd name="T48" fmla="*/ 131 h 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 h="131">
                    <a:moveTo>
                      <a:pt x="97" y="32"/>
                    </a:moveTo>
                    <a:lnTo>
                      <a:pt x="89" y="13"/>
                    </a:lnTo>
                    <a:lnTo>
                      <a:pt x="80" y="2"/>
                    </a:lnTo>
                    <a:lnTo>
                      <a:pt x="61" y="0"/>
                    </a:lnTo>
                    <a:lnTo>
                      <a:pt x="0" y="28"/>
                    </a:lnTo>
                    <a:lnTo>
                      <a:pt x="2" y="72"/>
                    </a:lnTo>
                    <a:lnTo>
                      <a:pt x="7" y="103"/>
                    </a:lnTo>
                    <a:lnTo>
                      <a:pt x="19" y="118"/>
                    </a:lnTo>
                    <a:lnTo>
                      <a:pt x="34" y="127"/>
                    </a:lnTo>
                    <a:lnTo>
                      <a:pt x="59" y="131"/>
                    </a:lnTo>
                    <a:lnTo>
                      <a:pt x="100" y="124"/>
                    </a:lnTo>
                    <a:lnTo>
                      <a:pt x="119" y="106"/>
                    </a:lnTo>
                    <a:lnTo>
                      <a:pt x="125" y="65"/>
                    </a:lnTo>
                    <a:lnTo>
                      <a:pt x="97" y="32"/>
                    </a:lnTo>
                    <a:close/>
                  </a:path>
                </a:pathLst>
              </a:custGeom>
              <a:solidFill>
                <a:srgbClr val="FFD6C9"/>
              </a:solidFill>
              <a:ln w="9525">
                <a:noFill/>
                <a:round/>
                <a:headEnd/>
                <a:tailEnd/>
              </a:ln>
            </p:spPr>
            <p:txBody>
              <a:bodyPr/>
              <a:lstStyle/>
              <a:p>
                <a:endParaRPr lang="en-US"/>
              </a:p>
            </p:txBody>
          </p:sp>
          <p:sp>
            <p:nvSpPr>
              <p:cNvPr id="54401" name="Freeform 117"/>
              <p:cNvSpPr>
                <a:spLocks/>
              </p:cNvSpPr>
              <p:nvPr/>
            </p:nvSpPr>
            <p:spPr bwMode="auto">
              <a:xfrm>
                <a:off x="1578" y="2387"/>
                <a:ext cx="40" cy="34"/>
              </a:xfrm>
              <a:custGeom>
                <a:avLst/>
                <a:gdLst>
                  <a:gd name="T0" fmla="*/ 1 w 80"/>
                  <a:gd name="T1" fmla="*/ 1 h 68"/>
                  <a:gd name="T2" fmla="*/ 1 w 80"/>
                  <a:gd name="T3" fmla="*/ 0 h 68"/>
                  <a:gd name="T4" fmla="*/ 1 w 80"/>
                  <a:gd name="T5" fmla="*/ 1 h 68"/>
                  <a:gd name="T6" fmla="*/ 0 w 80"/>
                  <a:gd name="T7" fmla="*/ 1 h 68"/>
                  <a:gd name="T8" fmla="*/ 1 w 80"/>
                  <a:gd name="T9" fmla="*/ 1 h 68"/>
                  <a:gd name="T10" fmla="*/ 1 w 80"/>
                  <a:gd name="T11" fmla="*/ 1 h 68"/>
                  <a:gd name="T12" fmla="*/ 1 w 80"/>
                  <a:gd name="T13" fmla="*/ 1 h 68"/>
                  <a:gd name="T14" fmla="*/ 1 w 80"/>
                  <a:gd name="T15" fmla="*/ 1 h 68"/>
                  <a:gd name="T16" fmla="*/ 1 w 80"/>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68"/>
                  <a:gd name="T29" fmla="*/ 80 w 80"/>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68">
                    <a:moveTo>
                      <a:pt x="65" y="7"/>
                    </a:moveTo>
                    <a:lnTo>
                      <a:pt x="50" y="0"/>
                    </a:lnTo>
                    <a:lnTo>
                      <a:pt x="23" y="3"/>
                    </a:lnTo>
                    <a:lnTo>
                      <a:pt x="0" y="49"/>
                    </a:lnTo>
                    <a:lnTo>
                      <a:pt x="16" y="62"/>
                    </a:lnTo>
                    <a:lnTo>
                      <a:pt x="46" y="68"/>
                    </a:lnTo>
                    <a:lnTo>
                      <a:pt x="80" y="49"/>
                    </a:lnTo>
                    <a:lnTo>
                      <a:pt x="65" y="7"/>
                    </a:lnTo>
                    <a:close/>
                  </a:path>
                </a:pathLst>
              </a:custGeom>
              <a:solidFill>
                <a:srgbClr val="FFE5D9"/>
              </a:solidFill>
              <a:ln w="9525">
                <a:noFill/>
                <a:round/>
                <a:headEnd/>
                <a:tailEnd/>
              </a:ln>
            </p:spPr>
            <p:txBody>
              <a:bodyPr/>
              <a:lstStyle/>
              <a:p>
                <a:endParaRPr lang="en-US"/>
              </a:p>
            </p:txBody>
          </p:sp>
          <p:sp>
            <p:nvSpPr>
              <p:cNvPr id="54402" name="Freeform 118"/>
              <p:cNvSpPr>
                <a:spLocks/>
              </p:cNvSpPr>
              <p:nvPr/>
            </p:nvSpPr>
            <p:spPr bwMode="auto">
              <a:xfrm>
                <a:off x="1564" y="2547"/>
                <a:ext cx="73" cy="64"/>
              </a:xfrm>
              <a:custGeom>
                <a:avLst/>
                <a:gdLst>
                  <a:gd name="T0" fmla="*/ 1 w 146"/>
                  <a:gd name="T1" fmla="*/ 1 h 127"/>
                  <a:gd name="T2" fmla="*/ 1 w 146"/>
                  <a:gd name="T3" fmla="*/ 1 h 127"/>
                  <a:gd name="T4" fmla="*/ 1 w 146"/>
                  <a:gd name="T5" fmla="*/ 1 h 127"/>
                  <a:gd name="T6" fmla="*/ 1 w 146"/>
                  <a:gd name="T7" fmla="*/ 1 h 127"/>
                  <a:gd name="T8" fmla="*/ 1 w 146"/>
                  <a:gd name="T9" fmla="*/ 0 h 127"/>
                  <a:gd name="T10" fmla="*/ 1 w 146"/>
                  <a:gd name="T11" fmla="*/ 1 h 127"/>
                  <a:gd name="T12" fmla="*/ 0 w 146"/>
                  <a:gd name="T13" fmla="*/ 1 h 127"/>
                  <a:gd name="T14" fmla="*/ 1 w 146"/>
                  <a:gd name="T15" fmla="*/ 1 h 127"/>
                  <a:gd name="T16" fmla="*/ 1 w 146"/>
                  <a:gd name="T17" fmla="*/ 1 h 127"/>
                  <a:gd name="T18" fmla="*/ 1 w 146"/>
                  <a:gd name="T19" fmla="*/ 1 h 127"/>
                  <a:gd name="T20" fmla="*/ 1 w 146"/>
                  <a:gd name="T21" fmla="*/ 1 h 127"/>
                  <a:gd name="T22" fmla="*/ 1 w 146"/>
                  <a:gd name="T23" fmla="*/ 1 h 127"/>
                  <a:gd name="T24" fmla="*/ 1 w 146"/>
                  <a:gd name="T25" fmla="*/ 1 h 127"/>
                  <a:gd name="T26" fmla="*/ 1 w 146"/>
                  <a:gd name="T27" fmla="*/ 1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127"/>
                  <a:gd name="T44" fmla="*/ 146 w 146"/>
                  <a:gd name="T45" fmla="*/ 127 h 1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127">
                    <a:moveTo>
                      <a:pt x="127" y="55"/>
                    </a:moveTo>
                    <a:lnTo>
                      <a:pt x="47" y="47"/>
                    </a:lnTo>
                    <a:lnTo>
                      <a:pt x="59" y="26"/>
                    </a:lnTo>
                    <a:lnTo>
                      <a:pt x="146" y="15"/>
                    </a:lnTo>
                    <a:lnTo>
                      <a:pt x="139" y="0"/>
                    </a:lnTo>
                    <a:lnTo>
                      <a:pt x="26" y="2"/>
                    </a:lnTo>
                    <a:lnTo>
                      <a:pt x="0" y="28"/>
                    </a:lnTo>
                    <a:lnTo>
                      <a:pt x="23" y="93"/>
                    </a:lnTo>
                    <a:lnTo>
                      <a:pt x="45" y="116"/>
                    </a:lnTo>
                    <a:lnTo>
                      <a:pt x="74" y="127"/>
                    </a:lnTo>
                    <a:lnTo>
                      <a:pt x="108" y="99"/>
                    </a:lnTo>
                    <a:lnTo>
                      <a:pt x="116" y="82"/>
                    </a:lnTo>
                    <a:lnTo>
                      <a:pt x="127" y="55"/>
                    </a:lnTo>
                    <a:close/>
                  </a:path>
                </a:pathLst>
              </a:custGeom>
              <a:solidFill>
                <a:srgbClr val="E08477"/>
              </a:solidFill>
              <a:ln w="9525">
                <a:noFill/>
                <a:round/>
                <a:headEnd/>
                <a:tailEnd/>
              </a:ln>
            </p:spPr>
            <p:txBody>
              <a:bodyPr/>
              <a:lstStyle/>
              <a:p>
                <a:endParaRPr lang="en-US"/>
              </a:p>
            </p:txBody>
          </p:sp>
          <p:sp>
            <p:nvSpPr>
              <p:cNvPr id="54403" name="Freeform 119"/>
              <p:cNvSpPr>
                <a:spLocks/>
              </p:cNvSpPr>
              <p:nvPr/>
            </p:nvSpPr>
            <p:spPr bwMode="auto">
              <a:xfrm>
                <a:off x="1532" y="2559"/>
                <a:ext cx="29" cy="120"/>
              </a:xfrm>
              <a:custGeom>
                <a:avLst/>
                <a:gdLst>
                  <a:gd name="T0" fmla="*/ 0 w 59"/>
                  <a:gd name="T1" fmla="*/ 0 h 239"/>
                  <a:gd name="T2" fmla="*/ 0 w 59"/>
                  <a:gd name="T3" fmla="*/ 1 h 239"/>
                  <a:gd name="T4" fmla="*/ 0 w 59"/>
                  <a:gd name="T5" fmla="*/ 1 h 239"/>
                  <a:gd name="T6" fmla="*/ 0 w 59"/>
                  <a:gd name="T7" fmla="*/ 1 h 239"/>
                  <a:gd name="T8" fmla="*/ 0 w 59"/>
                  <a:gd name="T9" fmla="*/ 1 h 239"/>
                  <a:gd name="T10" fmla="*/ 0 w 59"/>
                  <a:gd name="T11" fmla="*/ 1 h 239"/>
                  <a:gd name="T12" fmla="*/ 0 w 59"/>
                  <a:gd name="T13" fmla="*/ 1 h 239"/>
                  <a:gd name="T14" fmla="*/ 0 w 59"/>
                  <a:gd name="T15" fmla="*/ 1 h 239"/>
                  <a:gd name="T16" fmla="*/ 0 w 59"/>
                  <a:gd name="T17" fmla="*/ 1 h 239"/>
                  <a:gd name="T18" fmla="*/ 0 w 59"/>
                  <a:gd name="T19" fmla="*/ 1 h 239"/>
                  <a:gd name="T20" fmla="*/ 0 w 59"/>
                  <a:gd name="T21" fmla="*/ 1 h 239"/>
                  <a:gd name="T22" fmla="*/ 0 w 59"/>
                  <a:gd name="T23" fmla="*/ 0 h 239"/>
                  <a:gd name="T24" fmla="*/ 0 w 59"/>
                  <a:gd name="T25" fmla="*/ 0 h 2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239"/>
                  <a:gd name="T41" fmla="*/ 59 w 59"/>
                  <a:gd name="T42" fmla="*/ 239 h 2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239">
                    <a:moveTo>
                      <a:pt x="40" y="0"/>
                    </a:moveTo>
                    <a:lnTo>
                      <a:pt x="33" y="70"/>
                    </a:lnTo>
                    <a:lnTo>
                      <a:pt x="12" y="131"/>
                    </a:lnTo>
                    <a:lnTo>
                      <a:pt x="21" y="178"/>
                    </a:lnTo>
                    <a:lnTo>
                      <a:pt x="14" y="222"/>
                    </a:lnTo>
                    <a:lnTo>
                      <a:pt x="0" y="239"/>
                    </a:lnTo>
                    <a:lnTo>
                      <a:pt x="46" y="213"/>
                    </a:lnTo>
                    <a:lnTo>
                      <a:pt x="53" y="178"/>
                    </a:lnTo>
                    <a:lnTo>
                      <a:pt x="50" y="123"/>
                    </a:lnTo>
                    <a:lnTo>
                      <a:pt x="50" y="45"/>
                    </a:lnTo>
                    <a:lnTo>
                      <a:pt x="59" y="3"/>
                    </a:lnTo>
                    <a:lnTo>
                      <a:pt x="40" y="0"/>
                    </a:lnTo>
                    <a:close/>
                  </a:path>
                </a:pathLst>
              </a:custGeom>
              <a:solidFill>
                <a:srgbClr val="F59E92"/>
              </a:solidFill>
              <a:ln w="9525">
                <a:noFill/>
                <a:round/>
                <a:headEnd/>
                <a:tailEnd/>
              </a:ln>
            </p:spPr>
            <p:txBody>
              <a:bodyPr/>
              <a:lstStyle/>
              <a:p>
                <a:endParaRPr lang="en-US"/>
              </a:p>
            </p:txBody>
          </p:sp>
          <p:sp>
            <p:nvSpPr>
              <p:cNvPr id="54404" name="Freeform 120"/>
              <p:cNvSpPr>
                <a:spLocks/>
              </p:cNvSpPr>
              <p:nvPr/>
            </p:nvSpPr>
            <p:spPr bwMode="auto">
              <a:xfrm>
                <a:off x="1366" y="2385"/>
                <a:ext cx="122" cy="366"/>
              </a:xfrm>
              <a:custGeom>
                <a:avLst/>
                <a:gdLst>
                  <a:gd name="T0" fmla="*/ 1 w 243"/>
                  <a:gd name="T1" fmla="*/ 1 h 732"/>
                  <a:gd name="T2" fmla="*/ 1 w 243"/>
                  <a:gd name="T3" fmla="*/ 1 h 732"/>
                  <a:gd name="T4" fmla="*/ 1 w 243"/>
                  <a:gd name="T5" fmla="*/ 1 h 732"/>
                  <a:gd name="T6" fmla="*/ 1 w 243"/>
                  <a:gd name="T7" fmla="*/ 1 h 732"/>
                  <a:gd name="T8" fmla="*/ 1 w 243"/>
                  <a:gd name="T9" fmla="*/ 1 h 732"/>
                  <a:gd name="T10" fmla="*/ 1 w 243"/>
                  <a:gd name="T11" fmla="*/ 1 h 732"/>
                  <a:gd name="T12" fmla="*/ 1 w 243"/>
                  <a:gd name="T13" fmla="*/ 1 h 732"/>
                  <a:gd name="T14" fmla="*/ 1 w 243"/>
                  <a:gd name="T15" fmla="*/ 1 h 732"/>
                  <a:gd name="T16" fmla="*/ 1 w 243"/>
                  <a:gd name="T17" fmla="*/ 1 h 732"/>
                  <a:gd name="T18" fmla="*/ 1 w 243"/>
                  <a:gd name="T19" fmla="*/ 1 h 732"/>
                  <a:gd name="T20" fmla="*/ 1 w 243"/>
                  <a:gd name="T21" fmla="*/ 1 h 732"/>
                  <a:gd name="T22" fmla="*/ 1 w 243"/>
                  <a:gd name="T23" fmla="*/ 1 h 732"/>
                  <a:gd name="T24" fmla="*/ 1 w 243"/>
                  <a:gd name="T25" fmla="*/ 1 h 732"/>
                  <a:gd name="T26" fmla="*/ 1 w 243"/>
                  <a:gd name="T27" fmla="*/ 1 h 732"/>
                  <a:gd name="T28" fmla="*/ 1 w 243"/>
                  <a:gd name="T29" fmla="*/ 1 h 732"/>
                  <a:gd name="T30" fmla="*/ 1 w 243"/>
                  <a:gd name="T31" fmla="*/ 1 h 732"/>
                  <a:gd name="T32" fmla="*/ 1 w 243"/>
                  <a:gd name="T33" fmla="*/ 1 h 732"/>
                  <a:gd name="T34" fmla="*/ 1 w 243"/>
                  <a:gd name="T35" fmla="*/ 1 h 732"/>
                  <a:gd name="T36" fmla="*/ 1 w 243"/>
                  <a:gd name="T37" fmla="*/ 1 h 732"/>
                  <a:gd name="T38" fmla="*/ 1 w 243"/>
                  <a:gd name="T39" fmla="*/ 1 h 732"/>
                  <a:gd name="T40" fmla="*/ 1 w 243"/>
                  <a:gd name="T41" fmla="*/ 1 h 732"/>
                  <a:gd name="T42" fmla="*/ 1 w 243"/>
                  <a:gd name="T43" fmla="*/ 1 h 732"/>
                  <a:gd name="T44" fmla="*/ 1 w 243"/>
                  <a:gd name="T45" fmla="*/ 1 h 732"/>
                  <a:gd name="T46" fmla="*/ 1 w 243"/>
                  <a:gd name="T47" fmla="*/ 1 h 732"/>
                  <a:gd name="T48" fmla="*/ 0 w 243"/>
                  <a:gd name="T49" fmla="*/ 1 h 732"/>
                  <a:gd name="T50" fmla="*/ 1 w 243"/>
                  <a:gd name="T51" fmla="*/ 1 h 732"/>
                  <a:gd name="T52" fmla="*/ 1 w 243"/>
                  <a:gd name="T53" fmla="*/ 1 h 732"/>
                  <a:gd name="T54" fmla="*/ 1 w 243"/>
                  <a:gd name="T55" fmla="*/ 1 h 732"/>
                  <a:gd name="T56" fmla="*/ 1 w 243"/>
                  <a:gd name="T57" fmla="*/ 0 h 732"/>
                  <a:gd name="T58" fmla="*/ 1 w 243"/>
                  <a:gd name="T59" fmla="*/ 1 h 732"/>
                  <a:gd name="T60" fmla="*/ 1 w 243"/>
                  <a:gd name="T61" fmla="*/ 1 h 732"/>
                  <a:gd name="T62" fmla="*/ 1 w 243"/>
                  <a:gd name="T63" fmla="*/ 1 h 7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3"/>
                  <a:gd name="T97" fmla="*/ 0 h 732"/>
                  <a:gd name="T98" fmla="*/ 243 w 243"/>
                  <a:gd name="T99" fmla="*/ 732 h 7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3" h="732">
                    <a:moveTo>
                      <a:pt x="121" y="55"/>
                    </a:moveTo>
                    <a:lnTo>
                      <a:pt x="129" y="184"/>
                    </a:lnTo>
                    <a:lnTo>
                      <a:pt x="174" y="243"/>
                    </a:lnTo>
                    <a:lnTo>
                      <a:pt x="243" y="296"/>
                    </a:lnTo>
                    <a:lnTo>
                      <a:pt x="193" y="279"/>
                    </a:lnTo>
                    <a:lnTo>
                      <a:pt x="144" y="279"/>
                    </a:lnTo>
                    <a:lnTo>
                      <a:pt x="131" y="279"/>
                    </a:lnTo>
                    <a:lnTo>
                      <a:pt x="123" y="292"/>
                    </a:lnTo>
                    <a:lnTo>
                      <a:pt x="121" y="313"/>
                    </a:lnTo>
                    <a:lnTo>
                      <a:pt x="133" y="334"/>
                    </a:lnTo>
                    <a:lnTo>
                      <a:pt x="129" y="344"/>
                    </a:lnTo>
                    <a:lnTo>
                      <a:pt x="142" y="378"/>
                    </a:lnTo>
                    <a:lnTo>
                      <a:pt x="127" y="370"/>
                    </a:lnTo>
                    <a:lnTo>
                      <a:pt x="100" y="367"/>
                    </a:lnTo>
                    <a:lnTo>
                      <a:pt x="79" y="405"/>
                    </a:lnTo>
                    <a:lnTo>
                      <a:pt x="87" y="456"/>
                    </a:lnTo>
                    <a:lnTo>
                      <a:pt x="96" y="492"/>
                    </a:lnTo>
                    <a:lnTo>
                      <a:pt x="136" y="593"/>
                    </a:lnTo>
                    <a:lnTo>
                      <a:pt x="142" y="671"/>
                    </a:lnTo>
                    <a:lnTo>
                      <a:pt x="60" y="732"/>
                    </a:lnTo>
                    <a:lnTo>
                      <a:pt x="43" y="684"/>
                    </a:lnTo>
                    <a:lnTo>
                      <a:pt x="30" y="439"/>
                    </a:lnTo>
                    <a:lnTo>
                      <a:pt x="28" y="338"/>
                    </a:lnTo>
                    <a:lnTo>
                      <a:pt x="13" y="310"/>
                    </a:lnTo>
                    <a:lnTo>
                      <a:pt x="0" y="266"/>
                    </a:lnTo>
                    <a:lnTo>
                      <a:pt x="1" y="205"/>
                    </a:lnTo>
                    <a:lnTo>
                      <a:pt x="15" y="127"/>
                    </a:lnTo>
                    <a:lnTo>
                      <a:pt x="9" y="95"/>
                    </a:lnTo>
                    <a:lnTo>
                      <a:pt x="22" y="0"/>
                    </a:lnTo>
                    <a:lnTo>
                      <a:pt x="70" y="5"/>
                    </a:lnTo>
                    <a:lnTo>
                      <a:pt x="121" y="55"/>
                    </a:lnTo>
                    <a:close/>
                  </a:path>
                </a:pathLst>
              </a:custGeom>
              <a:solidFill>
                <a:srgbClr val="E08477"/>
              </a:solidFill>
              <a:ln w="9525">
                <a:noFill/>
                <a:round/>
                <a:headEnd/>
                <a:tailEnd/>
              </a:ln>
            </p:spPr>
            <p:txBody>
              <a:bodyPr/>
              <a:lstStyle/>
              <a:p>
                <a:endParaRPr lang="en-US"/>
              </a:p>
            </p:txBody>
          </p:sp>
          <p:sp>
            <p:nvSpPr>
              <p:cNvPr id="54405" name="Freeform 121"/>
              <p:cNvSpPr>
                <a:spLocks/>
              </p:cNvSpPr>
              <p:nvPr/>
            </p:nvSpPr>
            <p:spPr bwMode="auto">
              <a:xfrm>
                <a:off x="1437" y="2524"/>
                <a:ext cx="93" cy="164"/>
              </a:xfrm>
              <a:custGeom>
                <a:avLst/>
                <a:gdLst>
                  <a:gd name="T0" fmla="*/ 1 w 186"/>
                  <a:gd name="T1" fmla="*/ 0 h 329"/>
                  <a:gd name="T2" fmla="*/ 1 w 186"/>
                  <a:gd name="T3" fmla="*/ 0 h 329"/>
                  <a:gd name="T4" fmla="*/ 1 w 186"/>
                  <a:gd name="T5" fmla="*/ 0 h 329"/>
                  <a:gd name="T6" fmla="*/ 1 w 186"/>
                  <a:gd name="T7" fmla="*/ 0 h 329"/>
                  <a:gd name="T8" fmla="*/ 1 w 186"/>
                  <a:gd name="T9" fmla="*/ 0 h 329"/>
                  <a:gd name="T10" fmla="*/ 1 w 186"/>
                  <a:gd name="T11" fmla="*/ 0 h 329"/>
                  <a:gd name="T12" fmla="*/ 1 w 186"/>
                  <a:gd name="T13" fmla="*/ 0 h 329"/>
                  <a:gd name="T14" fmla="*/ 1 w 186"/>
                  <a:gd name="T15" fmla="*/ 0 h 329"/>
                  <a:gd name="T16" fmla="*/ 1 w 186"/>
                  <a:gd name="T17" fmla="*/ 0 h 329"/>
                  <a:gd name="T18" fmla="*/ 1 w 186"/>
                  <a:gd name="T19" fmla="*/ 0 h 329"/>
                  <a:gd name="T20" fmla="*/ 1 w 186"/>
                  <a:gd name="T21" fmla="*/ 0 h 329"/>
                  <a:gd name="T22" fmla="*/ 1 w 186"/>
                  <a:gd name="T23" fmla="*/ 0 h 329"/>
                  <a:gd name="T24" fmla="*/ 1 w 186"/>
                  <a:gd name="T25" fmla="*/ 0 h 329"/>
                  <a:gd name="T26" fmla="*/ 1 w 186"/>
                  <a:gd name="T27" fmla="*/ 0 h 329"/>
                  <a:gd name="T28" fmla="*/ 1 w 186"/>
                  <a:gd name="T29" fmla="*/ 0 h 329"/>
                  <a:gd name="T30" fmla="*/ 1 w 186"/>
                  <a:gd name="T31" fmla="*/ 0 h 329"/>
                  <a:gd name="T32" fmla="*/ 1 w 186"/>
                  <a:gd name="T33" fmla="*/ 0 h 329"/>
                  <a:gd name="T34" fmla="*/ 1 w 186"/>
                  <a:gd name="T35" fmla="*/ 0 h 329"/>
                  <a:gd name="T36" fmla="*/ 1 w 186"/>
                  <a:gd name="T37" fmla="*/ 0 h 329"/>
                  <a:gd name="T38" fmla="*/ 0 w 186"/>
                  <a:gd name="T39" fmla="*/ 0 h 329"/>
                  <a:gd name="T40" fmla="*/ 1 w 186"/>
                  <a:gd name="T41" fmla="*/ 0 h 329"/>
                  <a:gd name="T42" fmla="*/ 1 w 186"/>
                  <a:gd name="T43" fmla="*/ 0 h 329"/>
                  <a:gd name="T44" fmla="*/ 1 w 186"/>
                  <a:gd name="T45" fmla="*/ 0 h 329"/>
                  <a:gd name="T46" fmla="*/ 1 w 186"/>
                  <a:gd name="T47" fmla="*/ 0 h 329"/>
                  <a:gd name="T48" fmla="*/ 1 w 186"/>
                  <a:gd name="T49" fmla="*/ 0 h 329"/>
                  <a:gd name="T50" fmla="*/ 1 w 186"/>
                  <a:gd name="T51" fmla="*/ 0 h 3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6"/>
                  <a:gd name="T79" fmla="*/ 0 h 329"/>
                  <a:gd name="T80" fmla="*/ 186 w 186"/>
                  <a:gd name="T81" fmla="*/ 329 h 3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6" h="329">
                    <a:moveTo>
                      <a:pt x="57" y="2"/>
                    </a:moveTo>
                    <a:lnTo>
                      <a:pt x="147" y="27"/>
                    </a:lnTo>
                    <a:lnTo>
                      <a:pt x="186" y="27"/>
                    </a:lnTo>
                    <a:lnTo>
                      <a:pt x="186" y="46"/>
                    </a:lnTo>
                    <a:lnTo>
                      <a:pt x="156" y="54"/>
                    </a:lnTo>
                    <a:lnTo>
                      <a:pt x="148" y="124"/>
                    </a:lnTo>
                    <a:lnTo>
                      <a:pt x="150" y="190"/>
                    </a:lnTo>
                    <a:lnTo>
                      <a:pt x="129" y="226"/>
                    </a:lnTo>
                    <a:lnTo>
                      <a:pt x="129" y="257"/>
                    </a:lnTo>
                    <a:lnTo>
                      <a:pt x="135" y="299"/>
                    </a:lnTo>
                    <a:lnTo>
                      <a:pt x="173" y="314"/>
                    </a:lnTo>
                    <a:lnTo>
                      <a:pt x="148" y="329"/>
                    </a:lnTo>
                    <a:lnTo>
                      <a:pt x="69" y="293"/>
                    </a:lnTo>
                    <a:lnTo>
                      <a:pt x="69" y="217"/>
                    </a:lnTo>
                    <a:lnTo>
                      <a:pt x="69" y="156"/>
                    </a:lnTo>
                    <a:lnTo>
                      <a:pt x="95" y="124"/>
                    </a:lnTo>
                    <a:lnTo>
                      <a:pt x="63" y="130"/>
                    </a:lnTo>
                    <a:lnTo>
                      <a:pt x="36" y="133"/>
                    </a:lnTo>
                    <a:lnTo>
                      <a:pt x="2" y="114"/>
                    </a:lnTo>
                    <a:lnTo>
                      <a:pt x="0" y="88"/>
                    </a:lnTo>
                    <a:lnTo>
                      <a:pt x="80" y="80"/>
                    </a:lnTo>
                    <a:lnTo>
                      <a:pt x="69" y="50"/>
                    </a:lnTo>
                    <a:lnTo>
                      <a:pt x="50" y="23"/>
                    </a:lnTo>
                    <a:lnTo>
                      <a:pt x="23" y="0"/>
                    </a:lnTo>
                    <a:lnTo>
                      <a:pt x="57" y="2"/>
                    </a:lnTo>
                    <a:close/>
                  </a:path>
                </a:pathLst>
              </a:custGeom>
              <a:solidFill>
                <a:srgbClr val="C7695C"/>
              </a:solidFill>
              <a:ln w="9525">
                <a:noFill/>
                <a:round/>
                <a:headEnd/>
                <a:tailEnd/>
              </a:ln>
            </p:spPr>
            <p:txBody>
              <a:bodyPr/>
              <a:lstStyle/>
              <a:p>
                <a:endParaRPr lang="en-US"/>
              </a:p>
            </p:txBody>
          </p:sp>
          <p:sp>
            <p:nvSpPr>
              <p:cNvPr id="54406" name="Freeform 122"/>
              <p:cNvSpPr>
                <a:spLocks/>
              </p:cNvSpPr>
              <p:nvPr/>
            </p:nvSpPr>
            <p:spPr bwMode="auto">
              <a:xfrm>
                <a:off x="1290" y="2189"/>
                <a:ext cx="363" cy="417"/>
              </a:xfrm>
              <a:custGeom>
                <a:avLst/>
                <a:gdLst>
                  <a:gd name="T0" fmla="*/ 0 w 727"/>
                  <a:gd name="T1" fmla="*/ 0 h 835"/>
                  <a:gd name="T2" fmla="*/ 0 w 727"/>
                  <a:gd name="T3" fmla="*/ 0 h 835"/>
                  <a:gd name="T4" fmla="*/ 0 w 727"/>
                  <a:gd name="T5" fmla="*/ 0 h 835"/>
                  <a:gd name="T6" fmla="*/ 0 w 727"/>
                  <a:gd name="T7" fmla="*/ 0 h 835"/>
                  <a:gd name="T8" fmla="*/ 0 w 727"/>
                  <a:gd name="T9" fmla="*/ 0 h 835"/>
                  <a:gd name="T10" fmla="*/ 0 w 727"/>
                  <a:gd name="T11" fmla="*/ 0 h 835"/>
                  <a:gd name="T12" fmla="*/ 0 w 727"/>
                  <a:gd name="T13" fmla="*/ 0 h 835"/>
                  <a:gd name="T14" fmla="*/ 0 w 727"/>
                  <a:gd name="T15" fmla="*/ 0 h 835"/>
                  <a:gd name="T16" fmla="*/ 0 w 727"/>
                  <a:gd name="T17" fmla="*/ 0 h 835"/>
                  <a:gd name="T18" fmla="*/ 0 w 727"/>
                  <a:gd name="T19" fmla="*/ 0 h 835"/>
                  <a:gd name="T20" fmla="*/ 0 w 727"/>
                  <a:gd name="T21" fmla="*/ 0 h 835"/>
                  <a:gd name="T22" fmla="*/ 0 w 727"/>
                  <a:gd name="T23" fmla="*/ 0 h 835"/>
                  <a:gd name="T24" fmla="*/ 0 w 727"/>
                  <a:gd name="T25" fmla="*/ 0 h 835"/>
                  <a:gd name="T26" fmla="*/ 0 w 727"/>
                  <a:gd name="T27" fmla="*/ 0 h 835"/>
                  <a:gd name="T28" fmla="*/ 0 w 727"/>
                  <a:gd name="T29" fmla="*/ 0 h 835"/>
                  <a:gd name="T30" fmla="*/ 0 w 727"/>
                  <a:gd name="T31" fmla="*/ 0 h 835"/>
                  <a:gd name="T32" fmla="*/ 0 w 727"/>
                  <a:gd name="T33" fmla="*/ 0 h 835"/>
                  <a:gd name="T34" fmla="*/ 0 w 727"/>
                  <a:gd name="T35" fmla="*/ 0 h 835"/>
                  <a:gd name="T36" fmla="*/ 0 w 727"/>
                  <a:gd name="T37" fmla="*/ 0 h 835"/>
                  <a:gd name="T38" fmla="*/ 0 w 727"/>
                  <a:gd name="T39" fmla="*/ 0 h 835"/>
                  <a:gd name="T40" fmla="*/ 0 w 727"/>
                  <a:gd name="T41" fmla="*/ 0 h 835"/>
                  <a:gd name="T42" fmla="*/ 0 w 727"/>
                  <a:gd name="T43" fmla="*/ 0 h 835"/>
                  <a:gd name="T44" fmla="*/ 0 w 727"/>
                  <a:gd name="T45" fmla="*/ 0 h 835"/>
                  <a:gd name="T46" fmla="*/ 0 w 727"/>
                  <a:gd name="T47" fmla="*/ 0 h 835"/>
                  <a:gd name="T48" fmla="*/ 0 w 727"/>
                  <a:gd name="T49" fmla="*/ 0 h 835"/>
                  <a:gd name="T50" fmla="*/ 0 w 727"/>
                  <a:gd name="T51" fmla="*/ 0 h 835"/>
                  <a:gd name="T52" fmla="*/ 0 w 727"/>
                  <a:gd name="T53" fmla="*/ 0 h 835"/>
                  <a:gd name="T54" fmla="*/ 0 w 727"/>
                  <a:gd name="T55" fmla="*/ 0 h 835"/>
                  <a:gd name="T56" fmla="*/ 0 w 727"/>
                  <a:gd name="T57" fmla="*/ 0 h 835"/>
                  <a:gd name="T58" fmla="*/ 0 w 727"/>
                  <a:gd name="T59" fmla="*/ 0 h 835"/>
                  <a:gd name="T60" fmla="*/ 0 w 727"/>
                  <a:gd name="T61" fmla="*/ 0 h 835"/>
                  <a:gd name="T62" fmla="*/ 0 w 727"/>
                  <a:gd name="T63" fmla="*/ 0 h 835"/>
                  <a:gd name="T64" fmla="*/ 0 w 727"/>
                  <a:gd name="T65" fmla="*/ 0 h 835"/>
                  <a:gd name="T66" fmla="*/ 0 w 727"/>
                  <a:gd name="T67" fmla="*/ 0 h 8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7"/>
                  <a:gd name="T103" fmla="*/ 0 h 835"/>
                  <a:gd name="T104" fmla="*/ 727 w 727"/>
                  <a:gd name="T105" fmla="*/ 835 h 8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7" h="835">
                    <a:moveTo>
                      <a:pt x="727" y="50"/>
                    </a:moveTo>
                    <a:lnTo>
                      <a:pt x="656" y="31"/>
                    </a:lnTo>
                    <a:lnTo>
                      <a:pt x="592" y="21"/>
                    </a:lnTo>
                    <a:lnTo>
                      <a:pt x="531" y="17"/>
                    </a:lnTo>
                    <a:lnTo>
                      <a:pt x="356" y="34"/>
                    </a:lnTo>
                    <a:lnTo>
                      <a:pt x="322" y="55"/>
                    </a:lnTo>
                    <a:lnTo>
                      <a:pt x="297" y="72"/>
                    </a:lnTo>
                    <a:lnTo>
                      <a:pt x="373" y="93"/>
                    </a:lnTo>
                    <a:lnTo>
                      <a:pt x="259" y="126"/>
                    </a:lnTo>
                    <a:lnTo>
                      <a:pt x="259" y="167"/>
                    </a:lnTo>
                    <a:lnTo>
                      <a:pt x="268" y="186"/>
                    </a:lnTo>
                    <a:lnTo>
                      <a:pt x="211" y="175"/>
                    </a:lnTo>
                    <a:lnTo>
                      <a:pt x="240" y="215"/>
                    </a:lnTo>
                    <a:lnTo>
                      <a:pt x="179" y="224"/>
                    </a:lnTo>
                    <a:lnTo>
                      <a:pt x="162" y="245"/>
                    </a:lnTo>
                    <a:lnTo>
                      <a:pt x="143" y="283"/>
                    </a:lnTo>
                    <a:lnTo>
                      <a:pt x="151" y="363"/>
                    </a:lnTo>
                    <a:lnTo>
                      <a:pt x="54" y="415"/>
                    </a:lnTo>
                    <a:lnTo>
                      <a:pt x="42" y="454"/>
                    </a:lnTo>
                    <a:lnTo>
                      <a:pt x="52" y="506"/>
                    </a:lnTo>
                    <a:lnTo>
                      <a:pt x="80" y="493"/>
                    </a:lnTo>
                    <a:lnTo>
                      <a:pt x="59" y="531"/>
                    </a:lnTo>
                    <a:lnTo>
                      <a:pt x="75" y="534"/>
                    </a:lnTo>
                    <a:lnTo>
                      <a:pt x="52" y="593"/>
                    </a:lnTo>
                    <a:lnTo>
                      <a:pt x="52" y="635"/>
                    </a:lnTo>
                    <a:lnTo>
                      <a:pt x="21" y="662"/>
                    </a:lnTo>
                    <a:lnTo>
                      <a:pt x="33" y="690"/>
                    </a:lnTo>
                    <a:lnTo>
                      <a:pt x="42" y="711"/>
                    </a:lnTo>
                    <a:lnTo>
                      <a:pt x="61" y="704"/>
                    </a:lnTo>
                    <a:lnTo>
                      <a:pt x="73" y="675"/>
                    </a:lnTo>
                    <a:lnTo>
                      <a:pt x="88" y="664"/>
                    </a:lnTo>
                    <a:lnTo>
                      <a:pt x="90" y="711"/>
                    </a:lnTo>
                    <a:lnTo>
                      <a:pt x="80" y="753"/>
                    </a:lnTo>
                    <a:lnTo>
                      <a:pt x="101" y="795"/>
                    </a:lnTo>
                    <a:lnTo>
                      <a:pt x="132" y="816"/>
                    </a:lnTo>
                    <a:lnTo>
                      <a:pt x="137" y="835"/>
                    </a:lnTo>
                    <a:lnTo>
                      <a:pt x="94" y="810"/>
                    </a:lnTo>
                    <a:lnTo>
                      <a:pt x="69" y="774"/>
                    </a:lnTo>
                    <a:lnTo>
                      <a:pt x="61" y="755"/>
                    </a:lnTo>
                    <a:lnTo>
                      <a:pt x="25" y="711"/>
                    </a:lnTo>
                    <a:lnTo>
                      <a:pt x="12" y="675"/>
                    </a:lnTo>
                    <a:lnTo>
                      <a:pt x="0" y="662"/>
                    </a:lnTo>
                    <a:lnTo>
                      <a:pt x="27" y="627"/>
                    </a:lnTo>
                    <a:lnTo>
                      <a:pt x="38" y="582"/>
                    </a:lnTo>
                    <a:lnTo>
                      <a:pt x="48" y="540"/>
                    </a:lnTo>
                    <a:lnTo>
                      <a:pt x="27" y="454"/>
                    </a:lnTo>
                    <a:lnTo>
                      <a:pt x="37" y="413"/>
                    </a:lnTo>
                    <a:lnTo>
                      <a:pt x="46" y="401"/>
                    </a:lnTo>
                    <a:lnTo>
                      <a:pt x="75" y="375"/>
                    </a:lnTo>
                    <a:lnTo>
                      <a:pt x="73" y="352"/>
                    </a:lnTo>
                    <a:lnTo>
                      <a:pt x="94" y="335"/>
                    </a:lnTo>
                    <a:lnTo>
                      <a:pt x="88" y="312"/>
                    </a:lnTo>
                    <a:lnTo>
                      <a:pt x="107" y="276"/>
                    </a:lnTo>
                    <a:lnTo>
                      <a:pt x="116" y="259"/>
                    </a:lnTo>
                    <a:lnTo>
                      <a:pt x="130" y="234"/>
                    </a:lnTo>
                    <a:lnTo>
                      <a:pt x="145" y="200"/>
                    </a:lnTo>
                    <a:lnTo>
                      <a:pt x="160" y="183"/>
                    </a:lnTo>
                    <a:lnTo>
                      <a:pt x="189" y="158"/>
                    </a:lnTo>
                    <a:lnTo>
                      <a:pt x="229" y="126"/>
                    </a:lnTo>
                    <a:lnTo>
                      <a:pt x="232" y="101"/>
                    </a:lnTo>
                    <a:lnTo>
                      <a:pt x="246" y="72"/>
                    </a:lnTo>
                    <a:lnTo>
                      <a:pt x="265" y="63"/>
                    </a:lnTo>
                    <a:lnTo>
                      <a:pt x="295" y="48"/>
                    </a:lnTo>
                    <a:lnTo>
                      <a:pt x="337" y="29"/>
                    </a:lnTo>
                    <a:lnTo>
                      <a:pt x="402" y="14"/>
                    </a:lnTo>
                    <a:lnTo>
                      <a:pt x="578" y="0"/>
                    </a:lnTo>
                    <a:lnTo>
                      <a:pt x="715" y="21"/>
                    </a:lnTo>
                    <a:lnTo>
                      <a:pt x="727" y="50"/>
                    </a:lnTo>
                    <a:close/>
                  </a:path>
                </a:pathLst>
              </a:custGeom>
              <a:solidFill>
                <a:srgbClr val="000000"/>
              </a:solidFill>
              <a:ln w="9525">
                <a:noFill/>
                <a:round/>
                <a:headEnd/>
                <a:tailEnd/>
              </a:ln>
            </p:spPr>
            <p:txBody>
              <a:bodyPr/>
              <a:lstStyle/>
              <a:p>
                <a:endParaRPr lang="en-US"/>
              </a:p>
            </p:txBody>
          </p:sp>
          <p:sp>
            <p:nvSpPr>
              <p:cNvPr id="54407" name="Freeform 123"/>
              <p:cNvSpPr>
                <a:spLocks/>
              </p:cNvSpPr>
              <p:nvPr/>
            </p:nvSpPr>
            <p:spPr bwMode="auto">
              <a:xfrm>
                <a:off x="1354" y="2218"/>
                <a:ext cx="308" cy="309"/>
              </a:xfrm>
              <a:custGeom>
                <a:avLst/>
                <a:gdLst>
                  <a:gd name="T0" fmla="*/ 1 w 616"/>
                  <a:gd name="T1" fmla="*/ 0 h 620"/>
                  <a:gd name="T2" fmla="*/ 1 w 616"/>
                  <a:gd name="T3" fmla="*/ 0 h 620"/>
                  <a:gd name="T4" fmla="*/ 1 w 616"/>
                  <a:gd name="T5" fmla="*/ 0 h 620"/>
                  <a:gd name="T6" fmla="*/ 1 w 616"/>
                  <a:gd name="T7" fmla="*/ 0 h 620"/>
                  <a:gd name="T8" fmla="*/ 1 w 616"/>
                  <a:gd name="T9" fmla="*/ 0 h 620"/>
                  <a:gd name="T10" fmla="*/ 1 w 616"/>
                  <a:gd name="T11" fmla="*/ 0 h 620"/>
                  <a:gd name="T12" fmla="*/ 1 w 616"/>
                  <a:gd name="T13" fmla="*/ 0 h 620"/>
                  <a:gd name="T14" fmla="*/ 1 w 616"/>
                  <a:gd name="T15" fmla="*/ 0 h 620"/>
                  <a:gd name="T16" fmla="*/ 1 w 616"/>
                  <a:gd name="T17" fmla="*/ 0 h 620"/>
                  <a:gd name="T18" fmla="*/ 1 w 616"/>
                  <a:gd name="T19" fmla="*/ 0 h 620"/>
                  <a:gd name="T20" fmla="*/ 1 w 616"/>
                  <a:gd name="T21" fmla="*/ 0 h 620"/>
                  <a:gd name="T22" fmla="*/ 1 w 616"/>
                  <a:gd name="T23" fmla="*/ 0 h 620"/>
                  <a:gd name="T24" fmla="*/ 1 w 616"/>
                  <a:gd name="T25" fmla="*/ 0 h 620"/>
                  <a:gd name="T26" fmla="*/ 1 w 616"/>
                  <a:gd name="T27" fmla="*/ 0 h 620"/>
                  <a:gd name="T28" fmla="*/ 1 w 616"/>
                  <a:gd name="T29" fmla="*/ 0 h 620"/>
                  <a:gd name="T30" fmla="*/ 1 w 616"/>
                  <a:gd name="T31" fmla="*/ 0 h 620"/>
                  <a:gd name="T32" fmla="*/ 1 w 616"/>
                  <a:gd name="T33" fmla="*/ 0 h 620"/>
                  <a:gd name="T34" fmla="*/ 1 w 616"/>
                  <a:gd name="T35" fmla="*/ 0 h 620"/>
                  <a:gd name="T36" fmla="*/ 1 w 616"/>
                  <a:gd name="T37" fmla="*/ 0 h 620"/>
                  <a:gd name="T38" fmla="*/ 1 w 616"/>
                  <a:gd name="T39" fmla="*/ 0 h 620"/>
                  <a:gd name="T40" fmla="*/ 1 w 616"/>
                  <a:gd name="T41" fmla="*/ 0 h 620"/>
                  <a:gd name="T42" fmla="*/ 1 w 616"/>
                  <a:gd name="T43" fmla="*/ 0 h 620"/>
                  <a:gd name="T44" fmla="*/ 1 w 616"/>
                  <a:gd name="T45" fmla="*/ 0 h 620"/>
                  <a:gd name="T46" fmla="*/ 1 w 616"/>
                  <a:gd name="T47" fmla="*/ 0 h 620"/>
                  <a:gd name="T48" fmla="*/ 1 w 616"/>
                  <a:gd name="T49" fmla="*/ 0 h 620"/>
                  <a:gd name="T50" fmla="*/ 1 w 616"/>
                  <a:gd name="T51" fmla="*/ 0 h 620"/>
                  <a:gd name="T52" fmla="*/ 1 w 616"/>
                  <a:gd name="T53" fmla="*/ 0 h 620"/>
                  <a:gd name="T54" fmla="*/ 1 w 616"/>
                  <a:gd name="T55" fmla="*/ 0 h 620"/>
                  <a:gd name="T56" fmla="*/ 1 w 616"/>
                  <a:gd name="T57" fmla="*/ 0 h 620"/>
                  <a:gd name="T58" fmla="*/ 1 w 616"/>
                  <a:gd name="T59" fmla="*/ 0 h 620"/>
                  <a:gd name="T60" fmla="*/ 1 w 616"/>
                  <a:gd name="T61" fmla="*/ 0 h 620"/>
                  <a:gd name="T62" fmla="*/ 1 w 616"/>
                  <a:gd name="T63" fmla="*/ 0 h 6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6"/>
                  <a:gd name="T97" fmla="*/ 0 h 620"/>
                  <a:gd name="T98" fmla="*/ 616 w 616"/>
                  <a:gd name="T99" fmla="*/ 620 h 6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6" h="620">
                    <a:moveTo>
                      <a:pt x="616" y="0"/>
                    </a:moveTo>
                    <a:lnTo>
                      <a:pt x="608" y="34"/>
                    </a:lnTo>
                    <a:lnTo>
                      <a:pt x="578" y="55"/>
                    </a:lnTo>
                    <a:lnTo>
                      <a:pt x="576" y="103"/>
                    </a:lnTo>
                    <a:lnTo>
                      <a:pt x="551" y="126"/>
                    </a:lnTo>
                    <a:lnTo>
                      <a:pt x="526" y="152"/>
                    </a:lnTo>
                    <a:lnTo>
                      <a:pt x="513" y="185"/>
                    </a:lnTo>
                    <a:lnTo>
                      <a:pt x="502" y="207"/>
                    </a:lnTo>
                    <a:lnTo>
                      <a:pt x="458" y="247"/>
                    </a:lnTo>
                    <a:lnTo>
                      <a:pt x="445" y="276"/>
                    </a:lnTo>
                    <a:lnTo>
                      <a:pt x="433" y="295"/>
                    </a:lnTo>
                    <a:lnTo>
                      <a:pt x="422" y="306"/>
                    </a:lnTo>
                    <a:lnTo>
                      <a:pt x="340" y="316"/>
                    </a:lnTo>
                    <a:lnTo>
                      <a:pt x="277" y="323"/>
                    </a:lnTo>
                    <a:lnTo>
                      <a:pt x="256" y="361"/>
                    </a:lnTo>
                    <a:lnTo>
                      <a:pt x="237" y="388"/>
                    </a:lnTo>
                    <a:lnTo>
                      <a:pt x="216" y="401"/>
                    </a:lnTo>
                    <a:lnTo>
                      <a:pt x="154" y="390"/>
                    </a:lnTo>
                    <a:lnTo>
                      <a:pt x="112" y="378"/>
                    </a:lnTo>
                    <a:lnTo>
                      <a:pt x="70" y="350"/>
                    </a:lnTo>
                    <a:lnTo>
                      <a:pt x="64" y="399"/>
                    </a:lnTo>
                    <a:lnTo>
                      <a:pt x="51" y="436"/>
                    </a:lnTo>
                    <a:lnTo>
                      <a:pt x="72" y="434"/>
                    </a:lnTo>
                    <a:lnTo>
                      <a:pt x="57" y="470"/>
                    </a:lnTo>
                    <a:lnTo>
                      <a:pt x="38" y="517"/>
                    </a:lnTo>
                    <a:lnTo>
                      <a:pt x="25" y="574"/>
                    </a:lnTo>
                    <a:lnTo>
                      <a:pt x="11" y="620"/>
                    </a:lnTo>
                    <a:lnTo>
                      <a:pt x="7" y="517"/>
                    </a:lnTo>
                    <a:lnTo>
                      <a:pt x="21" y="481"/>
                    </a:lnTo>
                    <a:lnTo>
                      <a:pt x="30" y="456"/>
                    </a:lnTo>
                    <a:lnTo>
                      <a:pt x="0" y="430"/>
                    </a:lnTo>
                    <a:lnTo>
                      <a:pt x="19" y="380"/>
                    </a:lnTo>
                    <a:lnTo>
                      <a:pt x="34" y="350"/>
                    </a:lnTo>
                    <a:lnTo>
                      <a:pt x="36" y="306"/>
                    </a:lnTo>
                    <a:lnTo>
                      <a:pt x="61" y="312"/>
                    </a:lnTo>
                    <a:lnTo>
                      <a:pt x="97" y="318"/>
                    </a:lnTo>
                    <a:lnTo>
                      <a:pt x="158" y="299"/>
                    </a:lnTo>
                    <a:lnTo>
                      <a:pt x="211" y="282"/>
                    </a:lnTo>
                    <a:lnTo>
                      <a:pt x="188" y="249"/>
                    </a:lnTo>
                    <a:lnTo>
                      <a:pt x="127" y="264"/>
                    </a:lnTo>
                    <a:lnTo>
                      <a:pt x="38" y="276"/>
                    </a:lnTo>
                    <a:lnTo>
                      <a:pt x="55" y="242"/>
                    </a:lnTo>
                    <a:lnTo>
                      <a:pt x="34" y="226"/>
                    </a:lnTo>
                    <a:lnTo>
                      <a:pt x="131" y="188"/>
                    </a:lnTo>
                    <a:lnTo>
                      <a:pt x="159" y="202"/>
                    </a:lnTo>
                    <a:lnTo>
                      <a:pt x="218" y="219"/>
                    </a:lnTo>
                    <a:lnTo>
                      <a:pt x="310" y="198"/>
                    </a:lnTo>
                    <a:lnTo>
                      <a:pt x="369" y="177"/>
                    </a:lnTo>
                    <a:lnTo>
                      <a:pt x="403" y="200"/>
                    </a:lnTo>
                    <a:lnTo>
                      <a:pt x="431" y="204"/>
                    </a:lnTo>
                    <a:lnTo>
                      <a:pt x="471" y="202"/>
                    </a:lnTo>
                    <a:lnTo>
                      <a:pt x="484" y="181"/>
                    </a:lnTo>
                    <a:lnTo>
                      <a:pt x="435" y="171"/>
                    </a:lnTo>
                    <a:lnTo>
                      <a:pt x="460" y="150"/>
                    </a:lnTo>
                    <a:lnTo>
                      <a:pt x="500" y="150"/>
                    </a:lnTo>
                    <a:lnTo>
                      <a:pt x="481" y="129"/>
                    </a:lnTo>
                    <a:lnTo>
                      <a:pt x="443" y="118"/>
                    </a:lnTo>
                    <a:lnTo>
                      <a:pt x="523" y="124"/>
                    </a:lnTo>
                    <a:lnTo>
                      <a:pt x="486" y="97"/>
                    </a:lnTo>
                    <a:lnTo>
                      <a:pt x="545" y="99"/>
                    </a:lnTo>
                    <a:lnTo>
                      <a:pt x="555" y="48"/>
                    </a:lnTo>
                    <a:lnTo>
                      <a:pt x="566" y="36"/>
                    </a:lnTo>
                    <a:lnTo>
                      <a:pt x="589" y="19"/>
                    </a:lnTo>
                    <a:lnTo>
                      <a:pt x="616" y="0"/>
                    </a:lnTo>
                    <a:close/>
                  </a:path>
                </a:pathLst>
              </a:custGeom>
              <a:solidFill>
                <a:srgbClr val="000000"/>
              </a:solidFill>
              <a:ln w="9525">
                <a:noFill/>
                <a:round/>
                <a:headEnd/>
                <a:tailEnd/>
              </a:ln>
            </p:spPr>
            <p:txBody>
              <a:bodyPr/>
              <a:lstStyle/>
              <a:p>
                <a:endParaRPr lang="en-US"/>
              </a:p>
            </p:txBody>
          </p:sp>
          <p:sp>
            <p:nvSpPr>
              <p:cNvPr id="54408" name="Freeform 124"/>
              <p:cNvSpPr>
                <a:spLocks/>
              </p:cNvSpPr>
              <p:nvPr/>
            </p:nvSpPr>
            <p:spPr bwMode="auto">
              <a:xfrm>
                <a:off x="1597" y="2345"/>
                <a:ext cx="126" cy="130"/>
              </a:xfrm>
              <a:custGeom>
                <a:avLst/>
                <a:gdLst>
                  <a:gd name="T0" fmla="*/ 1 w 251"/>
                  <a:gd name="T1" fmla="*/ 1 h 260"/>
                  <a:gd name="T2" fmla="*/ 1 w 251"/>
                  <a:gd name="T3" fmla="*/ 1 h 260"/>
                  <a:gd name="T4" fmla="*/ 1 w 251"/>
                  <a:gd name="T5" fmla="*/ 1 h 260"/>
                  <a:gd name="T6" fmla="*/ 1 w 251"/>
                  <a:gd name="T7" fmla="*/ 1 h 260"/>
                  <a:gd name="T8" fmla="*/ 1 w 251"/>
                  <a:gd name="T9" fmla="*/ 1 h 260"/>
                  <a:gd name="T10" fmla="*/ 1 w 251"/>
                  <a:gd name="T11" fmla="*/ 0 h 260"/>
                  <a:gd name="T12" fmla="*/ 1 w 251"/>
                  <a:gd name="T13" fmla="*/ 1 h 260"/>
                  <a:gd name="T14" fmla="*/ 1 w 251"/>
                  <a:gd name="T15" fmla="*/ 1 h 260"/>
                  <a:gd name="T16" fmla="*/ 1 w 251"/>
                  <a:gd name="T17" fmla="*/ 1 h 260"/>
                  <a:gd name="T18" fmla="*/ 1 w 251"/>
                  <a:gd name="T19" fmla="*/ 1 h 260"/>
                  <a:gd name="T20" fmla="*/ 1 w 251"/>
                  <a:gd name="T21" fmla="*/ 1 h 260"/>
                  <a:gd name="T22" fmla="*/ 1 w 251"/>
                  <a:gd name="T23" fmla="*/ 1 h 260"/>
                  <a:gd name="T24" fmla="*/ 1 w 251"/>
                  <a:gd name="T25" fmla="*/ 1 h 260"/>
                  <a:gd name="T26" fmla="*/ 1 w 251"/>
                  <a:gd name="T27" fmla="*/ 1 h 260"/>
                  <a:gd name="T28" fmla="*/ 1 w 251"/>
                  <a:gd name="T29" fmla="*/ 1 h 260"/>
                  <a:gd name="T30" fmla="*/ 1 w 251"/>
                  <a:gd name="T31" fmla="*/ 1 h 260"/>
                  <a:gd name="T32" fmla="*/ 1 w 251"/>
                  <a:gd name="T33" fmla="*/ 1 h 260"/>
                  <a:gd name="T34" fmla="*/ 1 w 251"/>
                  <a:gd name="T35" fmla="*/ 1 h 260"/>
                  <a:gd name="T36" fmla="*/ 1 w 251"/>
                  <a:gd name="T37" fmla="*/ 1 h 260"/>
                  <a:gd name="T38" fmla="*/ 1 w 251"/>
                  <a:gd name="T39" fmla="*/ 1 h 260"/>
                  <a:gd name="T40" fmla="*/ 1 w 251"/>
                  <a:gd name="T41" fmla="*/ 1 h 260"/>
                  <a:gd name="T42" fmla="*/ 1 w 251"/>
                  <a:gd name="T43" fmla="*/ 1 h 260"/>
                  <a:gd name="T44" fmla="*/ 1 w 251"/>
                  <a:gd name="T45" fmla="*/ 1 h 260"/>
                  <a:gd name="T46" fmla="*/ 1 w 251"/>
                  <a:gd name="T47" fmla="*/ 1 h 260"/>
                  <a:gd name="T48" fmla="*/ 0 w 251"/>
                  <a:gd name="T49" fmla="*/ 1 h 260"/>
                  <a:gd name="T50" fmla="*/ 1 w 251"/>
                  <a:gd name="T51" fmla="*/ 1 h 260"/>
                  <a:gd name="T52" fmla="*/ 1 w 251"/>
                  <a:gd name="T53" fmla="*/ 1 h 2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1"/>
                  <a:gd name="T82" fmla="*/ 0 h 260"/>
                  <a:gd name="T83" fmla="*/ 251 w 251"/>
                  <a:gd name="T84" fmla="*/ 260 h 2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1" h="260">
                    <a:moveTo>
                      <a:pt x="27" y="19"/>
                    </a:moveTo>
                    <a:lnTo>
                      <a:pt x="44" y="2"/>
                    </a:lnTo>
                    <a:lnTo>
                      <a:pt x="88" y="6"/>
                    </a:lnTo>
                    <a:lnTo>
                      <a:pt x="132" y="36"/>
                    </a:lnTo>
                    <a:lnTo>
                      <a:pt x="143" y="21"/>
                    </a:lnTo>
                    <a:lnTo>
                      <a:pt x="166" y="0"/>
                    </a:lnTo>
                    <a:lnTo>
                      <a:pt x="202" y="21"/>
                    </a:lnTo>
                    <a:lnTo>
                      <a:pt x="227" y="47"/>
                    </a:lnTo>
                    <a:lnTo>
                      <a:pt x="206" y="44"/>
                    </a:lnTo>
                    <a:lnTo>
                      <a:pt x="221" y="80"/>
                    </a:lnTo>
                    <a:lnTo>
                      <a:pt x="247" y="150"/>
                    </a:lnTo>
                    <a:lnTo>
                      <a:pt x="251" y="222"/>
                    </a:lnTo>
                    <a:lnTo>
                      <a:pt x="247" y="260"/>
                    </a:lnTo>
                    <a:lnTo>
                      <a:pt x="215" y="207"/>
                    </a:lnTo>
                    <a:lnTo>
                      <a:pt x="213" y="142"/>
                    </a:lnTo>
                    <a:lnTo>
                      <a:pt x="190" y="118"/>
                    </a:lnTo>
                    <a:lnTo>
                      <a:pt x="177" y="104"/>
                    </a:lnTo>
                    <a:lnTo>
                      <a:pt x="198" y="87"/>
                    </a:lnTo>
                    <a:lnTo>
                      <a:pt x="187" y="51"/>
                    </a:lnTo>
                    <a:lnTo>
                      <a:pt x="177" y="27"/>
                    </a:lnTo>
                    <a:lnTo>
                      <a:pt x="151" y="40"/>
                    </a:lnTo>
                    <a:lnTo>
                      <a:pt x="109" y="49"/>
                    </a:lnTo>
                    <a:lnTo>
                      <a:pt x="82" y="42"/>
                    </a:lnTo>
                    <a:lnTo>
                      <a:pt x="48" y="34"/>
                    </a:lnTo>
                    <a:lnTo>
                      <a:pt x="0" y="34"/>
                    </a:lnTo>
                    <a:lnTo>
                      <a:pt x="27" y="19"/>
                    </a:lnTo>
                    <a:close/>
                  </a:path>
                </a:pathLst>
              </a:custGeom>
              <a:solidFill>
                <a:srgbClr val="000000"/>
              </a:solidFill>
              <a:ln w="9525">
                <a:noFill/>
                <a:round/>
                <a:headEnd/>
                <a:tailEnd/>
              </a:ln>
            </p:spPr>
            <p:txBody>
              <a:bodyPr/>
              <a:lstStyle/>
              <a:p>
                <a:endParaRPr lang="en-US"/>
              </a:p>
            </p:txBody>
          </p:sp>
          <p:sp>
            <p:nvSpPr>
              <p:cNvPr id="54409" name="Freeform 125"/>
              <p:cNvSpPr>
                <a:spLocks/>
              </p:cNvSpPr>
              <p:nvPr/>
            </p:nvSpPr>
            <p:spPr bwMode="auto">
              <a:xfrm>
                <a:off x="1596" y="2228"/>
                <a:ext cx="131" cy="134"/>
              </a:xfrm>
              <a:custGeom>
                <a:avLst/>
                <a:gdLst>
                  <a:gd name="T0" fmla="*/ 0 w 263"/>
                  <a:gd name="T1" fmla="*/ 0 h 268"/>
                  <a:gd name="T2" fmla="*/ 0 w 263"/>
                  <a:gd name="T3" fmla="*/ 1 h 268"/>
                  <a:gd name="T4" fmla="*/ 0 w 263"/>
                  <a:gd name="T5" fmla="*/ 1 h 268"/>
                  <a:gd name="T6" fmla="*/ 0 w 263"/>
                  <a:gd name="T7" fmla="*/ 1 h 268"/>
                  <a:gd name="T8" fmla="*/ 0 w 263"/>
                  <a:gd name="T9" fmla="*/ 1 h 268"/>
                  <a:gd name="T10" fmla="*/ 0 w 263"/>
                  <a:gd name="T11" fmla="*/ 1 h 268"/>
                  <a:gd name="T12" fmla="*/ 0 w 263"/>
                  <a:gd name="T13" fmla="*/ 1 h 268"/>
                  <a:gd name="T14" fmla="*/ 0 w 263"/>
                  <a:gd name="T15" fmla="*/ 1 h 268"/>
                  <a:gd name="T16" fmla="*/ 0 w 263"/>
                  <a:gd name="T17" fmla="*/ 1 h 268"/>
                  <a:gd name="T18" fmla="*/ 0 w 263"/>
                  <a:gd name="T19" fmla="*/ 1 h 268"/>
                  <a:gd name="T20" fmla="*/ 0 w 263"/>
                  <a:gd name="T21" fmla="*/ 1 h 268"/>
                  <a:gd name="T22" fmla="*/ 0 w 263"/>
                  <a:gd name="T23" fmla="*/ 1 h 268"/>
                  <a:gd name="T24" fmla="*/ 0 w 263"/>
                  <a:gd name="T25" fmla="*/ 1 h 268"/>
                  <a:gd name="T26" fmla="*/ 0 w 263"/>
                  <a:gd name="T27" fmla="*/ 1 h 268"/>
                  <a:gd name="T28" fmla="*/ 0 w 263"/>
                  <a:gd name="T29" fmla="*/ 1 h 268"/>
                  <a:gd name="T30" fmla="*/ 0 w 263"/>
                  <a:gd name="T31" fmla="*/ 1 h 268"/>
                  <a:gd name="T32" fmla="*/ 0 w 263"/>
                  <a:gd name="T33" fmla="*/ 1 h 268"/>
                  <a:gd name="T34" fmla="*/ 0 w 263"/>
                  <a:gd name="T35" fmla="*/ 1 h 268"/>
                  <a:gd name="T36" fmla="*/ 0 w 263"/>
                  <a:gd name="T37" fmla="*/ 1 h 268"/>
                  <a:gd name="T38" fmla="*/ 0 w 263"/>
                  <a:gd name="T39" fmla="*/ 1 h 268"/>
                  <a:gd name="T40" fmla="*/ 0 w 263"/>
                  <a:gd name="T41" fmla="*/ 1 h 268"/>
                  <a:gd name="T42" fmla="*/ 0 w 263"/>
                  <a:gd name="T43" fmla="*/ 1 h 268"/>
                  <a:gd name="T44" fmla="*/ 0 w 263"/>
                  <a:gd name="T45" fmla="*/ 1 h 268"/>
                  <a:gd name="T46" fmla="*/ 0 w 263"/>
                  <a:gd name="T47" fmla="*/ 1 h 268"/>
                  <a:gd name="T48" fmla="*/ 0 w 263"/>
                  <a:gd name="T49" fmla="*/ 1 h 268"/>
                  <a:gd name="T50" fmla="*/ 0 w 263"/>
                  <a:gd name="T51" fmla="*/ 1 h 268"/>
                  <a:gd name="T52" fmla="*/ 0 w 263"/>
                  <a:gd name="T53" fmla="*/ 1 h 268"/>
                  <a:gd name="T54" fmla="*/ 0 w 263"/>
                  <a:gd name="T55" fmla="*/ 1 h 268"/>
                  <a:gd name="T56" fmla="*/ 0 w 263"/>
                  <a:gd name="T57" fmla="*/ 1 h 268"/>
                  <a:gd name="T58" fmla="*/ 0 w 263"/>
                  <a:gd name="T59" fmla="*/ 1 h 268"/>
                  <a:gd name="T60" fmla="*/ 0 w 263"/>
                  <a:gd name="T61" fmla="*/ 1 h 268"/>
                  <a:gd name="T62" fmla="*/ 0 w 263"/>
                  <a:gd name="T63" fmla="*/ 1 h 268"/>
                  <a:gd name="T64" fmla="*/ 0 w 263"/>
                  <a:gd name="T65" fmla="*/ 1 h 268"/>
                  <a:gd name="T66" fmla="*/ 0 w 263"/>
                  <a:gd name="T67" fmla="*/ 1 h 268"/>
                  <a:gd name="T68" fmla="*/ 0 w 263"/>
                  <a:gd name="T69" fmla="*/ 1 h 268"/>
                  <a:gd name="T70" fmla="*/ 0 w 263"/>
                  <a:gd name="T71" fmla="*/ 1 h 268"/>
                  <a:gd name="T72" fmla="*/ 0 w 263"/>
                  <a:gd name="T73" fmla="*/ 1 h 268"/>
                  <a:gd name="T74" fmla="*/ 0 w 263"/>
                  <a:gd name="T75" fmla="*/ 1 h 268"/>
                  <a:gd name="T76" fmla="*/ 0 w 263"/>
                  <a:gd name="T77" fmla="*/ 1 h 268"/>
                  <a:gd name="T78" fmla="*/ 0 w 263"/>
                  <a:gd name="T79" fmla="*/ 1 h 268"/>
                  <a:gd name="T80" fmla="*/ 0 w 263"/>
                  <a:gd name="T81" fmla="*/ 0 h 268"/>
                  <a:gd name="T82" fmla="*/ 0 w 263"/>
                  <a:gd name="T83" fmla="*/ 0 h 2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3"/>
                  <a:gd name="T127" fmla="*/ 0 h 268"/>
                  <a:gd name="T128" fmla="*/ 263 w 263"/>
                  <a:gd name="T129" fmla="*/ 268 h 2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3" h="268">
                    <a:moveTo>
                      <a:pt x="187" y="0"/>
                    </a:moveTo>
                    <a:lnTo>
                      <a:pt x="149" y="8"/>
                    </a:lnTo>
                    <a:lnTo>
                      <a:pt x="134" y="40"/>
                    </a:lnTo>
                    <a:lnTo>
                      <a:pt x="111" y="53"/>
                    </a:lnTo>
                    <a:lnTo>
                      <a:pt x="113" y="76"/>
                    </a:lnTo>
                    <a:lnTo>
                      <a:pt x="94" y="95"/>
                    </a:lnTo>
                    <a:lnTo>
                      <a:pt x="103" y="150"/>
                    </a:lnTo>
                    <a:lnTo>
                      <a:pt x="90" y="158"/>
                    </a:lnTo>
                    <a:lnTo>
                      <a:pt x="69" y="173"/>
                    </a:lnTo>
                    <a:lnTo>
                      <a:pt x="42" y="194"/>
                    </a:lnTo>
                    <a:lnTo>
                      <a:pt x="65" y="202"/>
                    </a:lnTo>
                    <a:lnTo>
                      <a:pt x="29" y="213"/>
                    </a:lnTo>
                    <a:lnTo>
                      <a:pt x="0" y="268"/>
                    </a:lnTo>
                    <a:lnTo>
                      <a:pt x="29" y="247"/>
                    </a:lnTo>
                    <a:lnTo>
                      <a:pt x="52" y="234"/>
                    </a:lnTo>
                    <a:lnTo>
                      <a:pt x="69" y="228"/>
                    </a:lnTo>
                    <a:lnTo>
                      <a:pt x="99" y="232"/>
                    </a:lnTo>
                    <a:lnTo>
                      <a:pt x="99" y="215"/>
                    </a:lnTo>
                    <a:lnTo>
                      <a:pt x="187" y="213"/>
                    </a:lnTo>
                    <a:lnTo>
                      <a:pt x="170" y="185"/>
                    </a:lnTo>
                    <a:lnTo>
                      <a:pt x="139" y="164"/>
                    </a:lnTo>
                    <a:lnTo>
                      <a:pt x="183" y="166"/>
                    </a:lnTo>
                    <a:lnTo>
                      <a:pt x="236" y="202"/>
                    </a:lnTo>
                    <a:lnTo>
                      <a:pt x="263" y="240"/>
                    </a:lnTo>
                    <a:lnTo>
                      <a:pt x="251" y="192"/>
                    </a:lnTo>
                    <a:lnTo>
                      <a:pt x="196" y="137"/>
                    </a:lnTo>
                    <a:lnTo>
                      <a:pt x="175" y="118"/>
                    </a:lnTo>
                    <a:lnTo>
                      <a:pt x="210" y="126"/>
                    </a:lnTo>
                    <a:lnTo>
                      <a:pt x="194" y="108"/>
                    </a:lnTo>
                    <a:lnTo>
                      <a:pt x="168" y="82"/>
                    </a:lnTo>
                    <a:lnTo>
                      <a:pt x="149" y="67"/>
                    </a:lnTo>
                    <a:lnTo>
                      <a:pt x="173" y="70"/>
                    </a:lnTo>
                    <a:lnTo>
                      <a:pt x="215" y="105"/>
                    </a:lnTo>
                    <a:lnTo>
                      <a:pt x="191" y="67"/>
                    </a:lnTo>
                    <a:lnTo>
                      <a:pt x="154" y="44"/>
                    </a:lnTo>
                    <a:lnTo>
                      <a:pt x="149" y="38"/>
                    </a:lnTo>
                    <a:lnTo>
                      <a:pt x="179" y="34"/>
                    </a:lnTo>
                    <a:lnTo>
                      <a:pt x="225" y="46"/>
                    </a:lnTo>
                    <a:lnTo>
                      <a:pt x="234" y="55"/>
                    </a:lnTo>
                    <a:lnTo>
                      <a:pt x="200" y="19"/>
                    </a:lnTo>
                    <a:lnTo>
                      <a:pt x="187" y="0"/>
                    </a:lnTo>
                    <a:close/>
                  </a:path>
                </a:pathLst>
              </a:custGeom>
              <a:solidFill>
                <a:srgbClr val="000000"/>
              </a:solidFill>
              <a:ln w="9525">
                <a:noFill/>
                <a:round/>
                <a:headEnd/>
                <a:tailEnd/>
              </a:ln>
            </p:spPr>
            <p:txBody>
              <a:bodyPr/>
              <a:lstStyle/>
              <a:p>
                <a:endParaRPr lang="en-US"/>
              </a:p>
            </p:txBody>
          </p:sp>
          <p:sp>
            <p:nvSpPr>
              <p:cNvPr id="54410" name="Freeform 126"/>
              <p:cNvSpPr>
                <a:spLocks/>
              </p:cNvSpPr>
              <p:nvPr/>
            </p:nvSpPr>
            <p:spPr bwMode="auto">
              <a:xfrm>
                <a:off x="1659" y="2207"/>
                <a:ext cx="101" cy="328"/>
              </a:xfrm>
              <a:custGeom>
                <a:avLst/>
                <a:gdLst>
                  <a:gd name="T0" fmla="*/ 0 w 201"/>
                  <a:gd name="T1" fmla="*/ 1 h 656"/>
                  <a:gd name="T2" fmla="*/ 1 w 201"/>
                  <a:gd name="T3" fmla="*/ 1 h 656"/>
                  <a:gd name="T4" fmla="*/ 1 w 201"/>
                  <a:gd name="T5" fmla="*/ 1 h 656"/>
                  <a:gd name="T6" fmla="*/ 1 w 201"/>
                  <a:gd name="T7" fmla="*/ 1 h 656"/>
                  <a:gd name="T8" fmla="*/ 1 w 201"/>
                  <a:gd name="T9" fmla="*/ 1 h 656"/>
                  <a:gd name="T10" fmla="*/ 1 w 201"/>
                  <a:gd name="T11" fmla="*/ 1 h 656"/>
                  <a:gd name="T12" fmla="*/ 1 w 201"/>
                  <a:gd name="T13" fmla="*/ 1 h 656"/>
                  <a:gd name="T14" fmla="*/ 1 w 201"/>
                  <a:gd name="T15" fmla="*/ 1 h 656"/>
                  <a:gd name="T16" fmla="*/ 1 w 201"/>
                  <a:gd name="T17" fmla="*/ 1 h 656"/>
                  <a:gd name="T18" fmla="*/ 1 w 201"/>
                  <a:gd name="T19" fmla="*/ 1 h 656"/>
                  <a:gd name="T20" fmla="*/ 1 w 201"/>
                  <a:gd name="T21" fmla="*/ 1 h 656"/>
                  <a:gd name="T22" fmla="*/ 1 w 201"/>
                  <a:gd name="T23" fmla="*/ 1 h 656"/>
                  <a:gd name="T24" fmla="*/ 1 w 201"/>
                  <a:gd name="T25" fmla="*/ 1 h 656"/>
                  <a:gd name="T26" fmla="*/ 1 w 201"/>
                  <a:gd name="T27" fmla="*/ 1 h 656"/>
                  <a:gd name="T28" fmla="*/ 1 w 201"/>
                  <a:gd name="T29" fmla="*/ 1 h 656"/>
                  <a:gd name="T30" fmla="*/ 1 w 201"/>
                  <a:gd name="T31" fmla="*/ 1 h 656"/>
                  <a:gd name="T32" fmla="*/ 1 w 201"/>
                  <a:gd name="T33" fmla="*/ 1 h 656"/>
                  <a:gd name="T34" fmla="*/ 1 w 201"/>
                  <a:gd name="T35" fmla="*/ 1 h 656"/>
                  <a:gd name="T36" fmla="*/ 1 w 201"/>
                  <a:gd name="T37" fmla="*/ 1 h 656"/>
                  <a:gd name="T38" fmla="*/ 1 w 201"/>
                  <a:gd name="T39" fmla="*/ 1 h 656"/>
                  <a:gd name="T40" fmla="*/ 1 w 201"/>
                  <a:gd name="T41" fmla="*/ 1 h 656"/>
                  <a:gd name="T42" fmla="*/ 1 w 201"/>
                  <a:gd name="T43" fmla="*/ 1 h 656"/>
                  <a:gd name="T44" fmla="*/ 1 w 201"/>
                  <a:gd name="T45" fmla="*/ 1 h 656"/>
                  <a:gd name="T46" fmla="*/ 1 w 201"/>
                  <a:gd name="T47" fmla="*/ 1 h 656"/>
                  <a:gd name="T48" fmla="*/ 1 w 201"/>
                  <a:gd name="T49" fmla="*/ 1 h 656"/>
                  <a:gd name="T50" fmla="*/ 1 w 201"/>
                  <a:gd name="T51" fmla="*/ 1 h 656"/>
                  <a:gd name="T52" fmla="*/ 1 w 201"/>
                  <a:gd name="T53" fmla="*/ 1 h 656"/>
                  <a:gd name="T54" fmla="*/ 1 w 201"/>
                  <a:gd name="T55" fmla="*/ 1 h 656"/>
                  <a:gd name="T56" fmla="*/ 1 w 201"/>
                  <a:gd name="T57" fmla="*/ 1 h 656"/>
                  <a:gd name="T58" fmla="*/ 1 w 201"/>
                  <a:gd name="T59" fmla="*/ 1 h 656"/>
                  <a:gd name="T60" fmla="*/ 1 w 201"/>
                  <a:gd name="T61" fmla="*/ 1 h 656"/>
                  <a:gd name="T62" fmla="*/ 1 w 201"/>
                  <a:gd name="T63" fmla="*/ 1 h 656"/>
                  <a:gd name="T64" fmla="*/ 1 w 201"/>
                  <a:gd name="T65" fmla="*/ 1 h 656"/>
                  <a:gd name="T66" fmla="*/ 1 w 201"/>
                  <a:gd name="T67" fmla="*/ 0 h 656"/>
                  <a:gd name="T68" fmla="*/ 1 w 201"/>
                  <a:gd name="T69" fmla="*/ 0 h 656"/>
                  <a:gd name="T70" fmla="*/ 0 w 201"/>
                  <a:gd name="T71" fmla="*/ 1 h 656"/>
                  <a:gd name="T72" fmla="*/ 0 w 201"/>
                  <a:gd name="T73" fmla="*/ 1 h 6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
                  <a:gd name="T112" fmla="*/ 0 h 656"/>
                  <a:gd name="T113" fmla="*/ 201 w 201"/>
                  <a:gd name="T114" fmla="*/ 656 h 6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 h="656">
                    <a:moveTo>
                      <a:pt x="0" y="14"/>
                    </a:moveTo>
                    <a:lnTo>
                      <a:pt x="61" y="17"/>
                    </a:lnTo>
                    <a:lnTo>
                      <a:pt x="110" y="50"/>
                    </a:lnTo>
                    <a:lnTo>
                      <a:pt x="141" y="105"/>
                    </a:lnTo>
                    <a:lnTo>
                      <a:pt x="104" y="95"/>
                    </a:lnTo>
                    <a:lnTo>
                      <a:pt x="133" y="145"/>
                    </a:lnTo>
                    <a:lnTo>
                      <a:pt x="154" y="194"/>
                    </a:lnTo>
                    <a:lnTo>
                      <a:pt x="163" y="251"/>
                    </a:lnTo>
                    <a:lnTo>
                      <a:pt x="137" y="242"/>
                    </a:lnTo>
                    <a:lnTo>
                      <a:pt x="158" y="312"/>
                    </a:lnTo>
                    <a:lnTo>
                      <a:pt x="160" y="363"/>
                    </a:lnTo>
                    <a:lnTo>
                      <a:pt x="123" y="299"/>
                    </a:lnTo>
                    <a:lnTo>
                      <a:pt x="125" y="344"/>
                    </a:lnTo>
                    <a:lnTo>
                      <a:pt x="125" y="477"/>
                    </a:lnTo>
                    <a:lnTo>
                      <a:pt x="137" y="441"/>
                    </a:lnTo>
                    <a:lnTo>
                      <a:pt x="146" y="420"/>
                    </a:lnTo>
                    <a:lnTo>
                      <a:pt x="163" y="483"/>
                    </a:lnTo>
                    <a:lnTo>
                      <a:pt x="165" y="567"/>
                    </a:lnTo>
                    <a:lnTo>
                      <a:pt x="146" y="626"/>
                    </a:lnTo>
                    <a:lnTo>
                      <a:pt x="146" y="656"/>
                    </a:lnTo>
                    <a:lnTo>
                      <a:pt x="175" y="609"/>
                    </a:lnTo>
                    <a:lnTo>
                      <a:pt x="192" y="538"/>
                    </a:lnTo>
                    <a:lnTo>
                      <a:pt x="192" y="460"/>
                    </a:lnTo>
                    <a:lnTo>
                      <a:pt x="181" y="409"/>
                    </a:lnTo>
                    <a:lnTo>
                      <a:pt x="201" y="384"/>
                    </a:lnTo>
                    <a:lnTo>
                      <a:pt x="196" y="339"/>
                    </a:lnTo>
                    <a:lnTo>
                      <a:pt x="181" y="270"/>
                    </a:lnTo>
                    <a:lnTo>
                      <a:pt x="171" y="171"/>
                    </a:lnTo>
                    <a:lnTo>
                      <a:pt x="158" y="112"/>
                    </a:lnTo>
                    <a:lnTo>
                      <a:pt x="150" y="86"/>
                    </a:lnTo>
                    <a:lnTo>
                      <a:pt x="133" y="48"/>
                    </a:lnTo>
                    <a:lnTo>
                      <a:pt x="112" y="23"/>
                    </a:lnTo>
                    <a:lnTo>
                      <a:pt x="97" y="10"/>
                    </a:lnTo>
                    <a:lnTo>
                      <a:pt x="63" y="0"/>
                    </a:lnTo>
                    <a:lnTo>
                      <a:pt x="23" y="0"/>
                    </a:lnTo>
                    <a:lnTo>
                      <a:pt x="0" y="14"/>
                    </a:lnTo>
                    <a:close/>
                  </a:path>
                </a:pathLst>
              </a:custGeom>
              <a:solidFill>
                <a:srgbClr val="000000"/>
              </a:solidFill>
              <a:ln w="9525">
                <a:noFill/>
                <a:round/>
                <a:headEnd/>
                <a:tailEnd/>
              </a:ln>
            </p:spPr>
            <p:txBody>
              <a:bodyPr/>
              <a:lstStyle/>
              <a:p>
                <a:endParaRPr lang="en-US"/>
              </a:p>
            </p:txBody>
          </p:sp>
          <p:sp>
            <p:nvSpPr>
              <p:cNvPr id="54411" name="Freeform 127"/>
              <p:cNvSpPr>
                <a:spLocks/>
              </p:cNvSpPr>
              <p:nvPr/>
            </p:nvSpPr>
            <p:spPr bwMode="auto">
              <a:xfrm>
                <a:off x="1561" y="2603"/>
                <a:ext cx="145" cy="265"/>
              </a:xfrm>
              <a:custGeom>
                <a:avLst/>
                <a:gdLst>
                  <a:gd name="T0" fmla="*/ 0 w 291"/>
                  <a:gd name="T1" fmla="*/ 0 h 528"/>
                  <a:gd name="T2" fmla="*/ 0 w 291"/>
                  <a:gd name="T3" fmla="*/ 1 h 528"/>
                  <a:gd name="T4" fmla="*/ 0 w 291"/>
                  <a:gd name="T5" fmla="*/ 1 h 528"/>
                  <a:gd name="T6" fmla="*/ 0 w 291"/>
                  <a:gd name="T7" fmla="*/ 1 h 528"/>
                  <a:gd name="T8" fmla="*/ 0 w 291"/>
                  <a:gd name="T9" fmla="*/ 1 h 528"/>
                  <a:gd name="T10" fmla="*/ 0 w 291"/>
                  <a:gd name="T11" fmla="*/ 1 h 528"/>
                  <a:gd name="T12" fmla="*/ 0 w 291"/>
                  <a:gd name="T13" fmla="*/ 1 h 528"/>
                  <a:gd name="T14" fmla="*/ 0 w 291"/>
                  <a:gd name="T15" fmla="*/ 1 h 528"/>
                  <a:gd name="T16" fmla="*/ 0 w 291"/>
                  <a:gd name="T17" fmla="*/ 1 h 528"/>
                  <a:gd name="T18" fmla="*/ 0 w 291"/>
                  <a:gd name="T19" fmla="*/ 1 h 528"/>
                  <a:gd name="T20" fmla="*/ 0 w 291"/>
                  <a:gd name="T21" fmla="*/ 1 h 528"/>
                  <a:gd name="T22" fmla="*/ 0 w 291"/>
                  <a:gd name="T23" fmla="*/ 1 h 528"/>
                  <a:gd name="T24" fmla="*/ 0 w 291"/>
                  <a:gd name="T25" fmla="*/ 1 h 528"/>
                  <a:gd name="T26" fmla="*/ 0 w 291"/>
                  <a:gd name="T27" fmla="*/ 1 h 528"/>
                  <a:gd name="T28" fmla="*/ 0 w 291"/>
                  <a:gd name="T29" fmla="*/ 1 h 528"/>
                  <a:gd name="T30" fmla="*/ 0 w 291"/>
                  <a:gd name="T31" fmla="*/ 1 h 528"/>
                  <a:gd name="T32" fmla="*/ 0 w 291"/>
                  <a:gd name="T33" fmla="*/ 1 h 528"/>
                  <a:gd name="T34" fmla="*/ 0 w 291"/>
                  <a:gd name="T35" fmla="*/ 1 h 528"/>
                  <a:gd name="T36" fmla="*/ 0 w 291"/>
                  <a:gd name="T37" fmla="*/ 1 h 528"/>
                  <a:gd name="T38" fmla="*/ 0 w 291"/>
                  <a:gd name="T39" fmla="*/ 1 h 528"/>
                  <a:gd name="T40" fmla="*/ 0 w 291"/>
                  <a:gd name="T41" fmla="*/ 1 h 528"/>
                  <a:gd name="T42" fmla="*/ 0 w 291"/>
                  <a:gd name="T43" fmla="*/ 1 h 528"/>
                  <a:gd name="T44" fmla="*/ 0 w 291"/>
                  <a:gd name="T45" fmla="*/ 0 h 528"/>
                  <a:gd name="T46" fmla="*/ 0 w 291"/>
                  <a:gd name="T47" fmla="*/ 0 h 5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1"/>
                  <a:gd name="T73" fmla="*/ 0 h 528"/>
                  <a:gd name="T74" fmla="*/ 291 w 291"/>
                  <a:gd name="T75" fmla="*/ 528 h 5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1" h="528">
                    <a:moveTo>
                      <a:pt x="291" y="0"/>
                    </a:moveTo>
                    <a:lnTo>
                      <a:pt x="285" y="25"/>
                    </a:lnTo>
                    <a:lnTo>
                      <a:pt x="272" y="55"/>
                    </a:lnTo>
                    <a:lnTo>
                      <a:pt x="253" y="68"/>
                    </a:lnTo>
                    <a:lnTo>
                      <a:pt x="240" y="76"/>
                    </a:lnTo>
                    <a:lnTo>
                      <a:pt x="204" y="158"/>
                    </a:lnTo>
                    <a:lnTo>
                      <a:pt x="177" y="215"/>
                    </a:lnTo>
                    <a:lnTo>
                      <a:pt x="112" y="363"/>
                    </a:lnTo>
                    <a:lnTo>
                      <a:pt x="4" y="528"/>
                    </a:lnTo>
                    <a:lnTo>
                      <a:pt x="0" y="488"/>
                    </a:lnTo>
                    <a:lnTo>
                      <a:pt x="13" y="469"/>
                    </a:lnTo>
                    <a:lnTo>
                      <a:pt x="46" y="428"/>
                    </a:lnTo>
                    <a:lnTo>
                      <a:pt x="80" y="378"/>
                    </a:lnTo>
                    <a:lnTo>
                      <a:pt x="105" y="344"/>
                    </a:lnTo>
                    <a:lnTo>
                      <a:pt x="131" y="289"/>
                    </a:lnTo>
                    <a:lnTo>
                      <a:pt x="147" y="257"/>
                    </a:lnTo>
                    <a:lnTo>
                      <a:pt x="154" y="232"/>
                    </a:lnTo>
                    <a:lnTo>
                      <a:pt x="167" y="198"/>
                    </a:lnTo>
                    <a:lnTo>
                      <a:pt x="194" y="148"/>
                    </a:lnTo>
                    <a:lnTo>
                      <a:pt x="217" y="108"/>
                    </a:lnTo>
                    <a:lnTo>
                      <a:pt x="236" y="57"/>
                    </a:lnTo>
                    <a:lnTo>
                      <a:pt x="257" y="47"/>
                    </a:lnTo>
                    <a:lnTo>
                      <a:pt x="291" y="0"/>
                    </a:lnTo>
                    <a:close/>
                  </a:path>
                </a:pathLst>
              </a:custGeom>
              <a:solidFill>
                <a:srgbClr val="000000"/>
              </a:solidFill>
              <a:ln w="9525">
                <a:noFill/>
                <a:round/>
                <a:headEnd/>
                <a:tailEnd/>
              </a:ln>
            </p:spPr>
            <p:txBody>
              <a:bodyPr/>
              <a:lstStyle/>
              <a:p>
                <a:endParaRPr lang="en-US"/>
              </a:p>
            </p:txBody>
          </p:sp>
          <p:sp>
            <p:nvSpPr>
              <p:cNvPr id="54412" name="Freeform 128"/>
              <p:cNvSpPr>
                <a:spLocks/>
              </p:cNvSpPr>
              <p:nvPr/>
            </p:nvSpPr>
            <p:spPr bwMode="auto">
              <a:xfrm>
                <a:off x="1352" y="2594"/>
                <a:ext cx="59" cy="170"/>
              </a:xfrm>
              <a:custGeom>
                <a:avLst/>
                <a:gdLst>
                  <a:gd name="T0" fmla="*/ 0 w 118"/>
                  <a:gd name="T1" fmla="*/ 0 h 340"/>
                  <a:gd name="T2" fmla="*/ 1 w 118"/>
                  <a:gd name="T3" fmla="*/ 1 h 340"/>
                  <a:gd name="T4" fmla="*/ 1 w 118"/>
                  <a:gd name="T5" fmla="*/ 1 h 340"/>
                  <a:gd name="T6" fmla="*/ 1 w 118"/>
                  <a:gd name="T7" fmla="*/ 1 h 340"/>
                  <a:gd name="T8" fmla="*/ 1 w 118"/>
                  <a:gd name="T9" fmla="*/ 1 h 340"/>
                  <a:gd name="T10" fmla="*/ 1 w 118"/>
                  <a:gd name="T11" fmla="*/ 1 h 340"/>
                  <a:gd name="T12" fmla="*/ 1 w 118"/>
                  <a:gd name="T13" fmla="*/ 1 h 340"/>
                  <a:gd name="T14" fmla="*/ 1 w 118"/>
                  <a:gd name="T15" fmla="*/ 1 h 340"/>
                  <a:gd name="T16" fmla="*/ 1 w 118"/>
                  <a:gd name="T17" fmla="*/ 1 h 340"/>
                  <a:gd name="T18" fmla="*/ 1 w 118"/>
                  <a:gd name="T19" fmla="*/ 1 h 340"/>
                  <a:gd name="T20" fmla="*/ 1 w 118"/>
                  <a:gd name="T21" fmla="*/ 1 h 340"/>
                  <a:gd name="T22" fmla="*/ 1 w 118"/>
                  <a:gd name="T23" fmla="*/ 0 h 340"/>
                  <a:gd name="T24" fmla="*/ 0 w 118"/>
                  <a:gd name="T25" fmla="*/ 0 h 340"/>
                  <a:gd name="T26" fmla="*/ 0 w 118"/>
                  <a:gd name="T27" fmla="*/ 0 h 3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
                  <a:gd name="T43" fmla="*/ 0 h 340"/>
                  <a:gd name="T44" fmla="*/ 118 w 118"/>
                  <a:gd name="T45" fmla="*/ 340 h 3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 h="340">
                    <a:moveTo>
                      <a:pt x="0" y="0"/>
                    </a:moveTo>
                    <a:lnTo>
                      <a:pt x="8" y="72"/>
                    </a:lnTo>
                    <a:lnTo>
                      <a:pt x="21" y="158"/>
                    </a:lnTo>
                    <a:lnTo>
                      <a:pt x="42" y="224"/>
                    </a:lnTo>
                    <a:lnTo>
                      <a:pt x="57" y="268"/>
                    </a:lnTo>
                    <a:lnTo>
                      <a:pt x="93" y="340"/>
                    </a:lnTo>
                    <a:lnTo>
                      <a:pt x="118" y="334"/>
                    </a:lnTo>
                    <a:lnTo>
                      <a:pt x="103" y="319"/>
                    </a:lnTo>
                    <a:lnTo>
                      <a:pt x="78" y="285"/>
                    </a:lnTo>
                    <a:lnTo>
                      <a:pt x="51" y="201"/>
                    </a:lnTo>
                    <a:lnTo>
                      <a:pt x="27" y="110"/>
                    </a:lnTo>
                    <a:lnTo>
                      <a:pt x="11" y="0"/>
                    </a:lnTo>
                    <a:lnTo>
                      <a:pt x="0" y="0"/>
                    </a:lnTo>
                    <a:close/>
                  </a:path>
                </a:pathLst>
              </a:custGeom>
              <a:solidFill>
                <a:srgbClr val="000000"/>
              </a:solidFill>
              <a:ln w="9525">
                <a:noFill/>
                <a:round/>
                <a:headEnd/>
                <a:tailEnd/>
              </a:ln>
            </p:spPr>
            <p:txBody>
              <a:bodyPr/>
              <a:lstStyle/>
              <a:p>
                <a:endParaRPr lang="en-US"/>
              </a:p>
            </p:txBody>
          </p:sp>
          <p:sp>
            <p:nvSpPr>
              <p:cNvPr id="54413" name="Freeform 129"/>
              <p:cNvSpPr>
                <a:spLocks/>
              </p:cNvSpPr>
              <p:nvPr/>
            </p:nvSpPr>
            <p:spPr bwMode="auto">
              <a:xfrm>
                <a:off x="1549" y="2730"/>
                <a:ext cx="87" cy="88"/>
              </a:xfrm>
              <a:custGeom>
                <a:avLst/>
                <a:gdLst>
                  <a:gd name="T0" fmla="*/ 0 w 175"/>
                  <a:gd name="T1" fmla="*/ 0 h 177"/>
                  <a:gd name="T2" fmla="*/ 0 w 175"/>
                  <a:gd name="T3" fmla="*/ 0 h 177"/>
                  <a:gd name="T4" fmla="*/ 0 w 175"/>
                  <a:gd name="T5" fmla="*/ 0 h 177"/>
                  <a:gd name="T6" fmla="*/ 0 w 175"/>
                  <a:gd name="T7" fmla="*/ 0 h 177"/>
                  <a:gd name="T8" fmla="*/ 0 w 175"/>
                  <a:gd name="T9" fmla="*/ 0 h 177"/>
                  <a:gd name="T10" fmla="*/ 0 w 175"/>
                  <a:gd name="T11" fmla="*/ 0 h 177"/>
                  <a:gd name="T12" fmla="*/ 0 w 175"/>
                  <a:gd name="T13" fmla="*/ 0 h 177"/>
                  <a:gd name="T14" fmla="*/ 0 w 175"/>
                  <a:gd name="T15" fmla="*/ 0 h 177"/>
                  <a:gd name="T16" fmla="*/ 0 w 175"/>
                  <a:gd name="T17" fmla="*/ 0 h 177"/>
                  <a:gd name="T18" fmla="*/ 0 w 175"/>
                  <a:gd name="T19" fmla="*/ 0 h 177"/>
                  <a:gd name="T20" fmla="*/ 0 w 175"/>
                  <a:gd name="T21" fmla="*/ 0 h 177"/>
                  <a:gd name="T22" fmla="*/ 0 w 175"/>
                  <a:gd name="T23" fmla="*/ 0 h 177"/>
                  <a:gd name="T24" fmla="*/ 0 w 175"/>
                  <a:gd name="T25" fmla="*/ 0 h 177"/>
                  <a:gd name="T26" fmla="*/ 0 w 175"/>
                  <a:gd name="T27" fmla="*/ 0 h 177"/>
                  <a:gd name="T28" fmla="*/ 0 w 175"/>
                  <a:gd name="T29" fmla="*/ 0 h 1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177"/>
                  <a:gd name="T47" fmla="*/ 175 w 175"/>
                  <a:gd name="T48" fmla="*/ 177 h 1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177">
                    <a:moveTo>
                      <a:pt x="164" y="34"/>
                    </a:moveTo>
                    <a:lnTo>
                      <a:pt x="130" y="62"/>
                    </a:lnTo>
                    <a:lnTo>
                      <a:pt x="109" y="80"/>
                    </a:lnTo>
                    <a:lnTo>
                      <a:pt x="65" y="120"/>
                    </a:lnTo>
                    <a:lnTo>
                      <a:pt x="8" y="177"/>
                    </a:lnTo>
                    <a:lnTo>
                      <a:pt x="0" y="139"/>
                    </a:lnTo>
                    <a:lnTo>
                      <a:pt x="44" y="118"/>
                    </a:lnTo>
                    <a:lnTo>
                      <a:pt x="71" y="95"/>
                    </a:lnTo>
                    <a:lnTo>
                      <a:pt x="84" y="80"/>
                    </a:lnTo>
                    <a:lnTo>
                      <a:pt x="107" y="66"/>
                    </a:lnTo>
                    <a:lnTo>
                      <a:pt x="143" y="40"/>
                    </a:lnTo>
                    <a:lnTo>
                      <a:pt x="166" y="13"/>
                    </a:lnTo>
                    <a:lnTo>
                      <a:pt x="175" y="0"/>
                    </a:lnTo>
                    <a:lnTo>
                      <a:pt x="164" y="34"/>
                    </a:lnTo>
                    <a:close/>
                  </a:path>
                </a:pathLst>
              </a:custGeom>
              <a:solidFill>
                <a:srgbClr val="000000"/>
              </a:solidFill>
              <a:ln w="9525">
                <a:noFill/>
                <a:round/>
                <a:headEnd/>
                <a:tailEnd/>
              </a:ln>
            </p:spPr>
            <p:txBody>
              <a:bodyPr/>
              <a:lstStyle/>
              <a:p>
                <a:endParaRPr lang="en-US"/>
              </a:p>
            </p:txBody>
          </p:sp>
          <p:sp>
            <p:nvSpPr>
              <p:cNvPr id="54414" name="Freeform 130"/>
              <p:cNvSpPr>
                <a:spLocks/>
              </p:cNvSpPr>
              <p:nvPr/>
            </p:nvSpPr>
            <p:spPr bwMode="auto">
              <a:xfrm>
                <a:off x="1413" y="2711"/>
                <a:ext cx="167" cy="29"/>
              </a:xfrm>
              <a:custGeom>
                <a:avLst/>
                <a:gdLst>
                  <a:gd name="T0" fmla="*/ 1 w 334"/>
                  <a:gd name="T1" fmla="*/ 0 h 59"/>
                  <a:gd name="T2" fmla="*/ 1 w 334"/>
                  <a:gd name="T3" fmla="*/ 0 h 59"/>
                  <a:gd name="T4" fmla="*/ 1 w 334"/>
                  <a:gd name="T5" fmla="*/ 0 h 59"/>
                  <a:gd name="T6" fmla="*/ 1 w 334"/>
                  <a:gd name="T7" fmla="*/ 0 h 59"/>
                  <a:gd name="T8" fmla="*/ 1 w 334"/>
                  <a:gd name="T9" fmla="*/ 0 h 59"/>
                  <a:gd name="T10" fmla="*/ 1 w 334"/>
                  <a:gd name="T11" fmla="*/ 0 h 59"/>
                  <a:gd name="T12" fmla="*/ 1 w 334"/>
                  <a:gd name="T13" fmla="*/ 0 h 59"/>
                  <a:gd name="T14" fmla="*/ 1 w 334"/>
                  <a:gd name="T15" fmla="*/ 0 h 59"/>
                  <a:gd name="T16" fmla="*/ 1 w 334"/>
                  <a:gd name="T17" fmla="*/ 0 h 59"/>
                  <a:gd name="T18" fmla="*/ 1 w 334"/>
                  <a:gd name="T19" fmla="*/ 0 h 59"/>
                  <a:gd name="T20" fmla="*/ 0 w 334"/>
                  <a:gd name="T21" fmla="*/ 0 h 59"/>
                  <a:gd name="T22" fmla="*/ 1 w 334"/>
                  <a:gd name="T23" fmla="*/ 0 h 59"/>
                  <a:gd name="T24" fmla="*/ 1 w 334"/>
                  <a:gd name="T25" fmla="*/ 0 h 59"/>
                  <a:gd name="T26" fmla="*/ 1 w 334"/>
                  <a:gd name="T27" fmla="*/ 0 h 59"/>
                  <a:gd name="T28" fmla="*/ 1 w 334"/>
                  <a:gd name="T29" fmla="*/ 0 h 59"/>
                  <a:gd name="T30" fmla="*/ 1 w 334"/>
                  <a:gd name="T31" fmla="*/ 0 h 59"/>
                  <a:gd name="T32" fmla="*/ 1 w 334"/>
                  <a:gd name="T33" fmla="*/ 0 h 59"/>
                  <a:gd name="T34" fmla="*/ 1 w 334"/>
                  <a:gd name="T35" fmla="*/ 0 h 59"/>
                  <a:gd name="T36" fmla="*/ 1 w 334"/>
                  <a:gd name="T37" fmla="*/ 0 h 59"/>
                  <a:gd name="T38" fmla="*/ 1 w 334"/>
                  <a:gd name="T39" fmla="*/ 0 h 59"/>
                  <a:gd name="T40" fmla="*/ 1 w 334"/>
                  <a:gd name="T41" fmla="*/ 0 h 59"/>
                  <a:gd name="T42" fmla="*/ 1 w 334"/>
                  <a:gd name="T43" fmla="*/ 0 h 59"/>
                  <a:gd name="T44" fmla="*/ 1 w 334"/>
                  <a:gd name="T45" fmla="*/ 0 h 59"/>
                  <a:gd name="T46" fmla="*/ 1 w 334"/>
                  <a:gd name="T47" fmla="*/ 0 h 59"/>
                  <a:gd name="T48" fmla="*/ 1 w 334"/>
                  <a:gd name="T49" fmla="*/ 0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59"/>
                  <a:gd name="T77" fmla="*/ 334 w 334"/>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59">
                    <a:moveTo>
                      <a:pt x="332" y="59"/>
                    </a:moveTo>
                    <a:lnTo>
                      <a:pt x="317" y="59"/>
                    </a:lnTo>
                    <a:lnTo>
                      <a:pt x="300" y="42"/>
                    </a:lnTo>
                    <a:lnTo>
                      <a:pt x="224" y="42"/>
                    </a:lnTo>
                    <a:lnTo>
                      <a:pt x="176" y="43"/>
                    </a:lnTo>
                    <a:lnTo>
                      <a:pt x="156" y="36"/>
                    </a:lnTo>
                    <a:lnTo>
                      <a:pt x="89" y="24"/>
                    </a:lnTo>
                    <a:lnTo>
                      <a:pt x="55" y="17"/>
                    </a:lnTo>
                    <a:lnTo>
                      <a:pt x="41" y="19"/>
                    </a:lnTo>
                    <a:lnTo>
                      <a:pt x="21" y="36"/>
                    </a:lnTo>
                    <a:lnTo>
                      <a:pt x="0" y="36"/>
                    </a:lnTo>
                    <a:lnTo>
                      <a:pt x="15" y="24"/>
                    </a:lnTo>
                    <a:lnTo>
                      <a:pt x="21" y="4"/>
                    </a:lnTo>
                    <a:lnTo>
                      <a:pt x="76" y="0"/>
                    </a:lnTo>
                    <a:lnTo>
                      <a:pt x="91" y="9"/>
                    </a:lnTo>
                    <a:lnTo>
                      <a:pt x="176" y="9"/>
                    </a:lnTo>
                    <a:lnTo>
                      <a:pt x="180" y="19"/>
                    </a:lnTo>
                    <a:lnTo>
                      <a:pt x="190" y="30"/>
                    </a:lnTo>
                    <a:lnTo>
                      <a:pt x="218" y="17"/>
                    </a:lnTo>
                    <a:lnTo>
                      <a:pt x="251" y="21"/>
                    </a:lnTo>
                    <a:lnTo>
                      <a:pt x="279" y="26"/>
                    </a:lnTo>
                    <a:lnTo>
                      <a:pt x="327" y="30"/>
                    </a:lnTo>
                    <a:lnTo>
                      <a:pt x="334" y="45"/>
                    </a:lnTo>
                    <a:lnTo>
                      <a:pt x="332" y="59"/>
                    </a:lnTo>
                    <a:close/>
                  </a:path>
                </a:pathLst>
              </a:custGeom>
              <a:solidFill>
                <a:srgbClr val="000000"/>
              </a:solidFill>
              <a:ln w="9525">
                <a:noFill/>
                <a:round/>
                <a:headEnd/>
                <a:tailEnd/>
              </a:ln>
            </p:spPr>
            <p:txBody>
              <a:bodyPr/>
              <a:lstStyle/>
              <a:p>
                <a:endParaRPr lang="en-US"/>
              </a:p>
            </p:txBody>
          </p:sp>
          <p:sp>
            <p:nvSpPr>
              <p:cNvPr id="54415" name="Freeform 131"/>
              <p:cNvSpPr>
                <a:spLocks/>
              </p:cNvSpPr>
              <p:nvPr/>
            </p:nvSpPr>
            <p:spPr bwMode="auto">
              <a:xfrm>
                <a:off x="1400" y="2501"/>
                <a:ext cx="108" cy="77"/>
              </a:xfrm>
              <a:custGeom>
                <a:avLst/>
                <a:gdLst>
                  <a:gd name="T0" fmla="*/ 0 w 217"/>
                  <a:gd name="T1" fmla="*/ 1 h 154"/>
                  <a:gd name="T2" fmla="*/ 0 w 217"/>
                  <a:gd name="T3" fmla="*/ 1 h 154"/>
                  <a:gd name="T4" fmla="*/ 0 w 217"/>
                  <a:gd name="T5" fmla="*/ 1 h 154"/>
                  <a:gd name="T6" fmla="*/ 0 w 217"/>
                  <a:gd name="T7" fmla="*/ 1 h 154"/>
                  <a:gd name="T8" fmla="*/ 0 w 217"/>
                  <a:gd name="T9" fmla="*/ 1 h 154"/>
                  <a:gd name="T10" fmla="*/ 0 w 217"/>
                  <a:gd name="T11" fmla="*/ 1 h 154"/>
                  <a:gd name="T12" fmla="*/ 0 w 217"/>
                  <a:gd name="T13" fmla="*/ 1 h 154"/>
                  <a:gd name="T14" fmla="*/ 0 w 217"/>
                  <a:gd name="T15" fmla="*/ 1 h 154"/>
                  <a:gd name="T16" fmla="*/ 0 w 217"/>
                  <a:gd name="T17" fmla="*/ 1 h 154"/>
                  <a:gd name="T18" fmla="*/ 0 w 217"/>
                  <a:gd name="T19" fmla="*/ 1 h 154"/>
                  <a:gd name="T20" fmla="*/ 0 w 217"/>
                  <a:gd name="T21" fmla="*/ 1 h 154"/>
                  <a:gd name="T22" fmla="*/ 0 w 217"/>
                  <a:gd name="T23" fmla="*/ 1 h 154"/>
                  <a:gd name="T24" fmla="*/ 0 w 217"/>
                  <a:gd name="T25" fmla="*/ 1 h 154"/>
                  <a:gd name="T26" fmla="*/ 0 w 217"/>
                  <a:gd name="T27" fmla="*/ 1 h 154"/>
                  <a:gd name="T28" fmla="*/ 0 w 217"/>
                  <a:gd name="T29" fmla="*/ 1 h 154"/>
                  <a:gd name="T30" fmla="*/ 0 w 217"/>
                  <a:gd name="T31" fmla="*/ 1 h 154"/>
                  <a:gd name="T32" fmla="*/ 0 w 217"/>
                  <a:gd name="T33" fmla="*/ 1 h 154"/>
                  <a:gd name="T34" fmla="*/ 0 w 217"/>
                  <a:gd name="T35" fmla="*/ 1 h 154"/>
                  <a:gd name="T36" fmla="*/ 0 w 217"/>
                  <a:gd name="T37" fmla="*/ 1 h 154"/>
                  <a:gd name="T38" fmla="*/ 0 w 217"/>
                  <a:gd name="T39" fmla="*/ 1 h 154"/>
                  <a:gd name="T40" fmla="*/ 0 w 217"/>
                  <a:gd name="T41" fmla="*/ 1 h 154"/>
                  <a:gd name="T42" fmla="*/ 0 w 217"/>
                  <a:gd name="T43" fmla="*/ 1 h 154"/>
                  <a:gd name="T44" fmla="*/ 0 w 217"/>
                  <a:gd name="T45" fmla="*/ 1 h 154"/>
                  <a:gd name="T46" fmla="*/ 0 w 217"/>
                  <a:gd name="T47" fmla="*/ 1 h 154"/>
                  <a:gd name="T48" fmla="*/ 0 w 217"/>
                  <a:gd name="T49" fmla="*/ 0 h 154"/>
                  <a:gd name="T50" fmla="*/ 0 w 217"/>
                  <a:gd name="T51" fmla="*/ 1 h 154"/>
                  <a:gd name="T52" fmla="*/ 0 w 217"/>
                  <a:gd name="T53" fmla="*/ 1 h 154"/>
                  <a:gd name="T54" fmla="*/ 0 w 217"/>
                  <a:gd name="T55" fmla="*/ 1 h 154"/>
                  <a:gd name="T56" fmla="*/ 0 w 217"/>
                  <a:gd name="T57" fmla="*/ 1 h 1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7"/>
                  <a:gd name="T88" fmla="*/ 0 h 154"/>
                  <a:gd name="T89" fmla="*/ 217 w 217"/>
                  <a:gd name="T90" fmla="*/ 154 h 1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7" h="154">
                    <a:moveTo>
                      <a:pt x="0" y="47"/>
                    </a:moveTo>
                    <a:lnTo>
                      <a:pt x="13" y="40"/>
                    </a:lnTo>
                    <a:lnTo>
                      <a:pt x="44" y="32"/>
                    </a:lnTo>
                    <a:lnTo>
                      <a:pt x="76" y="43"/>
                    </a:lnTo>
                    <a:lnTo>
                      <a:pt x="91" y="53"/>
                    </a:lnTo>
                    <a:lnTo>
                      <a:pt x="148" y="66"/>
                    </a:lnTo>
                    <a:lnTo>
                      <a:pt x="154" y="91"/>
                    </a:lnTo>
                    <a:lnTo>
                      <a:pt x="139" y="97"/>
                    </a:lnTo>
                    <a:lnTo>
                      <a:pt x="148" y="114"/>
                    </a:lnTo>
                    <a:lnTo>
                      <a:pt x="91" y="114"/>
                    </a:lnTo>
                    <a:lnTo>
                      <a:pt x="82" y="104"/>
                    </a:lnTo>
                    <a:lnTo>
                      <a:pt x="118" y="100"/>
                    </a:lnTo>
                    <a:lnTo>
                      <a:pt x="112" y="93"/>
                    </a:lnTo>
                    <a:lnTo>
                      <a:pt x="38" y="97"/>
                    </a:lnTo>
                    <a:lnTo>
                      <a:pt x="27" y="100"/>
                    </a:lnTo>
                    <a:lnTo>
                      <a:pt x="42" y="112"/>
                    </a:lnTo>
                    <a:lnTo>
                      <a:pt x="55" y="116"/>
                    </a:lnTo>
                    <a:lnTo>
                      <a:pt x="74" y="137"/>
                    </a:lnTo>
                    <a:lnTo>
                      <a:pt x="133" y="135"/>
                    </a:lnTo>
                    <a:lnTo>
                      <a:pt x="152" y="135"/>
                    </a:lnTo>
                    <a:lnTo>
                      <a:pt x="165" y="154"/>
                    </a:lnTo>
                    <a:lnTo>
                      <a:pt x="200" y="121"/>
                    </a:lnTo>
                    <a:lnTo>
                      <a:pt x="217" y="76"/>
                    </a:lnTo>
                    <a:lnTo>
                      <a:pt x="152" y="53"/>
                    </a:lnTo>
                    <a:lnTo>
                      <a:pt x="72" y="0"/>
                    </a:lnTo>
                    <a:lnTo>
                      <a:pt x="51" y="13"/>
                    </a:lnTo>
                    <a:lnTo>
                      <a:pt x="13" y="19"/>
                    </a:lnTo>
                    <a:lnTo>
                      <a:pt x="0" y="47"/>
                    </a:lnTo>
                    <a:close/>
                  </a:path>
                </a:pathLst>
              </a:custGeom>
              <a:solidFill>
                <a:srgbClr val="000000"/>
              </a:solidFill>
              <a:ln w="9525">
                <a:noFill/>
                <a:round/>
                <a:headEnd/>
                <a:tailEnd/>
              </a:ln>
            </p:spPr>
            <p:txBody>
              <a:bodyPr/>
              <a:lstStyle/>
              <a:p>
                <a:endParaRPr lang="en-US"/>
              </a:p>
            </p:txBody>
          </p:sp>
          <p:sp>
            <p:nvSpPr>
              <p:cNvPr id="54416" name="Freeform 132"/>
              <p:cNvSpPr>
                <a:spLocks/>
              </p:cNvSpPr>
              <p:nvPr/>
            </p:nvSpPr>
            <p:spPr bwMode="auto">
              <a:xfrm>
                <a:off x="1432" y="2630"/>
                <a:ext cx="116" cy="89"/>
              </a:xfrm>
              <a:custGeom>
                <a:avLst/>
                <a:gdLst>
                  <a:gd name="T0" fmla="*/ 1 w 232"/>
                  <a:gd name="T1" fmla="*/ 0 h 179"/>
                  <a:gd name="T2" fmla="*/ 1 w 232"/>
                  <a:gd name="T3" fmla="*/ 0 h 179"/>
                  <a:gd name="T4" fmla="*/ 1 w 232"/>
                  <a:gd name="T5" fmla="*/ 0 h 179"/>
                  <a:gd name="T6" fmla="*/ 1 w 232"/>
                  <a:gd name="T7" fmla="*/ 0 h 179"/>
                  <a:gd name="T8" fmla="*/ 1 w 232"/>
                  <a:gd name="T9" fmla="*/ 0 h 179"/>
                  <a:gd name="T10" fmla="*/ 1 w 232"/>
                  <a:gd name="T11" fmla="*/ 0 h 179"/>
                  <a:gd name="T12" fmla="*/ 1 w 232"/>
                  <a:gd name="T13" fmla="*/ 0 h 179"/>
                  <a:gd name="T14" fmla="*/ 1 w 232"/>
                  <a:gd name="T15" fmla="*/ 0 h 179"/>
                  <a:gd name="T16" fmla="*/ 1 w 232"/>
                  <a:gd name="T17" fmla="*/ 0 h 179"/>
                  <a:gd name="T18" fmla="*/ 1 w 232"/>
                  <a:gd name="T19" fmla="*/ 0 h 179"/>
                  <a:gd name="T20" fmla="*/ 1 w 232"/>
                  <a:gd name="T21" fmla="*/ 0 h 179"/>
                  <a:gd name="T22" fmla="*/ 1 w 232"/>
                  <a:gd name="T23" fmla="*/ 0 h 179"/>
                  <a:gd name="T24" fmla="*/ 1 w 232"/>
                  <a:gd name="T25" fmla="*/ 0 h 179"/>
                  <a:gd name="T26" fmla="*/ 1 w 232"/>
                  <a:gd name="T27" fmla="*/ 0 h 179"/>
                  <a:gd name="T28" fmla="*/ 1 w 232"/>
                  <a:gd name="T29" fmla="*/ 0 h 179"/>
                  <a:gd name="T30" fmla="*/ 1 w 232"/>
                  <a:gd name="T31" fmla="*/ 0 h 179"/>
                  <a:gd name="T32" fmla="*/ 1 w 232"/>
                  <a:gd name="T33" fmla="*/ 0 h 179"/>
                  <a:gd name="T34" fmla="*/ 1 w 232"/>
                  <a:gd name="T35" fmla="*/ 0 h 179"/>
                  <a:gd name="T36" fmla="*/ 1 w 232"/>
                  <a:gd name="T37" fmla="*/ 0 h 179"/>
                  <a:gd name="T38" fmla="*/ 1 w 232"/>
                  <a:gd name="T39" fmla="*/ 0 h 179"/>
                  <a:gd name="T40" fmla="*/ 1 w 232"/>
                  <a:gd name="T41" fmla="*/ 0 h 179"/>
                  <a:gd name="T42" fmla="*/ 1 w 232"/>
                  <a:gd name="T43" fmla="*/ 0 h 179"/>
                  <a:gd name="T44" fmla="*/ 0 w 232"/>
                  <a:gd name="T45" fmla="*/ 0 h 179"/>
                  <a:gd name="T46" fmla="*/ 1 w 232"/>
                  <a:gd name="T47" fmla="*/ 0 h 179"/>
                  <a:gd name="T48" fmla="*/ 1 w 232"/>
                  <a:gd name="T49" fmla="*/ 0 h 179"/>
                  <a:gd name="T50" fmla="*/ 1 w 232"/>
                  <a:gd name="T51" fmla="*/ 0 h 179"/>
                  <a:gd name="T52" fmla="*/ 1 w 232"/>
                  <a:gd name="T53" fmla="*/ 0 h 179"/>
                  <a:gd name="T54" fmla="*/ 1 w 232"/>
                  <a:gd name="T55" fmla="*/ 0 h 179"/>
                  <a:gd name="T56" fmla="*/ 1 w 232"/>
                  <a:gd name="T57" fmla="*/ 0 h 179"/>
                  <a:gd name="T58" fmla="*/ 1 w 232"/>
                  <a:gd name="T59" fmla="*/ 0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2"/>
                  <a:gd name="T91" fmla="*/ 0 h 179"/>
                  <a:gd name="T92" fmla="*/ 232 w 232"/>
                  <a:gd name="T93" fmla="*/ 179 h 1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2" h="179">
                    <a:moveTo>
                      <a:pt x="95" y="0"/>
                    </a:moveTo>
                    <a:lnTo>
                      <a:pt x="85" y="44"/>
                    </a:lnTo>
                    <a:lnTo>
                      <a:pt x="97" y="63"/>
                    </a:lnTo>
                    <a:lnTo>
                      <a:pt x="108" y="69"/>
                    </a:lnTo>
                    <a:lnTo>
                      <a:pt x="131" y="93"/>
                    </a:lnTo>
                    <a:lnTo>
                      <a:pt x="154" y="109"/>
                    </a:lnTo>
                    <a:lnTo>
                      <a:pt x="169" y="110"/>
                    </a:lnTo>
                    <a:lnTo>
                      <a:pt x="190" y="107"/>
                    </a:lnTo>
                    <a:lnTo>
                      <a:pt x="203" y="93"/>
                    </a:lnTo>
                    <a:lnTo>
                      <a:pt x="211" y="86"/>
                    </a:lnTo>
                    <a:lnTo>
                      <a:pt x="232" y="84"/>
                    </a:lnTo>
                    <a:lnTo>
                      <a:pt x="224" y="97"/>
                    </a:lnTo>
                    <a:lnTo>
                      <a:pt x="201" y="109"/>
                    </a:lnTo>
                    <a:lnTo>
                      <a:pt x="186" y="118"/>
                    </a:lnTo>
                    <a:lnTo>
                      <a:pt x="176" y="124"/>
                    </a:lnTo>
                    <a:lnTo>
                      <a:pt x="175" y="154"/>
                    </a:lnTo>
                    <a:lnTo>
                      <a:pt x="165" y="152"/>
                    </a:lnTo>
                    <a:lnTo>
                      <a:pt x="156" y="131"/>
                    </a:lnTo>
                    <a:lnTo>
                      <a:pt x="131" y="141"/>
                    </a:lnTo>
                    <a:lnTo>
                      <a:pt x="121" y="150"/>
                    </a:lnTo>
                    <a:lnTo>
                      <a:pt x="116" y="169"/>
                    </a:lnTo>
                    <a:lnTo>
                      <a:pt x="76" y="179"/>
                    </a:lnTo>
                    <a:lnTo>
                      <a:pt x="0" y="166"/>
                    </a:lnTo>
                    <a:lnTo>
                      <a:pt x="17" y="118"/>
                    </a:lnTo>
                    <a:lnTo>
                      <a:pt x="38" y="57"/>
                    </a:lnTo>
                    <a:lnTo>
                      <a:pt x="55" y="31"/>
                    </a:lnTo>
                    <a:lnTo>
                      <a:pt x="68" y="17"/>
                    </a:lnTo>
                    <a:lnTo>
                      <a:pt x="85" y="0"/>
                    </a:lnTo>
                    <a:lnTo>
                      <a:pt x="95" y="0"/>
                    </a:lnTo>
                    <a:close/>
                  </a:path>
                </a:pathLst>
              </a:custGeom>
              <a:solidFill>
                <a:srgbClr val="000000"/>
              </a:solidFill>
              <a:ln w="9525">
                <a:noFill/>
                <a:round/>
                <a:headEnd/>
                <a:tailEnd/>
              </a:ln>
            </p:spPr>
            <p:txBody>
              <a:bodyPr/>
              <a:lstStyle/>
              <a:p>
                <a:endParaRPr lang="en-US"/>
              </a:p>
            </p:txBody>
          </p:sp>
          <p:sp>
            <p:nvSpPr>
              <p:cNvPr id="54417" name="Freeform 133"/>
              <p:cNvSpPr>
                <a:spLocks/>
              </p:cNvSpPr>
              <p:nvPr/>
            </p:nvSpPr>
            <p:spPr bwMode="auto">
              <a:xfrm>
                <a:off x="1400" y="2713"/>
                <a:ext cx="99" cy="50"/>
              </a:xfrm>
              <a:custGeom>
                <a:avLst/>
                <a:gdLst>
                  <a:gd name="T0" fmla="*/ 0 w 200"/>
                  <a:gd name="T1" fmla="*/ 1 h 100"/>
                  <a:gd name="T2" fmla="*/ 0 w 200"/>
                  <a:gd name="T3" fmla="*/ 1 h 100"/>
                  <a:gd name="T4" fmla="*/ 0 w 200"/>
                  <a:gd name="T5" fmla="*/ 1 h 100"/>
                  <a:gd name="T6" fmla="*/ 0 w 200"/>
                  <a:gd name="T7" fmla="*/ 1 h 100"/>
                  <a:gd name="T8" fmla="*/ 0 w 200"/>
                  <a:gd name="T9" fmla="*/ 1 h 100"/>
                  <a:gd name="T10" fmla="*/ 0 w 200"/>
                  <a:gd name="T11" fmla="*/ 1 h 100"/>
                  <a:gd name="T12" fmla="*/ 0 w 200"/>
                  <a:gd name="T13" fmla="*/ 1 h 100"/>
                  <a:gd name="T14" fmla="*/ 0 w 200"/>
                  <a:gd name="T15" fmla="*/ 1 h 100"/>
                  <a:gd name="T16" fmla="*/ 0 w 200"/>
                  <a:gd name="T17" fmla="*/ 1 h 100"/>
                  <a:gd name="T18" fmla="*/ 0 w 200"/>
                  <a:gd name="T19" fmla="*/ 1 h 100"/>
                  <a:gd name="T20" fmla="*/ 0 w 200"/>
                  <a:gd name="T21" fmla="*/ 1 h 100"/>
                  <a:gd name="T22" fmla="*/ 0 w 200"/>
                  <a:gd name="T23" fmla="*/ 1 h 100"/>
                  <a:gd name="T24" fmla="*/ 0 w 200"/>
                  <a:gd name="T25" fmla="*/ 0 h 100"/>
                  <a:gd name="T26" fmla="*/ 0 w 200"/>
                  <a:gd name="T27" fmla="*/ 1 h 100"/>
                  <a:gd name="T28" fmla="*/ 0 w 200"/>
                  <a:gd name="T29" fmla="*/ 1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
                  <a:gd name="T46" fmla="*/ 0 h 100"/>
                  <a:gd name="T47" fmla="*/ 200 w 200"/>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 h="100">
                    <a:moveTo>
                      <a:pt x="137" y="17"/>
                    </a:moveTo>
                    <a:lnTo>
                      <a:pt x="122" y="34"/>
                    </a:lnTo>
                    <a:lnTo>
                      <a:pt x="137" y="47"/>
                    </a:lnTo>
                    <a:lnTo>
                      <a:pt x="152" y="55"/>
                    </a:lnTo>
                    <a:lnTo>
                      <a:pt x="200" y="62"/>
                    </a:lnTo>
                    <a:lnTo>
                      <a:pt x="173" y="72"/>
                    </a:lnTo>
                    <a:lnTo>
                      <a:pt x="63" y="93"/>
                    </a:lnTo>
                    <a:lnTo>
                      <a:pt x="25" y="100"/>
                    </a:lnTo>
                    <a:lnTo>
                      <a:pt x="0" y="89"/>
                    </a:lnTo>
                    <a:lnTo>
                      <a:pt x="2" y="58"/>
                    </a:lnTo>
                    <a:lnTo>
                      <a:pt x="30" y="41"/>
                    </a:lnTo>
                    <a:lnTo>
                      <a:pt x="51" y="13"/>
                    </a:lnTo>
                    <a:lnTo>
                      <a:pt x="61" y="0"/>
                    </a:lnTo>
                    <a:lnTo>
                      <a:pt x="137" y="17"/>
                    </a:lnTo>
                    <a:close/>
                  </a:path>
                </a:pathLst>
              </a:custGeom>
              <a:solidFill>
                <a:srgbClr val="000000"/>
              </a:solidFill>
              <a:ln w="9525">
                <a:noFill/>
                <a:round/>
                <a:headEnd/>
                <a:tailEnd/>
              </a:ln>
            </p:spPr>
            <p:txBody>
              <a:bodyPr/>
              <a:lstStyle/>
              <a:p>
                <a:endParaRPr lang="en-US"/>
              </a:p>
            </p:txBody>
          </p:sp>
          <p:sp>
            <p:nvSpPr>
              <p:cNvPr id="54418" name="Freeform 134"/>
              <p:cNvSpPr>
                <a:spLocks/>
              </p:cNvSpPr>
              <p:nvPr/>
            </p:nvSpPr>
            <p:spPr bwMode="auto">
              <a:xfrm>
                <a:off x="1497" y="2540"/>
                <a:ext cx="21" cy="22"/>
              </a:xfrm>
              <a:custGeom>
                <a:avLst/>
                <a:gdLst>
                  <a:gd name="T0" fmla="*/ 1 w 42"/>
                  <a:gd name="T1" fmla="*/ 1 h 43"/>
                  <a:gd name="T2" fmla="*/ 1 w 42"/>
                  <a:gd name="T3" fmla="*/ 1 h 43"/>
                  <a:gd name="T4" fmla="*/ 1 w 42"/>
                  <a:gd name="T5" fmla="*/ 1 h 43"/>
                  <a:gd name="T6" fmla="*/ 1 w 42"/>
                  <a:gd name="T7" fmla="*/ 1 h 43"/>
                  <a:gd name="T8" fmla="*/ 1 w 42"/>
                  <a:gd name="T9" fmla="*/ 0 h 43"/>
                  <a:gd name="T10" fmla="*/ 0 w 42"/>
                  <a:gd name="T11" fmla="*/ 1 h 43"/>
                  <a:gd name="T12" fmla="*/ 1 w 42"/>
                  <a:gd name="T13" fmla="*/ 1 h 43"/>
                  <a:gd name="T14" fmla="*/ 1 w 42"/>
                  <a:gd name="T15" fmla="*/ 1 h 43"/>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3"/>
                  <a:gd name="T26" fmla="*/ 42 w 42"/>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3">
                    <a:moveTo>
                      <a:pt x="4" y="43"/>
                    </a:moveTo>
                    <a:lnTo>
                      <a:pt x="25" y="24"/>
                    </a:lnTo>
                    <a:lnTo>
                      <a:pt x="38" y="17"/>
                    </a:lnTo>
                    <a:lnTo>
                      <a:pt x="42" y="5"/>
                    </a:lnTo>
                    <a:lnTo>
                      <a:pt x="19" y="0"/>
                    </a:lnTo>
                    <a:lnTo>
                      <a:pt x="0" y="19"/>
                    </a:lnTo>
                    <a:lnTo>
                      <a:pt x="4" y="43"/>
                    </a:lnTo>
                    <a:close/>
                  </a:path>
                </a:pathLst>
              </a:custGeom>
              <a:solidFill>
                <a:srgbClr val="000000"/>
              </a:solidFill>
              <a:ln w="9525">
                <a:noFill/>
                <a:round/>
                <a:headEnd/>
                <a:tailEnd/>
              </a:ln>
            </p:spPr>
            <p:txBody>
              <a:bodyPr/>
              <a:lstStyle/>
              <a:p>
                <a:endParaRPr lang="en-US"/>
              </a:p>
            </p:txBody>
          </p:sp>
          <p:sp>
            <p:nvSpPr>
              <p:cNvPr id="54419" name="Freeform 135"/>
              <p:cNvSpPr>
                <a:spLocks/>
              </p:cNvSpPr>
              <p:nvPr/>
            </p:nvSpPr>
            <p:spPr bwMode="auto">
              <a:xfrm>
                <a:off x="1551" y="2535"/>
                <a:ext cx="117" cy="76"/>
              </a:xfrm>
              <a:custGeom>
                <a:avLst/>
                <a:gdLst>
                  <a:gd name="T0" fmla="*/ 1 w 234"/>
                  <a:gd name="T1" fmla="*/ 1 h 152"/>
                  <a:gd name="T2" fmla="*/ 0 w 234"/>
                  <a:gd name="T3" fmla="*/ 1 h 152"/>
                  <a:gd name="T4" fmla="*/ 1 w 234"/>
                  <a:gd name="T5" fmla="*/ 1 h 152"/>
                  <a:gd name="T6" fmla="*/ 1 w 234"/>
                  <a:gd name="T7" fmla="*/ 1 h 152"/>
                  <a:gd name="T8" fmla="*/ 1 w 234"/>
                  <a:gd name="T9" fmla="*/ 1 h 152"/>
                  <a:gd name="T10" fmla="*/ 1 w 234"/>
                  <a:gd name="T11" fmla="*/ 1 h 152"/>
                  <a:gd name="T12" fmla="*/ 1 w 234"/>
                  <a:gd name="T13" fmla="*/ 0 h 152"/>
                  <a:gd name="T14" fmla="*/ 1 w 234"/>
                  <a:gd name="T15" fmla="*/ 1 h 152"/>
                  <a:gd name="T16" fmla="*/ 1 w 234"/>
                  <a:gd name="T17" fmla="*/ 1 h 152"/>
                  <a:gd name="T18" fmla="*/ 1 w 234"/>
                  <a:gd name="T19" fmla="*/ 1 h 152"/>
                  <a:gd name="T20" fmla="*/ 1 w 234"/>
                  <a:gd name="T21" fmla="*/ 1 h 152"/>
                  <a:gd name="T22" fmla="*/ 1 w 234"/>
                  <a:gd name="T23" fmla="*/ 1 h 152"/>
                  <a:gd name="T24" fmla="*/ 1 w 234"/>
                  <a:gd name="T25" fmla="*/ 1 h 152"/>
                  <a:gd name="T26" fmla="*/ 1 w 234"/>
                  <a:gd name="T27" fmla="*/ 1 h 152"/>
                  <a:gd name="T28" fmla="*/ 1 w 234"/>
                  <a:gd name="T29" fmla="*/ 1 h 152"/>
                  <a:gd name="T30" fmla="*/ 1 w 234"/>
                  <a:gd name="T31" fmla="*/ 1 h 152"/>
                  <a:gd name="T32" fmla="*/ 1 w 234"/>
                  <a:gd name="T33" fmla="*/ 1 h 152"/>
                  <a:gd name="T34" fmla="*/ 1 w 234"/>
                  <a:gd name="T35" fmla="*/ 1 h 152"/>
                  <a:gd name="T36" fmla="*/ 1 w 234"/>
                  <a:gd name="T37" fmla="*/ 1 h 152"/>
                  <a:gd name="T38" fmla="*/ 1 w 234"/>
                  <a:gd name="T39" fmla="*/ 1 h 152"/>
                  <a:gd name="T40" fmla="*/ 1 w 234"/>
                  <a:gd name="T41" fmla="*/ 1 h 152"/>
                  <a:gd name="T42" fmla="*/ 1 w 234"/>
                  <a:gd name="T43" fmla="*/ 1 h 152"/>
                  <a:gd name="T44" fmla="*/ 1 w 234"/>
                  <a:gd name="T45" fmla="*/ 1 h 152"/>
                  <a:gd name="T46" fmla="*/ 1 w 234"/>
                  <a:gd name="T47" fmla="*/ 1 h 152"/>
                  <a:gd name="T48" fmla="*/ 1 w 234"/>
                  <a:gd name="T49" fmla="*/ 1 h 152"/>
                  <a:gd name="T50" fmla="*/ 1 w 234"/>
                  <a:gd name="T51" fmla="*/ 1 h 152"/>
                  <a:gd name="T52" fmla="*/ 1 w 234"/>
                  <a:gd name="T53" fmla="*/ 1 h 152"/>
                  <a:gd name="T54" fmla="*/ 1 w 234"/>
                  <a:gd name="T55" fmla="*/ 1 h 152"/>
                  <a:gd name="T56" fmla="*/ 1 w 234"/>
                  <a:gd name="T57" fmla="*/ 1 h 152"/>
                  <a:gd name="T58" fmla="*/ 1 w 234"/>
                  <a:gd name="T59" fmla="*/ 1 h 152"/>
                  <a:gd name="T60" fmla="*/ 1 w 234"/>
                  <a:gd name="T61" fmla="*/ 1 h 152"/>
                  <a:gd name="T62" fmla="*/ 1 w 234"/>
                  <a:gd name="T63" fmla="*/ 1 h 152"/>
                  <a:gd name="T64" fmla="*/ 1 w 234"/>
                  <a:gd name="T65" fmla="*/ 1 h 152"/>
                  <a:gd name="T66" fmla="*/ 1 w 234"/>
                  <a:gd name="T67" fmla="*/ 1 h 152"/>
                  <a:gd name="T68" fmla="*/ 1 w 234"/>
                  <a:gd name="T69" fmla="*/ 1 h 152"/>
                  <a:gd name="T70" fmla="*/ 1 w 234"/>
                  <a:gd name="T71" fmla="*/ 1 h 152"/>
                  <a:gd name="T72" fmla="*/ 1 w 234"/>
                  <a:gd name="T73" fmla="*/ 1 h 152"/>
                  <a:gd name="T74" fmla="*/ 1 w 234"/>
                  <a:gd name="T75" fmla="*/ 1 h 152"/>
                  <a:gd name="T76" fmla="*/ 1 w 234"/>
                  <a:gd name="T77" fmla="*/ 1 h 152"/>
                  <a:gd name="T78" fmla="*/ 1 w 234"/>
                  <a:gd name="T79" fmla="*/ 1 h 152"/>
                  <a:gd name="T80" fmla="*/ 1 w 234"/>
                  <a:gd name="T81" fmla="*/ 1 h 1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4"/>
                  <a:gd name="T124" fmla="*/ 0 h 152"/>
                  <a:gd name="T125" fmla="*/ 234 w 234"/>
                  <a:gd name="T126" fmla="*/ 152 h 1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4" h="152">
                    <a:moveTo>
                      <a:pt x="4" y="76"/>
                    </a:moveTo>
                    <a:lnTo>
                      <a:pt x="0" y="32"/>
                    </a:lnTo>
                    <a:lnTo>
                      <a:pt x="19" y="19"/>
                    </a:lnTo>
                    <a:lnTo>
                      <a:pt x="50" y="12"/>
                    </a:lnTo>
                    <a:lnTo>
                      <a:pt x="135" y="13"/>
                    </a:lnTo>
                    <a:lnTo>
                      <a:pt x="169" y="13"/>
                    </a:lnTo>
                    <a:lnTo>
                      <a:pt x="190" y="0"/>
                    </a:lnTo>
                    <a:lnTo>
                      <a:pt x="206" y="21"/>
                    </a:lnTo>
                    <a:lnTo>
                      <a:pt x="232" y="36"/>
                    </a:lnTo>
                    <a:lnTo>
                      <a:pt x="234" y="50"/>
                    </a:lnTo>
                    <a:lnTo>
                      <a:pt x="223" y="76"/>
                    </a:lnTo>
                    <a:lnTo>
                      <a:pt x="198" y="72"/>
                    </a:lnTo>
                    <a:lnTo>
                      <a:pt x="190" y="57"/>
                    </a:lnTo>
                    <a:lnTo>
                      <a:pt x="173" y="38"/>
                    </a:lnTo>
                    <a:lnTo>
                      <a:pt x="80" y="34"/>
                    </a:lnTo>
                    <a:lnTo>
                      <a:pt x="67" y="61"/>
                    </a:lnTo>
                    <a:lnTo>
                      <a:pt x="133" y="70"/>
                    </a:lnTo>
                    <a:lnTo>
                      <a:pt x="67" y="78"/>
                    </a:lnTo>
                    <a:lnTo>
                      <a:pt x="91" y="93"/>
                    </a:lnTo>
                    <a:lnTo>
                      <a:pt x="145" y="97"/>
                    </a:lnTo>
                    <a:lnTo>
                      <a:pt x="156" y="91"/>
                    </a:lnTo>
                    <a:lnTo>
                      <a:pt x="158" y="80"/>
                    </a:lnTo>
                    <a:lnTo>
                      <a:pt x="166" y="80"/>
                    </a:lnTo>
                    <a:lnTo>
                      <a:pt x="175" y="86"/>
                    </a:lnTo>
                    <a:lnTo>
                      <a:pt x="190" y="86"/>
                    </a:lnTo>
                    <a:lnTo>
                      <a:pt x="185" y="97"/>
                    </a:lnTo>
                    <a:lnTo>
                      <a:pt x="168" y="97"/>
                    </a:lnTo>
                    <a:lnTo>
                      <a:pt x="156" y="112"/>
                    </a:lnTo>
                    <a:lnTo>
                      <a:pt x="118" y="118"/>
                    </a:lnTo>
                    <a:lnTo>
                      <a:pt x="69" y="107"/>
                    </a:lnTo>
                    <a:lnTo>
                      <a:pt x="59" y="107"/>
                    </a:lnTo>
                    <a:lnTo>
                      <a:pt x="67" y="131"/>
                    </a:lnTo>
                    <a:lnTo>
                      <a:pt x="80" y="145"/>
                    </a:lnTo>
                    <a:lnTo>
                      <a:pt x="101" y="148"/>
                    </a:lnTo>
                    <a:lnTo>
                      <a:pt x="88" y="152"/>
                    </a:lnTo>
                    <a:lnTo>
                      <a:pt x="67" y="148"/>
                    </a:lnTo>
                    <a:lnTo>
                      <a:pt x="50" y="127"/>
                    </a:lnTo>
                    <a:lnTo>
                      <a:pt x="29" y="101"/>
                    </a:lnTo>
                    <a:lnTo>
                      <a:pt x="23" y="82"/>
                    </a:lnTo>
                    <a:lnTo>
                      <a:pt x="4" y="76"/>
                    </a:lnTo>
                    <a:close/>
                  </a:path>
                </a:pathLst>
              </a:custGeom>
              <a:solidFill>
                <a:srgbClr val="000000"/>
              </a:solidFill>
              <a:ln w="9525">
                <a:noFill/>
                <a:round/>
                <a:headEnd/>
                <a:tailEnd/>
              </a:ln>
            </p:spPr>
            <p:txBody>
              <a:bodyPr/>
              <a:lstStyle/>
              <a:p>
                <a:endParaRPr lang="en-US"/>
              </a:p>
            </p:txBody>
          </p:sp>
          <p:sp>
            <p:nvSpPr>
              <p:cNvPr id="54420" name="Freeform 136"/>
              <p:cNvSpPr>
                <a:spLocks/>
              </p:cNvSpPr>
              <p:nvPr/>
            </p:nvSpPr>
            <p:spPr bwMode="auto">
              <a:xfrm>
                <a:off x="1556" y="2641"/>
                <a:ext cx="21" cy="46"/>
              </a:xfrm>
              <a:custGeom>
                <a:avLst/>
                <a:gdLst>
                  <a:gd name="T0" fmla="*/ 0 w 41"/>
                  <a:gd name="T1" fmla="*/ 0 h 93"/>
                  <a:gd name="T2" fmla="*/ 1 w 41"/>
                  <a:gd name="T3" fmla="*/ 0 h 93"/>
                  <a:gd name="T4" fmla="*/ 0 w 41"/>
                  <a:gd name="T5" fmla="*/ 0 h 93"/>
                  <a:gd name="T6" fmla="*/ 1 w 41"/>
                  <a:gd name="T7" fmla="*/ 0 h 93"/>
                  <a:gd name="T8" fmla="*/ 1 w 41"/>
                  <a:gd name="T9" fmla="*/ 0 h 93"/>
                  <a:gd name="T10" fmla="*/ 1 w 41"/>
                  <a:gd name="T11" fmla="*/ 0 h 93"/>
                  <a:gd name="T12" fmla="*/ 1 w 41"/>
                  <a:gd name="T13" fmla="*/ 0 h 93"/>
                  <a:gd name="T14" fmla="*/ 1 w 41"/>
                  <a:gd name="T15" fmla="*/ 0 h 93"/>
                  <a:gd name="T16" fmla="*/ 0 w 41"/>
                  <a:gd name="T17" fmla="*/ 0 h 93"/>
                  <a:gd name="T18" fmla="*/ 0 w 41"/>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93"/>
                  <a:gd name="T32" fmla="*/ 41 w 41"/>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93">
                    <a:moveTo>
                      <a:pt x="0" y="0"/>
                    </a:moveTo>
                    <a:lnTo>
                      <a:pt x="3" y="38"/>
                    </a:lnTo>
                    <a:lnTo>
                      <a:pt x="0" y="55"/>
                    </a:lnTo>
                    <a:lnTo>
                      <a:pt x="13" y="48"/>
                    </a:lnTo>
                    <a:lnTo>
                      <a:pt x="30" y="72"/>
                    </a:lnTo>
                    <a:lnTo>
                      <a:pt x="41" y="93"/>
                    </a:lnTo>
                    <a:lnTo>
                      <a:pt x="34" y="57"/>
                    </a:lnTo>
                    <a:lnTo>
                      <a:pt x="22" y="21"/>
                    </a:lnTo>
                    <a:lnTo>
                      <a:pt x="0" y="0"/>
                    </a:lnTo>
                    <a:close/>
                  </a:path>
                </a:pathLst>
              </a:custGeom>
              <a:solidFill>
                <a:srgbClr val="000000"/>
              </a:solidFill>
              <a:ln w="9525">
                <a:noFill/>
                <a:round/>
                <a:headEnd/>
                <a:tailEnd/>
              </a:ln>
            </p:spPr>
            <p:txBody>
              <a:bodyPr/>
              <a:lstStyle/>
              <a:p>
                <a:endParaRPr lang="en-US"/>
              </a:p>
            </p:txBody>
          </p:sp>
          <p:sp>
            <p:nvSpPr>
              <p:cNvPr id="54421" name="Freeform 137"/>
              <p:cNvSpPr>
                <a:spLocks/>
              </p:cNvSpPr>
              <p:nvPr/>
            </p:nvSpPr>
            <p:spPr bwMode="auto">
              <a:xfrm>
                <a:off x="741" y="2679"/>
                <a:ext cx="1076" cy="875"/>
              </a:xfrm>
              <a:custGeom>
                <a:avLst/>
                <a:gdLst>
                  <a:gd name="T0" fmla="*/ 1 w 2151"/>
                  <a:gd name="T1" fmla="*/ 0 h 1751"/>
                  <a:gd name="T2" fmla="*/ 1 w 2151"/>
                  <a:gd name="T3" fmla="*/ 0 h 1751"/>
                  <a:gd name="T4" fmla="*/ 1 w 2151"/>
                  <a:gd name="T5" fmla="*/ 0 h 1751"/>
                  <a:gd name="T6" fmla="*/ 1 w 2151"/>
                  <a:gd name="T7" fmla="*/ 0 h 1751"/>
                  <a:gd name="T8" fmla="*/ 1 w 2151"/>
                  <a:gd name="T9" fmla="*/ 0 h 1751"/>
                  <a:gd name="T10" fmla="*/ 1 w 2151"/>
                  <a:gd name="T11" fmla="*/ 0 h 1751"/>
                  <a:gd name="T12" fmla="*/ 1 w 2151"/>
                  <a:gd name="T13" fmla="*/ 0 h 1751"/>
                  <a:gd name="T14" fmla="*/ 1 w 2151"/>
                  <a:gd name="T15" fmla="*/ 0 h 1751"/>
                  <a:gd name="T16" fmla="*/ 1 w 2151"/>
                  <a:gd name="T17" fmla="*/ 0 h 1751"/>
                  <a:gd name="T18" fmla="*/ 1 w 2151"/>
                  <a:gd name="T19" fmla="*/ 0 h 1751"/>
                  <a:gd name="T20" fmla="*/ 1 w 2151"/>
                  <a:gd name="T21" fmla="*/ 0 h 1751"/>
                  <a:gd name="T22" fmla="*/ 1 w 2151"/>
                  <a:gd name="T23" fmla="*/ 0 h 1751"/>
                  <a:gd name="T24" fmla="*/ 1 w 2151"/>
                  <a:gd name="T25" fmla="*/ 0 h 1751"/>
                  <a:gd name="T26" fmla="*/ 1 w 2151"/>
                  <a:gd name="T27" fmla="*/ 0 h 1751"/>
                  <a:gd name="T28" fmla="*/ 1 w 2151"/>
                  <a:gd name="T29" fmla="*/ 0 h 1751"/>
                  <a:gd name="T30" fmla="*/ 1 w 2151"/>
                  <a:gd name="T31" fmla="*/ 0 h 1751"/>
                  <a:gd name="T32" fmla="*/ 1 w 2151"/>
                  <a:gd name="T33" fmla="*/ 0 h 1751"/>
                  <a:gd name="T34" fmla="*/ 1 w 2151"/>
                  <a:gd name="T35" fmla="*/ 0 h 1751"/>
                  <a:gd name="T36" fmla="*/ 1 w 2151"/>
                  <a:gd name="T37" fmla="*/ 0 h 1751"/>
                  <a:gd name="T38" fmla="*/ 1 w 2151"/>
                  <a:gd name="T39" fmla="*/ 0 h 1751"/>
                  <a:gd name="T40" fmla="*/ 1 w 2151"/>
                  <a:gd name="T41" fmla="*/ 0 h 1751"/>
                  <a:gd name="T42" fmla="*/ 1 w 2151"/>
                  <a:gd name="T43" fmla="*/ 0 h 1751"/>
                  <a:gd name="T44" fmla="*/ 1 w 2151"/>
                  <a:gd name="T45" fmla="*/ 0 h 1751"/>
                  <a:gd name="T46" fmla="*/ 1 w 2151"/>
                  <a:gd name="T47" fmla="*/ 0 h 1751"/>
                  <a:gd name="T48" fmla="*/ 1 w 2151"/>
                  <a:gd name="T49" fmla="*/ 0 h 1751"/>
                  <a:gd name="T50" fmla="*/ 1 w 2151"/>
                  <a:gd name="T51" fmla="*/ 0 h 1751"/>
                  <a:gd name="T52" fmla="*/ 1 w 2151"/>
                  <a:gd name="T53" fmla="*/ 0 h 1751"/>
                  <a:gd name="T54" fmla="*/ 1 w 2151"/>
                  <a:gd name="T55" fmla="*/ 0 h 1751"/>
                  <a:gd name="T56" fmla="*/ 1 w 2151"/>
                  <a:gd name="T57" fmla="*/ 0 h 1751"/>
                  <a:gd name="T58" fmla="*/ 1 w 2151"/>
                  <a:gd name="T59" fmla="*/ 0 h 1751"/>
                  <a:gd name="T60" fmla="*/ 1 w 2151"/>
                  <a:gd name="T61" fmla="*/ 0 h 1751"/>
                  <a:gd name="T62" fmla="*/ 1 w 2151"/>
                  <a:gd name="T63" fmla="*/ 0 h 1751"/>
                  <a:gd name="T64" fmla="*/ 1 w 2151"/>
                  <a:gd name="T65" fmla="*/ 0 h 1751"/>
                  <a:gd name="T66" fmla="*/ 1 w 2151"/>
                  <a:gd name="T67" fmla="*/ 0 h 1751"/>
                  <a:gd name="T68" fmla="*/ 1 w 2151"/>
                  <a:gd name="T69" fmla="*/ 0 h 1751"/>
                  <a:gd name="T70" fmla="*/ 1 w 2151"/>
                  <a:gd name="T71" fmla="*/ 0 h 1751"/>
                  <a:gd name="T72" fmla="*/ 1 w 2151"/>
                  <a:gd name="T73" fmla="*/ 0 h 1751"/>
                  <a:gd name="T74" fmla="*/ 1 w 2151"/>
                  <a:gd name="T75" fmla="*/ 0 h 1751"/>
                  <a:gd name="T76" fmla="*/ 1 w 2151"/>
                  <a:gd name="T77" fmla="*/ 0 h 1751"/>
                  <a:gd name="T78" fmla="*/ 1 w 2151"/>
                  <a:gd name="T79" fmla="*/ 0 h 1751"/>
                  <a:gd name="T80" fmla="*/ 1 w 2151"/>
                  <a:gd name="T81" fmla="*/ 0 h 1751"/>
                  <a:gd name="T82" fmla="*/ 1 w 2151"/>
                  <a:gd name="T83" fmla="*/ 0 h 1751"/>
                  <a:gd name="T84" fmla="*/ 1 w 2151"/>
                  <a:gd name="T85" fmla="*/ 0 h 1751"/>
                  <a:gd name="T86" fmla="*/ 1 w 2151"/>
                  <a:gd name="T87" fmla="*/ 0 h 1751"/>
                  <a:gd name="T88" fmla="*/ 1 w 2151"/>
                  <a:gd name="T89" fmla="*/ 0 h 1751"/>
                  <a:gd name="T90" fmla="*/ 1 w 2151"/>
                  <a:gd name="T91" fmla="*/ 0 h 1751"/>
                  <a:gd name="T92" fmla="*/ 1 w 2151"/>
                  <a:gd name="T93" fmla="*/ 0 h 1751"/>
                  <a:gd name="T94" fmla="*/ 1 w 2151"/>
                  <a:gd name="T95" fmla="*/ 0 h 1751"/>
                  <a:gd name="T96" fmla="*/ 1 w 2151"/>
                  <a:gd name="T97" fmla="*/ 0 h 1751"/>
                  <a:gd name="T98" fmla="*/ 1 w 2151"/>
                  <a:gd name="T99" fmla="*/ 0 h 1751"/>
                  <a:gd name="T100" fmla="*/ 1 w 2151"/>
                  <a:gd name="T101" fmla="*/ 0 h 1751"/>
                  <a:gd name="T102" fmla="*/ 1 w 2151"/>
                  <a:gd name="T103" fmla="*/ 0 h 1751"/>
                  <a:gd name="T104" fmla="*/ 1 w 2151"/>
                  <a:gd name="T105" fmla="*/ 0 h 1751"/>
                  <a:gd name="T106" fmla="*/ 1 w 2151"/>
                  <a:gd name="T107" fmla="*/ 0 h 1751"/>
                  <a:gd name="T108" fmla="*/ 1 w 2151"/>
                  <a:gd name="T109" fmla="*/ 0 h 1751"/>
                  <a:gd name="T110" fmla="*/ 1 w 2151"/>
                  <a:gd name="T111" fmla="*/ 0 h 1751"/>
                  <a:gd name="T112" fmla="*/ 1 w 2151"/>
                  <a:gd name="T113" fmla="*/ 0 h 1751"/>
                  <a:gd name="T114" fmla="*/ 1 w 2151"/>
                  <a:gd name="T115" fmla="*/ 0 h 1751"/>
                  <a:gd name="T116" fmla="*/ 1 w 2151"/>
                  <a:gd name="T117" fmla="*/ 0 h 1751"/>
                  <a:gd name="T118" fmla="*/ 1 w 2151"/>
                  <a:gd name="T119" fmla="*/ 0 h 1751"/>
                  <a:gd name="T120" fmla="*/ 1 w 2151"/>
                  <a:gd name="T121" fmla="*/ 0 h 1751"/>
                  <a:gd name="T122" fmla="*/ 1 w 2151"/>
                  <a:gd name="T123" fmla="*/ 0 h 1751"/>
                  <a:gd name="T124" fmla="*/ 1 w 2151"/>
                  <a:gd name="T125" fmla="*/ 0 h 1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51"/>
                  <a:gd name="T190" fmla="*/ 0 h 1751"/>
                  <a:gd name="T191" fmla="*/ 2151 w 2151"/>
                  <a:gd name="T192" fmla="*/ 1751 h 17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51" h="1751">
                    <a:moveTo>
                      <a:pt x="1254" y="0"/>
                    </a:moveTo>
                    <a:lnTo>
                      <a:pt x="1258" y="34"/>
                    </a:lnTo>
                    <a:lnTo>
                      <a:pt x="1268" y="51"/>
                    </a:lnTo>
                    <a:lnTo>
                      <a:pt x="1268" y="165"/>
                    </a:lnTo>
                    <a:lnTo>
                      <a:pt x="1254" y="186"/>
                    </a:lnTo>
                    <a:lnTo>
                      <a:pt x="1271" y="226"/>
                    </a:lnTo>
                    <a:lnTo>
                      <a:pt x="1216" y="293"/>
                    </a:lnTo>
                    <a:lnTo>
                      <a:pt x="1212" y="327"/>
                    </a:lnTo>
                    <a:lnTo>
                      <a:pt x="1188" y="357"/>
                    </a:lnTo>
                    <a:lnTo>
                      <a:pt x="1180" y="371"/>
                    </a:lnTo>
                    <a:lnTo>
                      <a:pt x="1188" y="392"/>
                    </a:lnTo>
                    <a:lnTo>
                      <a:pt x="1243" y="386"/>
                    </a:lnTo>
                    <a:lnTo>
                      <a:pt x="1271" y="338"/>
                    </a:lnTo>
                    <a:lnTo>
                      <a:pt x="1249" y="483"/>
                    </a:lnTo>
                    <a:lnTo>
                      <a:pt x="1195" y="863"/>
                    </a:lnTo>
                    <a:lnTo>
                      <a:pt x="1199" y="918"/>
                    </a:lnTo>
                    <a:lnTo>
                      <a:pt x="1212" y="966"/>
                    </a:lnTo>
                    <a:lnTo>
                      <a:pt x="1237" y="924"/>
                    </a:lnTo>
                    <a:lnTo>
                      <a:pt x="1251" y="888"/>
                    </a:lnTo>
                    <a:lnTo>
                      <a:pt x="1271" y="848"/>
                    </a:lnTo>
                    <a:lnTo>
                      <a:pt x="1262" y="751"/>
                    </a:lnTo>
                    <a:lnTo>
                      <a:pt x="1271" y="738"/>
                    </a:lnTo>
                    <a:lnTo>
                      <a:pt x="1289" y="848"/>
                    </a:lnTo>
                    <a:lnTo>
                      <a:pt x="1309" y="863"/>
                    </a:lnTo>
                    <a:lnTo>
                      <a:pt x="1311" y="787"/>
                    </a:lnTo>
                    <a:lnTo>
                      <a:pt x="1306" y="705"/>
                    </a:lnTo>
                    <a:lnTo>
                      <a:pt x="1338" y="772"/>
                    </a:lnTo>
                    <a:lnTo>
                      <a:pt x="1366" y="603"/>
                    </a:lnTo>
                    <a:lnTo>
                      <a:pt x="1427" y="517"/>
                    </a:lnTo>
                    <a:lnTo>
                      <a:pt x="1441" y="546"/>
                    </a:lnTo>
                    <a:lnTo>
                      <a:pt x="1387" y="637"/>
                    </a:lnTo>
                    <a:lnTo>
                      <a:pt x="1353" y="798"/>
                    </a:lnTo>
                    <a:lnTo>
                      <a:pt x="1429" y="684"/>
                    </a:lnTo>
                    <a:lnTo>
                      <a:pt x="1475" y="578"/>
                    </a:lnTo>
                    <a:lnTo>
                      <a:pt x="1500" y="586"/>
                    </a:lnTo>
                    <a:lnTo>
                      <a:pt x="1435" y="740"/>
                    </a:lnTo>
                    <a:lnTo>
                      <a:pt x="1467" y="785"/>
                    </a:lnTo>
                    <a:lnTo>
                      <a:pt x="1555" y="679"/>
                    </a:lnTo>
                    <a:lnTo>
                      <a:pt x="1566" y="726"/>
                    </a:lnTo>
                    <a:lnTo>
                      <a:pt x="1534" y="764"/>
                    </a:lnTo>
                    <a:lnTo>
                      <a:pt x="1511" y="791"/>
                    </a:lnTo>
                    <a:lnTo>
                      <a:pt x="1488" y="817"/>
                    </a:lnTo>
                    <a:lnTo>
                      <a:pt x="1448" y="865"/>
                    </a:lnTo>
                    <a:lnTo>
                      <a:pt x="1433" y="884"/>
                    </a:lnTo>
                    <a:lnTo>
                      <a:pt x="1623" y="1125"/>
                    </a:lnTo>
                    <a:lnTo>
                      <a:pt x="1807" y="1333"/>
                    </a:lnTo>
                    <a:lnTo>
                      <a:pt x="2151" y="1675"/>
                    </a:lnTo>
                    <a:lnTo>
                      <a:pt x="2087" y="1718"/>
                    </a:lnTo>
                    <a:lnTo>
                      <a:pt x="2017" y="1669"/>
                    </a:lnTo>
                    <a:lnTo>
                      <a:pt x="1800" y="1711"/>
                    </a:lnTo>
                    <a:lnTo>
                      <a:pt x="1152" y="1728"/>
                    </a:lnTo>
                    <a:lnTo>
                      <a:pt x="1053" y="1673"/>
                    </a:lnTo>
                    <a:lnTo>
                      <a:pt x="1055" y="1639"/>
                    </a:lnTo>
                    <a:lnTo>
                      <a:pt x="1047" y="1622"/>
                    </a:lnTo>
                    <a:lnTo>
                      <a:pt x="994" y="1587"/>
                    </a:lnTo>
                    <a:lnTo>
                      <a:pt x="918" y="1528"/>
                    </a:lnTo>
                    <a:lnTo>
                      <a:pt x="849" y="1462"/>
                    </a:lnTo>
                    <a:lnTo>
                      <a:pt x="819" y="1428"/>
                    </a:lnTo>
                    <a:lnTo>
                      <a:pt x="705" y="1352"/>
                    </a:lnTo>
                    <a:lnTo>
                      <a:pt x="716" y="1243"/>
                    </a:lnTo>
                    <a:lnTo>
                      <a:pt x="724" y="1105"/>
                    </a:lnTo>
                    <a:lnTo>
                      <a:pt x="715" y="814"/>
                    </a:lnTo>
                    <a:lnTo>
                      <a:pt x="604" y="711"/>
                    </a:lnTo>
                    <a:lnTo>
                      <a:pt x="695" y="753"/>
                    </a:lnTo>
                    <a:lnTo>
                      <a:pt x="705" y="722"/>
                    </a:lnTo>
                    <a:lnTo>
                      <a:pt x="680" y="648"/>
                    </a:lnTo>
                    <a:lnTo>
                      <a:pt x="646" y="551"/>
                    </a:lnTo>
                    <a:lnTo>
                      <a:pt x="621" y="456"/>
                    </a:lnTo>
                    <a:lnTo>
                      <a:pt x="637" y="470"/>
                    </a:lnTo>
                    <a:lnTo>
                      <a:pt x="667" y="500"/>
                    </a:lnTo>
                    <a:lnTo>
                      <a:pt x="701" y="544"/>
                    </a:lnTo>
                    <a:lnTo>
                      <a:pt x="724" y="586"/>
                    </a:lnTo>
                    <a:lnTo>
                      <a:pt x="745" y="692"/>
                    </a:lnTo>
                    <a:lnTo>
                      <a:pt x="756" y="759"/>
                    </a:lnTo>
                    <a:lnTo>
                      <a:pt x="758" y="1194"/>
                    </a:lnTo>
                    <a:lnTo>
                      <a:pt x="770" y="1205"/>
                    </a:lnTo>
                    <a:lnTo>
                      <a:pt x="798" y="1228"/>
                    </a:lnTo>
                    <a:lnTo>
                      <a:pt x="829" y="1249"/>
                    </a:lnTo>
                    <a:lnTo>
                      <a:pt x="849" y="1253"/>
                    </a:lnTo>
                    <a:lnTo>
                      <a:pt x="855" y="1165"/>
                    </a:lnTo>
                    <a:lnTo>
                      <a:pt x="848" y="1091"/>
                    </a:lnTo>
                    <a:lnTo>
                      <a:pt x="811" y="867"/>
                    </a:lnTo>
                    <a:lnTo>
                      <a:pt x="802" y="785"/>
                    </a:lnTo>
                    <a:lnTo>
                      <a:pt x="791" y="667"/>
                    </a:lnTo>
                    <a:lnTo>
                      <a:pt x="800" y="614"/>
                    </a:lnTo>
                    <a:lnTo>
                      <a:pt x="830" y="544"/>
                    </a:lnTo>
                    <a:lnTo>
                      <a:pt x="863" y="485"/>
                    </a:lnTo>
                    <a:lnTo>
                      <a:pt x="876" y="458"/>
                    </a:lnTo>
                    <a:lnTo>
                      <a:pt x="897" y="416"/>
                    </a:lnTo>
                    <a:lnTo>
                      <a:pt x="912" y="340"/>
                    </a:lnTo>
                    <a:lnTo>
                      <a:pt x="897" y="310"/>
                    </a:lnTo>
                    <a:lnTo>
                      <a:pt x="868" y="281"/>
                    </a:lnTo>
                    <a:lnTo>
                      <a:pt x="829" y="221"/>
                    </a:lnTo>
                    <a:lnTo>
                      <a:pt x="846" y="186"/>
                    </a:lnTo>
                    <a:lnTo>
                      <a:pt x="880" y="156"/>
                    </a:lnTo>
                    <a:lnTo>
                      <a:pt x="916" y="135"/>
                    </a:lnTo>
                    <a:lnTo>
                      <a:pt x="931" y="126"/>
                    </a:lnTo>
                    <a:lnTo>
                      <a:pt x="891" y="135"/>
                    </a:lnTo>
                    <a:lnTo>
                      <a:pt x="802" y="158"/>
                    </a:lnTo>
                    <a:lnTo>
                      <a:pt x="705" y="185"/>
                    </a:lnTo>
                    <a:lnTo>
                      <a:pt x="642" y="202"/>
                    </a:lnTo>
                    <a:lnTo>
                      <a:pt x="612" y="217"/>
                    </a:lnTo>
                    <a:lnTo>
                      <a:pt x="580" y="240"/>
                    </a:lnTo>
                    <a:lnTo>
                      <a:pt x="538" y="272"/>
                    </a:lnTo>
                    <a:lnTo>
                      <a:pt x="523" y="454"/>
                    </a:lnTo>
                    <a:lnTo>
                      <a:pt x="583" y="557"/>
                    </a:lnTo>
                    <a:lnTo>
                      <a:pt x="640" y="633"/>
                    </a:lnTo>
                    <a:lnTo>
                      <a:pt x="654" y="675"/>
                    </a:lnTo>
                    <a:lnTo>
                      <a:pt x="523" y="565"/>
                    </a:lnTo>
                    <a:lnTo>
                      <a:pt x="496" y="574"/>
                    </a:lnTo>
                    <a:lnTo>
                      <a:pt x="553" y="641"/>
                    </a:lnTo>
                    <a:lnTo>
                      <a:pt x="576" y="683"/>
                    </a:lnTo>
                    <a:lnTo>
                      <a:pt x="494" y="654"/>
                    </a:lnTo>
                    <a:lnTo>
                      <a:pt x="448" y="740"/>
                    </a:lnTo>
                    <a:lnTo>
                      <a:pt x="467" y="789"/>
                    </a:lnTo>
                    <a:lnTo>
                      <a:pt x="557" y="848"/>
                    </a:lnTo>
                    <a:lnTo>
                      <a:pt x="466" y="855"/>
                    </a:lnTo>
                    <a:lnTo>
                      <a:pt x="376" y="842"/>
                    </a:lnTo>
                    <a:lnTo>
                      <a:pt x="367" y="916"/>
                    </a:lnTo>
                    <a:lnTo>
                      <a:pt x="315" y="979"/>
                    </a:lnTo>
                    <a:lnTo>
                      <a:pt x="258" y="1040"/>
                    </a:lnTo>
                    <a:lnTo>
                      <a:pt x="253" y="1095"/>
                    </a:lnTo>
                    <a:lnTo>
                      <a:pt x="95" y="1266"/>
                    </a:lnTo>
                    <a:lnTo>
                      <a:pt x="87" y="1319"/>
                    </a:lnTo>
                    <a:lnTo>
                      <a:pt x="40" y="1490"/>
                    </a:lnTo>
                    <a:lnTo>
                      <a:pt x="59" y="1570"/>
                    </a:lnTo>
                    <a:lnTo>
                      <a:pt x="83" y="1502"/>
                    </a:lnTo>
                    <a:lnTo>
                      <a:pt x="144" y="1473"/>
                    </a:lnTo>
                    <a:lnTo>
                      <a:pt x="120" y="1608"/>
                    </a:lnTo>
                    <a:lnTo>
                      <a:pt x="152" y="1656"/>
                    </a:lnTo>
                    <a:lnTo>
                      <a:pt x="173" y="1603"/>
                    </a:lnTo>
                    <a:lnTo>
                      <a:pt x="196" y="1557"/>
                    </a:lnTo>
                    <a:lnTo>
                      <a:pt x="211" y="1536"/>
                    </a:lnTo>
                    <a:lnTo>
                      <a:pt x="226" y="1517"/>
                    </a:lnTo>
                    <a:lnTo>
                      <a:pt x="264" y="1485"/>
                    </a:lnTo>
                    <a:lnTo>
                      <a:pt x="302" y="1454"/>
                    </a:lnTo>
                    <a:lnTo>
                      <a:pt x="334" y="1431"/>
                    </a:lnTo>
                    <a:lnTo>
                      <a:pt x="346" y="1422"/>
                    </a:lnTo>
                    <a:lnTo>
                      <a:pt x="431" y="1393"/>
                    </a:lnTo>
                    <a:lnTo>
                      <a:pt x="532" y="1378"/>
                    </a:lnTo>
                    <a:lnTo>
                      <a:pt x="507" y="1395"/>
                    </a:lnTo>
                    <a:lnTo>
                      <a:pt x="462" y="1411"/>
                    </a:lnTo>
                    <a:lnTo>
                      <a:pt x="399" y="1433"/>
                    </a:lnTo>
                    <a:lnTo>
                      <a:pt x="350" y="1471"/>
                    </a:lnTo>
                    <a:lnTo>
                      <a:pt x="313" y="1517"/>
                    </a:lnTo>
                    <a:lnTo>
                      <a:pt x="300" y="1576"/>
                    </a:lnTo>
                    <a:lnTo>
                      <a:pt x="321" y="1654"/>
                    </a:lnTo>
                    <a:lnTo>
                      <a:pt x="255" y="1620"/>
                    </a:lnTo>
                    <a:lnTo>
                      <a:pt x="236" y="1549"/>
                    </a:lnTo>
                    <a:lnTo>
                      <a:pt x="220" y="1566"/>
                    </a:lnTo>
                    <a:lnTo>
                      <a:pt x="222" y="1614"/>
                    </a:lnTo>
                    <a:lnTo>
                      <a:pt x="228" y="1641"/>
                    </a:lnTo>
                    <a:lnTo>
                      <a:pt x="270" y="1680"/>
                    </a:lnTo>
                    <a:lnTo>
                      <a:pt x="334" y="1684"/>
                    </a:lnTo>
                    <a:lnTo>
                      <a:pt x="359" y="1749"/>
                    </a:lnTo>
                    <a:lnTo>
                      <a:pt x="215" y="1751"/>
                    </a:lnTo>
                    <a:lnTo>
                      <a:pt x="61" y="1656"/>
                    </a:lnTo>
                    <a:lnTo>
                      <a:pt x="0" y="1490"/>
                    </a:lnTo>
                    <a:lnTo>
                      <a:pt x="51" y="1323"/>
                    </a:lnTo>
                    <a:lnTo>
                      <a:pt x="66" y="1289"/>
                    </a:lnTo>
                    <a:lnTo>
                      <a:pt x="68" y="1230"/>
                    </a:lnTo>
                    <a:lnTo>
                      <a:pt x="213" y="1082"/>
                    </a:lnTo>
                    <a:lnTo>
                      <a:pt x="224" y="1032"/>
                    </a:lnTo>
                    <a:lnTo>
                      <a:pt x="338" y="890"/>
                    </a:lnTo>
                    <a:lnTo>
                      <a:pt x="342" y="816"/>
                    </a:lnTo>
                    <a:lnTo>
                      <a:pt x="397" y="808"/>
                    </a:lnTo>
                    <a:lnTo>
                      <a:pt x="399" y="684"/>
                    </a:lnTo>
                    <a:lnTo>
                      <a:pt x="462" y="530"/>
                    </a:lnTo>
                    <a:lnTo>
                      <a:pt x="500" y="468"/>
                    </a:lnTo>
                    <a:lnTo>
                      <a:pt x="496" y="416"/>
                    </a:lnTo>
                    <a:lnTo>
                      <a:pt x="504" y="342"/>
                    </a:lnTo>
                    <a:lnTo>
                      <a:pt x="517" y="247"/>
                    </a:lnTo>
                    <a:lnTo>
                      <a:pt x="542" y="221"/>
                    </a:lnTo>
                    <a:lnTo>
                      <a:pt x="559" y="215"/>
                    </a:lnTo>
                    <a:lnTo>
                      <a:pt x="578" y="204"/>
                    </a:lnTo>
                    <a:lnTo>
                      <a:pt x="625" y="179"/>
                    </a:lnTo>
                    <a:lnTo>
                      <a:pt x="657" y="164"/>
                    </a:lnTo>
                    <a:lnTo>
                      <a:pt x="694" y="148"/>
                    </a:lnTo>
                    <a:lnTo>
                      <a:pt x="772" y="126"/>
                    </a:lnTo>
                    <a:lnTo>
                      <a:pt x="855" y="112"/>
                    </a:lnTo>
                    <a:lnTo>
                      <a:pt x="939" y="101"/>
                    </a:lnTo>
                    <a:lnTo>
                      <a:pt x="1028" y="91"/>
                    </a:lnTo>
                    <a:lnTo>
                      <a:pt x="1045" y="84"/>
                    </a:lnTo>
                    <a:lnTo>
                      <a:pt x="1085" y="65"/>
                    </a:lnTo>
                    <a:lnTo>
                      <a:pt x="1131" y="42"/>
                    </a:lnTo>
                    <a:lnTo>
                      <a:pt x="1161" y="23"/>
                    </a:lnTo>
                    <a:lnTo>
                      <a:pt x="1188" y="12"/>
                    </a:lnTo>
                    <a:lnTo>
                      <a:pt x="1218" y="4"/>
                    </a:lnTo>
                    <a:lnTo>
                      <a:pt x="1254" y="0"/>
                    </a:lnTo>
                    <a:close/>
                  </a:path>
                </a:pathLst>
              </a:custGeom>
              <a:solidFill>
                <a:srgbClr val="000000"/>
              </a:solidFill>
              <a:ln w="9525">
                <a:noFill/>
                <a:round/>
                <a:headEnd/>
                <a:tailEnd/>
              </a:ln>
            </p:spPr>
            <p:txBody>
              <a:bodyPr/>
              <a:lstStyle/>
              <a:p>
                <a:endParaRPr lang="en-US"/>
              </a:p>
            </p:txBody>
          </p:sp>
          <p:sp>
            <p:nvSpPr>
              <p:cNvPr id="54422" name="Freeform 138"/>
              <p:cNvSpPr>
                <a:spLocks/>
              </p:cNvSpPr>
              <p:nvPr/>
            </p:nvSpPr>
            <p:spPr bwMode="auto">
              <a:xfrm>
                <a:off x="927" y="3168"/>
                <a:ext cx="180" cy="196"/>
              </a:xfrm>
              <a:custGeom>
                <a:avLst/>
                <a:gdLst>
                  <a:gd name="T0" fmla="*/ 1 w 360"/>
                  <a:gd name="T1" fmla="*/ 1 h 392"/>
                  <a:gd name="T2" fmla="*/ 1 w 360"/>
                  <a:gd name="T3" fmla="*/ 1 h 392"/>
                  <a:gd name="T4" fmla="*/ 1 w 360"/>
                  <a:gd name="T5" fmla="*/ 1 h 392"/>
                  <a:gd name="T6" fmla="*/ 1 w 360"/>
                  <a:gd name="T7" fmla="*/ 1 h 392"/>
                  <a:gd name="T8" fmla="*/ 1 w 360"/>
                  <a:gd name="T9" fmla="*/ 1 h 392"/>
                  <a:gd name="T10" fmla="*/ 1 w 360"/>
                  <a:gd name="T11" fmla="*/ 1 h 392"/>
                  <a:gd name="T12" fmla="*/ 1 w 360"/>
                  <a:gd name="T13" fmla="*/ 1 h 392"/>
                  <a:gd name="T14" fmla="*/ 0 w 360"/>
                  <a:gd name="T15" fmla="*/ 1 h 392"/>
                  <a:gd name="T16" fmla="*/ 1 w 360"/>
                  <a:gd name="T17" fmla="*/ 1 h 392"/>
                  <a:gd name="T18" fmla="*/ 1 w 360"/>
                  <a:gd name="T19" fmla="*/ 1 h 392"/>
                  <a:gd name="T20" fmla="*/ 1 w 360"/>
                  <a:gd name="T21" fmla="*/ 1 h 392"/>
                  <a:gd name="T22" fmla="*/ 1 w 360"/>
                  <a:gd name="T23" fmla="*/ 0 h 392"/>
                  <a:gd name="T24" fmla="*/ 1 w 360"/>
                  <a:gd name="T25" fmla="*/ 1 h 392"/>
                  <a:gd name="T26" fmla="*/ 1 w 360"/>
                  <a:gd name="T27" fmla="*/ 1 h 3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92"/>
                  <a:gd name="T44" fmla="*/ 360 w 360"/>
                  <a:gd name="T45" fmla="*/ 392 h 3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92">
                    <a:moveTo>
                      <a:pt x="360" y="213"/>
                    </a:moveTo>
                    <a:lnTo>
                      <a:pt x="304" y="298"/>
                    </a:lnTo>
                    <a:lnTo>
                      <a:pt x="295" y="357"/>
                    </a:lnTo>
                    <a:lnTo>
                      <a:pt x="268" y="350"/>
                    </a:lnTo>
                    <a:lnTo>
                      <a:pt x="219" y="359"/>
                    </a:lnTo>
                    <a:lnTo>
                      <a:pt x="192" y="392"/>
                    </a:lnTo>
                    <a:lnTo>
                      <a:pt x="173" y="302"/>
                    </a:lnTo>
                    <a:lnTo>
                      <a:pt x="0" y="228"/>
                    </a:lnTo>
                    <a:lnTo>
                      <a:pt x="164" y="232"/>
                    </a:lnTo>
                    <a:lnTo>
                      <a:pt x="282" y="228"/>
                    </a:lnTo>
                    <a:lnTo>
                      <a:pt x="234" y="171"/>
                    </a:lnTo>
                    <a:lnTo>
                      <a:pt x="356" y="0"/>
                    </a:lnTo>
                    <a:lnTo>
                      <a:pt x="360" y="213"/>
                    </a:lnTo>
                    <a:close/>
                  </a:path>
                </a:pathLst>
              </a:custGeom>
              <a:solidFill>
                <a:srgbClr val="000000"/>
              </a:solidFill>
              <a:ln w="9525">
                <a:noFill/>
                <a:round/>
                <a:headEnd/>
                <a:tailEnd/>
              </a:ln>
            </p:spPr>
            <p:txBody>
              <a:bodyPr/>
              <a:lstStyle/>
              <a:p>
                <a:endParaRPr lang="en-US"/>
              </a:p>
            </p:txBody>
          </p:sp>
          <p:sp>
            <p:nvSpPr>
              <p:cNvPr id="54423" name="Freeform 139"/>
              <p:cNvSpPr>
                <a:spLocks/>
              </p:cNvSpPr>
              <p:nvPr/>
            </p:nvSpPr>
            <p:spPr bwMode="auto">
              <a:xfrm>
                <a:off x="785" y="3241"/>
                <a:ext cx="120" cy="66"/>
              </a:xfrm>
              <a:custGeom>
                <a:avLst/>
                <a:gdLst>
                  <a:gd name="T0" fmla="*/ 0 w 242"/>
                  <a:gd name="T1" fmla="*/ 1 h 132"/>
                  <a:gd name="T2" fmla="*/ 0 w 242"/>
                  <a:gd name="T3" fmla="*/ 1 h 132"/>
                  <a:gd name="T4" fmla="*/ 0 w 242"/>
                  <a:gd name="T5" fmla="*/ 1 h 132"/>
                  <a:gd name="T6" fmla="*/ 0 w 242"/>
                  <a:gd name="T7" fmla="*/ 0 h 132"/>
                  <a:gd name="T8" fmla="*/ 0 w 242"/>
                  <a:gd name="T9" fmla="*/ 1 h 132"/>
                  <a:gd name="T10" fmla="*/ 0 w 242"/>
                  <a:gd name="T11" fmla="*/ 1 h 132"/>
                  <a:gd name="T12" fmla="*/ 0 w 242"/>
                  <a:gd name="T13" fmla="*/ 1 h 132"/>
                  <a:gd name="T14" fmla="*/ 0 60000 65536"/>
                  <a:gd name="T15" fmla="*/ 0 60000 65536"/>
                  <a:gd name="T16" fmla="*/ 0 60000 65536"/>
                  <a:gd name="T17" fmla="*/ 0 60000 65536"/>
                  <a:gd name="T18" fmla="*/ 0 60000 65536"/>
                  <a:gd name="T19" fmla="*/ 0 60000 65536"/>
                  <a:gd name="T20" fmla="*/ 0 60000 65536"/>
                  <a:gd name="T21" fmla="*/ 0 w 242"/>
                  <a:gd name="T22" fmla="*/ 0 h 132"/>
                  <a:gd name="T23" fmla="*/ 242 w 242"/>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132">
                    <a:moveTo>
                      <a:pt x="0" y="132"/>
                    </a:moveTo>
                    <a:lnTo>
                      <a:pt x="242" y="80"/>
                    </a:lnTo>
                    <a:lnTo>
                      <a:pt x="139" y="73"/>
                    </a:lnTo>
                    <a:lnTo>
                      <a:pt x="202" y="0"/>
                    </a:lnTo>
                    <a:lnTo>
                      <a:pt x="91" y="33"/>
                    </a:lnTo>
                    <a:lnTo>
                      <a:pt x="0" y="132"/>
                    </a:lnTo>
                    <a:close/>
                  </a:path>
                </a:pathLst>
              </a:custGeom>
              <a:solidFill>
                <a:srgbClr val="000000"/>
              </a:solidFill>
              <a:ln w="9525">
                <a:noFill/>
                <a:round/>
                <a:headEnd/>
                <a:tailEnd/>
              </a:ln>
            </p:spPr>
            <p:txBody>
              <a:bodyPr/>
              <a:lstStyle/>
              <a:p>
                <a:endParaRPr lang="en-US"/>
              </a:p>
            </p:txBody>
          </p:sp>
          <p:sp>
            <p:nvSpPr>
              <p:cNvPr id="54424" name="Freeform 140"/>
              <p:cNvSpPr>
                <a:spLocks/>
              </p:cNvSpPr>
              <p:nvPr/>
            </p:nvSpPr>
            <p:spPr bwMode="auto">
              <a:xfrm>
                <a:off x="1673" y="2652"/>
                <a:ext cx="349" cy="875"/>
              </a:xfrm>
              <a:custGeom>
                <a:avLst/>
                <a:gdLst>
                  <a:gd name="T0" fmla="*/ 1 w 698"/>
                  <a:gd name="T1" fmla="*/ 0 h 1751"/>
                  <a:gd name="T2" fmla="*/ 1 w 698"/>
                  <a:gd name="T3" fmla="*/ 0 h 1751"/>
                  <a:gd name="T4" fmla="*/ 1 w 698"/>
                  <a:gd name="T5" fmla="*/ 0 h 1751"/>
                  <a:gd name="T6" fmla="*/ 1 w 698"/>
                  <a:gd name="T7" fmla="*/ 0 h 1751"/>
                  <a:gd name="T8" fmla="*/ 1 w 698"/>
                  <a:gd name="T9" fmla="*/ 0 h 1751"/>
                  <a:gd name="T10" fmla="*/ 1 w 698"/>
                  <a:gd name="T11" fmla="*/ 0 h 1751"/>
                  <a:gd name="T12" fmla="*/ 1 w 698"/>
                  <a:gd name="T13" fmla="*/ 0 h 1751"/>
                  <a:gd name="T14" fmla="*/ 1 w 698"/>
                  <a:gd name="T15" fmla="*/ 0 h 1751"/>
                  <a:gd name="T16" fmla="*/ 1 w 698"/>
                  <a:gd name="T17" fmla="*/ 0 h 1751"/>
                  <a:gd name="T18" fmla="*/ 1 w 698"/>
                  <a:gd name="T19" fmla="*/ 0 h 1751"/>
                  <a:gd name="T20" fmla="*/ 1 w 698"/>
                  <a:gd name="T21" fmla="*/ 0 h 1751"/>
                  <a:gd name="T22" fmla="*/ 1 w 698"/>
                  <a:gd name="T23" fmla="*/ 0 h 1751"/>
                  <a:gd name="T24" fmla="*/ 1 w 698"/>
                  <a:gd name="T25" fmla="*/ 0 h 1751"/>
                  <a:gd name="T26" fmla="*/ 1 w 698"/>
                  <a:gd name="T27" fmla="*/ 0 h 1751"/>
                  <a:gd name="T28" fmla="*/ 1 w 698"/>
                  <a:gd name="T29" fmla="*/ 0 h 1751"/>
                  <a:gd name="T30" fmla="*/ 1 w 698"/>
                  <a:gd name="T31" fmla="*/ 0 h 1751"/>
                  <a:gd name="T32" fmla="*/ 1 w 698"/>
                  <a:gd name="T33" fmla="*/ 0 h 1751"/>
                  <a:gd name="T34" fmla="*/ 1 w 698"/>
                  <a:gd name="T35" fmla="*/ 0 h 1751"/>
                  <a:gd name="T36" fmla="*/ 1 w 698"/>
                  <a:gd name="T37" fmla="*/ 0 h 1751"/>
                  <a:gd name="T38" fmla="*/ 1 w 698"/>
                  <a:gd name="T39" fmla="*/ 0 h 1751"/>
                  <a:gd name="T40" fmla="*/ 1 w 698"/>
                  <a:gd name="T41" fmla="*/ 0 h 1751"/>
                  <a:gd name="T42" fmla="*/ 1 w 698"/>
                  <a:gd name="T43" fmla="*/ 0 h 1751"/>
                  <a:gd name="T44" fmla="*/ 1 w 698"/>
                  <a:gd name="T45" fmla="*/ 0 h 1751"/>
                  <a:gd name="T46" fmla="*/ 1 w 698"/>
                  <a:gd name="T47" fmla="*/ 0 h 1751"/>
                  <a:gd name="T48" fmla="*/ 1 w 698"/>
                  <a:gd name="T49" fmla="*/ 0 h 1751"/>
                  <a:gd name="T50" fmla="*/ 1 w 698"/>
                  <a:gd name="T51" fmla="*/ 0 h 1751"/>
                  <a:gd name="T52" fmla="*/ 1 w 698"/>
                  <a:gd name="T53" fmla="*/ 0 h 1751"/>
                  <a:gd name="T54" fmla="*/ 1 w 698"/>
                  <a:gd name="T55" fmla="*/ 0 h 1751"/>
                  <a:gd name="T56" fmla="*/ 1 w 698"/>
                  <a:gd name="T57" fmla="*/ 0 h 1751"/>
                  <a:gd name="T58" fmla="*/ 1 w 698"/>
                  <a:gd name="T59" fmla="*/ 0 h 1751"/>
                  <a:gd name="T60" fmla="*/ 1 w 698"/>
                  <a:gd name="T61" fmla="*/ 0 h 1751"/>
                  <a:gd name="T62" fmla="*/ 1 w 698"/>
                  <a:gd name="T63" fmla="*/ 0 h 1751"/>
                  <a:gd name="T64" fmla="*/ 1 w 698"/>
                  <a:gd name="T65" fmla="*/ 0 h 1751"/>
                  <a:gd name="T66" fmla="*/ 1 w 698"/>
                  <a:gd name="T67" fmla="*/ 0 h 1751"/>
                  <a:gd name="T68" fmla="*/ 0 w 698"/>
                  <a:gd name="T69" fmla="*/ 0 h 17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8"/>
                  <a:gd name="T106" fmla="*/ 0 h 1751"/>
                  <a:gd name="T107" fmla="*/ 698 w 698"/>
                  <a:gd name="T108" fmla="*/ 1751 h 17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8" h="1751">
                    <a:moveTo>
                      <a:pt x="0" y="25"/>
                    </a:moveTo>
                    <a:lnTo>
                      <a:pt x="88" y="68"/>
                    </a:lnTo>
                    <a:lnTo>
                      <a:pt x="115" y="84"/>
                    </a:lnTo>
                    <a:lnTo>
                      <a:pt x="143" y="110"/>
                    </a:lnTo>
                    <a:lnTo>
                      <a:pt x="158" y="135"/>
                    </a:lnTo>
                    <a:lnTo>
                      <a:pt x="173" y="148"/>
                    </a:lnTo>
                    <a:lnTo>
                      <a:pt x="287" y="171"/>
                    </a:lnTo>
                    <a:lnTo>
                      <a:pt x="386" y="198"/>
                    </a:lnTo>
                    <a:lnTo>
                      <a:pt x="472" y="236"/>
                    </a:lnTo>
                    <a:lnTo>
                      <a:pt x="508" y="258"/>
                    </a:lnTo>
                    <a:lnTo>
                      <a:pt x="542" y="283"/>
                    </a:lnTo>
                    <a:lnTo>
                      <a:pt x="605" y="331"/>
                    </a:lnTo>
                    <a:lnTo>
                      <a:pt x="651" y="367"/>
                    </a:lnTo>
                    <a:lnTo>
                      <a:pt x="668" y="380"/>
                    </a:lnTo>
                    <a:lnTo>
                      <a:pt x="664" y="583"/>
                    </a:lnTo>
                    <a:lnTo>
                      <a:pt x="649" y="667"/>
                    </a:lnTo>
                    <a:lnTo>
                      <a:pt x="635" y="675"/>
                    </a:lnTo>
                    <a:lnTo>
                      <a:pt x="607" y="692"/>
                    </a:lnTo>
                    <a:lnTo>
                      <a:pt x="573" y="711"/>
                    </a:lnTo>
                    <a:lnTo>
                      <a:pt x="546" y="722"/>
                    </a:lnTo>
                    <a:lnTo>
                      <a:pt x="489" y="739"/>
                    </a:lnTo>
                    <a:lnTo>
                      <a:pt x="468" y="751"/>
                    </a:lnTo>
                    <a:lnTo>
                      <a:pt x="603" y="743"/>
                    </a:lnTo>
                    <a:lnTo>
                      <a:pt x="651" y="707"/>
                    </a:lnTo>
                    <a:lnTo>
                      <a:pt x="654" y="766"/>
                    </a:lnTo>
                    <a:lnTo>
                      <a:pt x="643" y="796"/>
                    </a:lnTo>
                    <a:lnTo>
                      <a:pt x="628" y="840"/>
                    </a:lnTo>
                    <a:lnTo>
                      <a:pt x="609" y="901"/>
                    </a:lnTo>
                    <a:lnTo>
                      <a:pt x="620" y="1114"/>
                    </a:lnTo>
                    <a:lnTo>
                      <a:pt x="603" y="1283"/>
                    </a:lnTo>
                    <a:lnTo>
                      <a:pt x="592" y="1391"/>
                    </a:lnTo>
                    <a:lnTo>
                      <a:pt x="550" y="1570"/>
                    </a:lnTo>
                    <a:lnTo>
                      <a:pt x="493" y="1680"/>
                    </a:lnTo>
                    <a:lnTo>
                      <a:pt x="407" y="1707"/>
                    </a:lnTo>
                    <a:lnTo>
                      <a:pt x="305" y="1714"/>
                    </a:lnTo>
                    <a:lnTo>
                      <a:pt x="249" y="1713"/>
                    </a:lnTo>
                    <a:lnTo>
                      <a:pt x="240" y="1751"/>
                    </a:lnTo>
                    <a:lnTo>
                      <a:pt x="440" y="1735"/>
                    </a:lnTo>
                    <a:lnTo>
                      <a:pt x="476" y="1722"/>
                    </a:lnTo>
                    <a:lnTo>
                      <a:pt x="531" y="1678"/>
                    </a:lnTo>
                    <a:lnTo>
                      <a:pt x="550" y="1638"/>
                    </a:lnTo>
                    <a:lnTo>
                      <a:pt x="573" y="1585"/>
                    </a:lnTo>
                    <a:lnTo>
                      <a:pt x="607" y="1467"/>
                    </a:lnTo>
                    <a:lnTo>
                      <a:pt x="628" y="1283"/>
                    </a:lnTo>
                    <a:lnTo>
                      <a:pt x="641" y="1152"/>
                    </a:lnTo>
                    <a:lnTo>
                      <a:pt x="643" y="964"/>
                    </a:lnTo>
                    <a:lnTo>
                      <a:pt x="643" y="908"/>
                    </a:lnTo>
                    <a:lnTo>
                      <a:pt x="677" y="751"/>
                    </a:lnTo>
                    <a:lnTo>
                      <a:pt x="671" y="673"/>
                    </a:lnTo>
                    <a:lnTo>
                      <a:pt x="690" y="559"/>
                    </a:lnTo>
                    <a:lnTo>
                      <a:pt x="698" y="390"/>
                    </a:lnTo>
                    <a:lnTo>
                      <a:pt x="673" y="367"/>
                    </a:lnTo>
                    <a:lnTo>
                      <a:pt x="649" y="344"/>
                    </a:lnTo>
                    <a:lnTo>
                      <a:pt x="618" y="317"/>
                    </a:lnTo>
                    <a:lnTo>
                      <a:pt x="588" y="291"/>
                    </a:lnTo>
                    <a:lnTo>
                      <a:pt x="559" y="266"/>
                    </a:lnTo>
                    <a:lnTo>
                      <a:pt x="523" y="234"/>
                    </a:lnTo>
                    <a:lnTo>
                      <a:pt x="487" y="217"/>
                    </a:lnTo>
                    <a:lnTo>
                      <a:pt x="432" y="194"/>
                    </a:lnTo>
                    <a:lnTo>
                      <a:pt x="381" y="177"/>
                    </a:lnTo>
                    <a:lnTo>
                      <a:pt x="358" y="167"/>
                    </a:lnTo>
                    <a:lnTo>
                      <a:pt x="177" y="123"/>
                    </a:lnTo>
                    <a:lnTo>
                      <a:pt x="158" y="97"/>
                    </a:lnTo>
                    <a:lnTo>
                      <a:pt x="132" y="63"/>
                    </a:lnTo>
                    <a:lnTo>
                      <a:pt x="109" y="49"/>
                    </a:lnTo>
                    <a:lnTo>
                      <a:pt x="65" y="28"/>
                    </a:lnTo>
                    <a:lnTo>
                      <a:pt x="25" y="9"/>
                    </a:lnTo>
                    <a:lnTo>
                      <a:pt x="6" y="0"/>
                    </a:lnTo>
                    <a:lnTo>
                      <a:pt x="0" y="25"/>
                    </a:lnTo>
                    <a:close/>
                  </a:path>
                </a:pathLst>
              </a:custGeom>
              <a:solidFill>
                <a:srgbClr val="000000"/>
              </a:solidFill>
              <a:ln w="9525">
                <a:noFill/>
                <a:round/>
                <a:headEnd/>
                <a:tailEnd/>
              </a:ln>
            </p:spPr>
            <p:txBody>
              <a:bodyPr/>
              <a:lstStyle/>
              <a:p>
                <a:endParaRPr lang="en-US"/>
              </a:p>
            </p:txBody>
          </p:sp>
          <p:sp>
            <p:nvSpPr>
              <p:cNvPr id="54425" name="Freeform 141"/>
              <p:cNvSpPr>
                <a:spLocks/>
              </p:cNvSpPr>
              <p:nvPr/>
            </p:nvSpPr>
            <p:spPr bwMode="auto">
              <a:xfrm>
                <a:off x="1639" y="2697"/>
                <a:ext cx="95" cy="292"/>
              </a:xfrm>
              <a:custGeom>
                <a:avLst/>
                <a:gdLst>
                  <a:gd name="T0" fmla="*/ 1 w 190"/>
                  <a:gd name="T1" fmla="*/ 0 h 586"/>
                  <a:gd name="T2" fmla="*/ 1 w 190"/>
                  <a:gd name="T3" fmla="*/ 0 h 586"/>
                  <a:gd name="T4" fmla="*/ 1 w 190"/>
                  <a:gd name="T5" fmla="*/ 0 h 586"/>
                  <a:gd name="T6" fmla="*/ 1 w 190"/>
                  <a:gd name="T7" fmla="*/ 0 h 586"/>
                  <a:gd name="T8" fmla="*/ 1 w 190"/>
                  <a:gd name="T9" fmla="*/ 0 h 586"/>
                  <a:gd name="T10" fmla="*/ 1 w 190"/>
                  <a:gd name="T11" fmla="*/ 0 h 586"/>
                  <a:gd name="T12" fmla="*/ 1 w 190"/>
                  <a:gd name="T13" fmla="*/ 0 h 586"/>
                  <a:gd name="T14" fmla="*/ 1 w 190"/>
                  <a:gd name="T15" fmla="*/ 0 h 586"/>
                  <a:gd name="T16" fmla="*/ 1 w 190"/>
                  <a:gd name="T17" fmla="*/ 0 h 586"/>
                  <a:gd name="T18" fmla="*/ 0 w 190"/>
                  <a:gd name="T19" fmla="*/ 0 h 586"/>
                  <a:gd name="T20" fmla="*/ 1 w 190"/>
                  <a:gd name="T21" fmla="*/ 0 h 586"/>
                  <a:gd name="T22" fmla="*/ 1 w 190"/>
                  <a:gd name="T23" fmla="*/ 0 h 586"/>
                  <a:gd name="T24" fmla="*/ 1 w 190"/>
                  <a:gd name="T25" fmla="*/ 0 h 586"/>
                  <a:gd name="T26" fmla="*/ 1 w 190"/>
                  <a:gd name="T27" fmla="*/ 0 h 586"/>
                  <a:gd name="T28" fmla="*/ 1 w 190"/>
                  <a:gd name="T29" fmla="*/ 0 h 586"/>
                  <a:gd name="T30" fmla="*/ 1 w 190"/>
                  <a:gd name="T31" fmla="*/ 0 h 586"/>
                  <a:gd name="T32" fmla="*/ 1 w 190"/>
                  <a:gd name="T33" fmla="*/ 0 h 586"/>
                  <a:gd name="T34" fmla="*/ 1 w 190"/>
                  <a:gd name="T35" fmla="*/ 0 h 586"/>
                  <a:gd name="T36" fmla="*/ 1 w 190"/>
                  <a:gd name="T37" fmla="*/ 0 h 586"/>
                  <a:gd name="T38" fmla="*/ 1 w 190"/>
                  <a:gd name="T39" fmla="*/ 0 h 586"/>
                  <a:gd name="T40" fmla="*/ 1 w 190"/>
                  <a:gd name="T41" fmla="*/ 0 h 5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
                  <a:gd name="T64" fmla="*/ 0 h 586"/>
                  <a:gd name="T65" fmla="*/ 190 w 190"/>
                  <a:gd name="T66" fmla="*/ 586 h 5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 h="586">
                    <a:moveTo>
                      <a:pt x="143" y="0"/>
                    </a:moveTo>
                    <a:lnTo>
                      <a:pt x="131" y="52"/>
                    </a:lnTo>
                    <a:lnTo>
                      <a:pt x="105" y="169"/>
                    </a:lnTo>
                    <a:lnTo>
                      <a:pt x="89" y="238"/>
                    </a:lnTo>
                    <a:lnTo>
                      <a:pt x="72" y="302"/>
                    </a:lnTo>
                    <a:lnTo>
                      <a:pt x="57" y="359"/>
                    </a:lnTo>
                    <a:lnTo>
                      <a:pt x="46" y="399"/>
                    </a:lnTo>
                    <a:lnTo>
                      <a:pt x="27" y="451"/>
                    </a:lnTo>
                    <a:lnTo>
                      <a:pt x="11" y="485"/>
                    </a:lnTo>
                    <a:lnTo>
                      <a:pt x="0" y="510"/>
                    </a:lnTo>
                    <a:lnTo>
                      <a:pt x="59" y="586"/>
                    </a:lnTo>
                    <a:lnTo>
                      <a:pt x="72" y="553"/>
                    </a:lnTo>
                    <a:lnTo>
                      <a:pt x="87" y="519"/>
                    </a:lnTo>
                    <a:lnTo>
                      <a:pt x="106" y="477"/>
                    </a:lnTo>
                    <a:lnTo>
                      <a:pt x="141" y="392"/>
                    </a:lnTo>
                    <a:lnTo>
                      <a:pt x="163" y="329"/>
                    </a:lnTo>
                    <a:lnTo>
                      <a:pt x="190" y="61"/>
                    </a:lnTo>
                    <a:lnTo>
                      <a:pt x="181" y="36"/>
                    </a:lnTo>
                    <a:lnTo>
                      <a:pt x="165" y="17"/>
                    </a:lnTo>
                    <a:lnTo>
                      <a:pt x="143" y="0"/>
                    </a:lnTo>
                    <a:close/>
                  </a:path>
                </a:pathLst>
              </a:custGeom>
              <a:solidFill>
                <a:srgbClr val="000000"/>
              </a:solidFill>
              <a:ln w="9525">
                <a:noFill/>
                <a:round/>
                <a:headEnd/>
                <a:tailEnd/>
              </a:ln>
            </p:spPr>
            <p:txBody>
              <a:bodyPr/>
              <a:lstStyle/>
              <a:p>
                <a:endParaRPr lang="en-US"/>
              </a:p>
            </p:txBody>
          </p:sp>
          <p:sp>
            <p:nvSpPr>
              <p:cNvPr id="54426" name="Freeform 142"/>
              <p:cNvSpPr>
                <a:spLocks/>
              </p:cNvSpPr>
              <p:nvPr/>
            </p:nvSpPr>
            <p:spPr bwMode="auto">
              <a:xfrm>
                <a:off x="1635" y="2872"/>
                <a:ext cx="348" cy="234"/>
              </a:xfrm>
              <a:custGeom>
                <a:avLst/>
                <a:gdLst>
                  <a:gd name="T0" fmla="*/ 1 w 696"/>
                  <a:gd name="T1" fmla="*/ 1 h 467"/>
                  <a:gd name="T2" fmla="*/ 1 w 696"/>
                  <a:gd name="T3" fmla="*/ 1 h 467"/>
                  <a:gd name="T4" fmla="*/ 1 w 696"/>
                  <a:gd name="T5" fmla="*/ 1 h 467"/>
                  <a:gd name="T6" fmla="*/ 1 w 696"/>
                  <a:gd name="T7" fmla="*/ 1 h 467"/>
                  <a:gd name="T8" fmla="*/ 1 w 696"/>
                  <a:gd name="T9" fmla="*/ 1 h 467"/>
                  <a:gd name="T10" fmla="*/ 1 w 696"/>
                  <a:gd name="T11" fmla="*/ 1 h 467"/>
                  <a:gd name="T12" fmla="*/ 1 w 696"/>
                  <a:gd name="T13" fmla="*/ 1 h 467"/>
                  <a:gd name="T14" fmla="*/ 1 w 696"/>
                  <a:gd name="T15" fmla="*/ 1 h 467"/>
                  <a:gd name="T16" fmla="*/ 1 w 696"/>
                  <a:gd name="T17" fmla="*/ 1 h 467"/>
                  <a:gd name="T18" fmla="*/ 1 w 696"/>
                  <a:gd name="T19" fmla="*/ 1 h 467"/>
                  <a:gd name="T20" fmla="*/ 1 w 696"/>
                  <a:gd name="T21" fmla="*/ 1 h 467"/>
                  <a:gd name="T22" fmla="*/ 1 w 696"/>
                  <a:gd name="T23" fmla="*/ 1 h 467"/>
                  <a:gd name="T24" fmla="*/ 1 w 696"/>
                  <a:gd name="T25" fmla="*/ 1 h 467"/>
                  <a:gd name="T26" fmla="*/ 1 w 696"/>
                  <a:gd name="T27" fmla="*/ 1 h 467"/>
                  <a:gd name="T28" fmla="*/ 1 w 696"/>
                  <a:gd name="T29" fmla="*/ 1 h 467"/>
                  <a:gd name="T30" fmla="*/ 1 w 696"/>
                  <a:gd name="T31" fmla="*/ 1 h 467"/>
                  <a:gd name="T32" fmla="*/ 1 w 696"/>
                  <a:gd name="T33" fmla="*/ 1 h 467"/>
                  <a:gd name="T34" fmla="*/ 1 w 696"/>
                  <a:gd name="T35" fmla="*/ 1 h 467"/>
                  <a:gd name="T36" fmla="*/ 1 w 696"/>
                  <a:gd name="T37" fmla="*/ 1 h 467"/>
                  <a:gd name="T38" fmla="*/ 1 w 696"/>
                  <a:gd name="T39" fmla="*/ 1 h 467"/>
                  <a:gd name="T40" fmla="*/ 1 w 696"/>
                  <a:gd name="T41" fmla="*/ 1 h 467"/>
                  <a:gd name="T42" fmla="*/ 1 w 696"/>
                  <a:gd name="T43" fmla="*/ 1 h 467"/>
                  <a:gd name="T44" fmla="*/ 1 w 696"/>
                  <a:gd name="T45" fmla="*/ 1 h 467"/>
                  <a:gd name="T46" fmla="*/ 1 w 696"/>
                  <a:gd name="T47" fmla="*/ 1 h 467"/>
                  <a:gd name="T48" fmla="*/ 1 w 696"/>
                  <a:gd name="T49" fmla="*/ 1 h 467"/>
                  <a:gd name="T50" fmla="*/ 1 w 696"/>
                  <a:gd name="T51" fmla="*/ 1 h 467"/>
                  <a:gd name="T52" fmla="*/ 1 w 696"/>
                  <a:gd name="T53" fmla="*/ 1 h 467"/>
                  <a:gd name="T54" fmla="*/ 1 w 696"/>
                  <a:gd name="T55" fmla="*/ 1 h 467"/>
                  <a:gd name="T56" fmla="*/ 1 w 696"/>
                  <a:gd name="T57" fmla="*/ 1 h 467"/>
                  <a:gd name="T58" fmla="*/ 1 w 696"/>
                  <a:gd name="T59" fmla="*/ 1 h 467"/>
                  <a:gd name="T60" fmla="*/ 1 w 696"/>
                  <a:gd name="T61" fmla="*/ 1 h 467"/>
                  <a:gd name="T62" fmla="*/ 1 w 696"/>
                  <a:gd name="T63" fmla="*/ 0 h 467"/>
                  <a:gd name="T64" fmla="*/ 1 w 696"/>
                  <a:gd name="T65" fmla="*/ 1 h 467"/>
                  <a:gd name="T66" fmla="*/ 1 w 696"/>
                  <a:gd name="T67" fmla="*/ 1 h 467"/>
                  <a:gd name="T68" fmla="*/ 1 w 696"/>
                  <a:gd name="T69" fmla="*/ 1 h 467"/>
                  <a:gd name="T70" fmla="*/ 1 w 696"/>
                  <a:gd name="T71" fmla="*/ 1 h 467"/>
                  <a:gd name="T72" fmla="*/ 1 w 696"/>
                  <a:gd name="T73" fmla="*/ 1 h 467"/>
                  <a:gd name="T74" fmla="*/ 1 w 696"/>
                  <a:gd name="T75" fmla="*/ 1 h 467"/>
                  <a:gd name="T76" fmla="*/ 1 w 696"/>
                  <a:gd name="T77" fmla="*/ 1 h 467"/>
                  <a:gd name="T78" fmla="*/ 1 w 696"/>
                  <a:gd name="T79" fmla="*/ 1 h 467"/>
                  <a:gd name="T80" fmla="*/ 1 w 696"/>
                  <a:gd name="T81" fmla="*/ 1 h 467"/>
                  <a:gd name="T82" fmla="*/ 1 w 696"/>
                  <a:gd name="T83" fmla="*/ 1 h 467"/>
                  <a:gd name="T84" fmla="*/ 1 w 696"/>
                  <a:gd name="T85" fmla="*/ 1 h 467"/>
                  <a:gd name="T86" fmla="*/ 1 w 696"/>
                  <a:gd name="T87" fmla="*/ 1 h 467"/>
                  <a:gd name="T88" fmla="*/ 1 w 696"/>
                  <a:gd name="T89" fmla="*/ 1 h 467"/>
                  <a:gd name="T90" fmla="*/ 1 w 696"/>
                  <a:gd name="T91" fmla="*/ 1 h 467"/>
                  <a:gd name="T92" fmla="*/ 1 w 696"/>
                  <a:gd name="T93" fmla="*/ 1 h 467"/>
                  <a:gd name="T94" fmla="*/ 0 w 696"/>
                  <a:gd name="T95" fmla="*/ 1 h 467"/>
                  <a:gd name="T96" fmla="*/ 1 w 696"/>
                  <a:gd name="T97" fmla="*/ 1 h 467"/>
                  <a:gd name="T98" fmla="*/ 1 w 696"/>
                  <a:gd name="T99" fmla="*/ 1 h 4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6"/>
                  <a:gd name="T151" fmla="*/ 0 h 467"/>
                  <a:gd name="T152" fmla="*/ 696 w 696"/>
                  <a:gd name="T153" fmla="*/ 467 h 4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6" h="467">
                    <a:moveTo>
                      <a:pt x="16" y="179"/>
                    </a:moveTo>
                    <a:lnTo>
                      <a:pt x="164" y="342"/>
                    </a:lnTo>
                    <a:lnTo>
                      <a:pt x="242" y="418"/>
                    </a:lnTo>
                    <a:lnTo>
                      <a:pt x="305" y="467"/>
                    </a:lnTo>
                    <a:lnTo>
                      <a:pt x="308" y="410"/>
                    </a:lnTo>
                    <a:lnTo>
                      <a:pt x="327" y="371"/>
                    </a:lnTo>
                    <a:lnTo>
                      <a:pt x="344" y="340"/>
                    </a:lnTo>
                    <a:lnTo>
                      <a:pt x="363" y="317"/>
                    </a:lnTo>
                    <a:lnTo>
                      <a:pt x="400" y="289"/>
                    </a:lnTo>
                    <a:lnTo>
                      <a:pt x="460" y="243"/>
                    </a:lnTo>
                    <a:lnTo>
                      <a:pt x="516" y="199"/>
                    </a:lnTo>
                    <a:lnTo>
                      <a:pt x="540" y="180"/>
                    </a:lnTo>
                    <a:lnTo>
                      <a:pt x="555" y="171"/>
                    </a:lnTo>
                    <a:lnTo>
                      <a:pt x="588" y="148"/>
                    </a:lnTo>
                    <a:lnTo>
                      <a:pt x="624" y="120"/>
                    </a:lnTo>
                    <a:lnTo>
                      <a:pt x="650" y="97"/>
                    </a:lnTo>
                    <a:lnTo>
                      <a:pt x="683" y="49"/>
                    </a:lnTo>
                    <a:lnTo>
                      <a:pt x="696" y="19"/>
                    </a:lnTo>
                    <a:lnTo>
                      <a:pt x="628" y="84"/>
                    </a:lnTo>
                    <a:lnTo>
                      <a:pt x="519" y="177"/>
                    </a:lnTo>
                    <a:lnTo>
                      <a:pt x="420" y="232"/>
                    </a:lnTo>
                    <a:lnTo>
                      <a:pt x="388" y="257"/>
                    </a:lnTo>
                    <a:lnTo>
                      <a:pt x="369" y="270"/>
                    </a:lnTo>
                    <a:lnTo>
                      <a:pt x="367" y="268"/>
                    </a:lnTo>
                    <a:lnTo>
                      <a:pt x="384" y="249"/>
                    </a:lnTo>
                    <a:lnTo>
                      <a:pt x="405" y="222"/>
                    </a:lnTo>
                    <a:lnTo>
                      <a:pt x="440" y="173"/>
                    </a:lnTo>
                    <a:lnTo>
                      <a:pt x="457" y="142"/>
                    </a:lnTo>
                    <a:lnTo>
                      <a:pt x="487" y="97"/>
                    </a:lnTo>
                    <a:lnTo>
                      <a:pt x="517" y="57"/>
                    </a:lnTo>
                    <a:lnTo>
                      <a:pt x="531" y="40"/>
                    </a:lnTo>
                    <a:lnTo>
                      <a:pt x="533" y="0"/>
                    </a:lnTo>
                    <a:lnTo>
                      <a:pt x="449" y="131"/>
                    </a:lnTo>
                    <a:lnTo>
                      <a:pt x="339" y="274"/>
                    </a:lnTo>
                    <a:lnTo>
                      <a:pt x="270" y="393"/>
                    </a:lnTo>
                    <a:lnTo>
                      <a:pt x="234" y="359"/>
                    </a:lnTo>
                    <a:lnTo>
                      <a:pt x="265" y="296"/>
                    </a:lnTo>
                    <a:lnTo>
                      <a:pt x="363" y="203"/>
                    </a:lnTo>
                    <a:lnTo>
                      <a:pt x="320" y="220"/>
                    </a:lnTo>
                    <a:lnTo>
                      <a:pt x="289" y="232"/>
                    </a:lnTo>
                    <a:lnTo>
                      <a:pt x="268" y="234"/>
                    </a:lnTo>
                    <a:lnTo>
                      <a:pt x="240" y="213"/>
                    </a:lnTo>
                    <a:lnTo>
                      <a:pt x="221" y="198"/>
                    </a:lnTo>
                    <a:lnTo>
                      <a:pt x="213" y="325"/>
                    </a:lnTo>
                    <a:lnTo>
                      <a:pt x="147" y="289"/>
                    </a:lnTo>
                    <a:lnTo>
                      <a:pt x="40" y="179"/>
                    </a:lnTo>
                    <a:lnTo>
                      <a:pt x="16" y="142"/>
                    </a:lnTo>
                    <a:lnTo>
                      <a:pt x="0" y="160"/>
                    </a:lnTo>
                    <a:lnTo>
                      <a:pt x="16" y="179"/>
                    </a:lnTo>
                    <a:close/>
                  </a:path>
                </a:pathLst>
              </a:custGeom>
              <a:solidFill>
                <a:srgbClr val="000000"/>
              </a:solidFill>
              <a:ln w="9525">
                <a:noFill/>
                <a:round/>
                <a:headEnd/>
                <a:tailEnd/>
              </a:ln>
            </p:spPr>
            <p:txBody>
              <a:bodyPr/>
              <a:lstStyle/>
              <a:p>
                <a:endParaRPr lang="en-US"/>
              </a:p>
            </p:txBody>
          </p:sp>
          <p:sp>
            <p:nvSpPr>
              <p:cNvPr id="54427" name="Freeform 143"/>
              <p:cNvSpPr>
                <a:spLocks/>
              </p:cNvSpPr>
              <p:nvPr/>
            </p:nvSpPr>
            <p:spPr bwMode="auto">
              <a:xfrm>
                <a:off x="1780" y="3086"/>
                <a:ext cx="170" cy="206"/>
              </a:xfrm>
              <a:custGeom>
                <a:avLst/>
                <a:gdLst>
                  <a:gd name="T0" fmla="*/ 0 w 341"/>
                  <a:gd name="T1" fmla="*/ 1 h 410"/>
                  <a:gd name="T2" fmla="*/ 0 w 341"/>
                  <a:gd name="T3" fmla="*/ 1 h 410"/>
                  <a:gd name="T4" fmla="*/ 0 w 341"/>
                  <a:gd name="T5" fmla="*/ 1 h 410"/>
                  <a:gd name="T6" fmla="*/ 0 w 341"/>
                  <a:gd name="T7" fmla="*/ 1 h 410"/>
                  <a:gd name="T8" fmla="*/ 0 w 341"/>
                  <a:gd name="T9" fmla="*/ 1 h 410"/>
                  <a:gd name="T10" fmla="*/ 0 w 341"/>
                  <a:gd name="T11" fmla="*/ 1 h 410"/>
                  <a:gd name="T12" fmla="*/ 0 w 341"/>
                  <a:gd name="T13" fmla="*/ 1 h 410"/>
                  <a:gd name="T14" fmla="*/ 0 w 341"/>
                  <a:gd name="T15" fmla="*/ 1 h 410"/>
                  <a:gd name="T16" fmla="*/ 0 w 341"/>
                  <a:gd name="T17" fmla="*/ 1 h 410"/>
                  <a:gd name="T18" fmla="*/ 0 w 341"/>
                  <a:gd name="T19" fmla="*/ 1 h 410"/>
                  <a:gd name="T20" fmla="*/ 0 w 341"/>
                  <a:gd name="T21" fmla="*/ 1 h 410"/>
                  <a:gd name="T22" fmla="*/ 0 w 341"/>
                  <a:gd name="T23" fmla="*/ 1 h 410"/>
                  <a:gd name="T24" fmla="*/ 0 w 341"/>
                  <a:gd name="T25" fmla="*/ 1 h 410"/>
                  <a:gd name="T26" fmla="*/ 0 w 341"/>
                  <a:gd name="T27" fmla="*/ 1 h 410"/>
                  <a:gd name="T28" fmla="*/ 0 w 341"/>
                  <a:gd name="T29" fmla="*/ 1 h 410"/>
                  <a:gd name="T30" fmla="*/ 0 w 341"/>
                  <a:gd name="T31" fmla="*/ 1 h 410"/>
                  <a:gd name="T32" fmla="*/ 0 w 341"/>
                  <a:gd name="T33" fmla="*/ 1 h 410"/>
                  <a:gd name="T34" fmla="*/ 0 w 341"/>
                  <a:gd name="T35" fmla="*/ 0 h 410"/>
                  <a:gd name="T36" fmla="*/ 0 w 341"/>
                  <a:gd name="T37" fmla="*/ 1 h 410"/>
                  <a:gd name="T38" fmla="*/ 0 w 341"/>
                  <a:gd name="T39" fmla="*/ 1 h 4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1"/>
                  <a:gd name="T61" fmla="*/ 0 h 410"/>
                  <a:gd name="T62" fmla="*/ 341 w 341"/>
                  <a:gd name="T63" fmla="*/ 410 h 4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1" h="410">
                    <a:moveTo>
                      <a:pt x="6" y="32"/>
                    </a:moveTo>
                    <a:lnTo>
                      <a:pt x="38" y="66"/>
                    </a:lnTo>
                    <a:lnTo>
                      <a:pt x="74" y="117"/>
                    </a:lnTo>
                    <a:lnTo>
                      <a:pt x="86" y="157"/>
                    </a:lnTo>
                    <a:lnTo>
                      <a:pt x="95" y="178"/>
                    </a:lnTo>
                    <a:lnTo>
                      <a:pt x="208" y="220"/>
                    </a:lnTo>
                    <a:lnTo>
                      <a:pt x="299" y="330"/>
                    </a:lnTo>
                    <a:lnTo>
                      <a:pt x="333" y="410"/>
                    </a:lnTo>
                    <a:lnTo>
                      <a:pt x="341" y="382"/>
                    </a:lnTo>
                    <a:lnTo>
                      <a:pt x="316" y="336"/>
                    </a:lnTo>
                    <a:lnTo>
                      <a:pt x="299" y="309"/>
                    </a:lnTo>
                    <a:lnTo>
                      <a:pt x="280" y="285"/>
                    </a:lnTo>
                    <a:lnTo>
                      <a:pt x="246" y="241"/>
                    </a:lnTo>
                    <a:lnTo>
                      <a:pt x="230" y="224"/>
                    </a:lnTo>
                    <a:lnTo>
                      <a:pt x="208" y="197"/>
                    </a:lnTo>
                    <a:lnTo>
                      <a:pt x="99" y="138"/>
                    </a:lnTo>
                    <a:lnTo>
                      <a:pt x="92" y="102"/>
                    </a:lnTo>
                    <a:lnTo>
                      <a:pt x="0" y="0"/>
                    </a:lnTo>
                    <a:lnTo>
                      <a:pt x="6" y="32"/>
                    </a:lnTo>
                    <a:close/>
                  </a:path>
                </a:pathLst>
              </a:custGeom>
              <a:solidFill>
                <a:srgbClr val="000000"/>
              </a:solidFill>
              <a:ln w="9525">
                <a:noFill/>
                <a:round/>
                <a:headEnd/>
                <a:tailEnd/>
              </a:ln>
            </p:spPr>
            <p:txBody>
              <a:bodyPr/>
              <a:lstStyle/>
              <a:p>
                <a:endParaRPr lang="en-US"/>
              </a:p>
            </p:txBody>
          </p:sp>
          <p:sp>
            <p:nvSpPr>
              <p:cNvPr id="54428" name="Freeform 144"/>
              <p:cNvSpPr>
                <a:spLocks/>
              </p:cNvSpPr>
              <p:nvPr/>
            </p:nvSpPr>
            <p:spPr bwMode="auto">
              <a:xfrm>
                <a:off x="1506" y="2902"/>
                <a:ext cx="121" cy="161"/>
              </a:xfrm>
              <a:custGeom>
                <a:avLst/>
                <a:gdLst>
                  <a:gd name="T0" fmla="*/ 1 w 241"/>
                  <a:gd name="T1" fmla="*/ 1 h 321"/>
                  <a:gd name="T2" fmla="*/ 1 w 241"/>
                  <a:gd name="T3" fmla="*/ 1 h 321"/>
                  <a:gd name="T4" fmla="*/ 1 w 241"/>
                  <a:gd name="T5" fmla="*/ 1 h 321"/>
                  <a:gd name="T6" fmla="*/ 1 w 241"/>
                  <a:gd name="T7" fmla="*/ 1 h 321"/>
                  <a:gd name="T8" fmla="*/ 1 w 241"/>
                  <a:gd name="T9" fmla="*/ 1 h 321"/>
                  <a:gd name="T10" fmla="*/ 1 w 241"/>
                  <a:gd name="T11" fmla="*/ 1 h 321"/>
                  <a:gd name="T12" fmla="*/ 1 w 241"/>
                  <a:gd name="T13" fmla="*/ 1 h 321"/>
                  <a:gd name="T14" fmla="*/ 1 w 241"/>
                  <a:gd name="T15" fmla="*/ 1 h 321"/>
                  <a:gd name="T16" fmla="*/ 1 w 241"/>
                  <a:gd name="T17" fmla="*/ 1 h 321"/>
                  <a:gd name="T18" fmla="*/ 1 w 241"/>
                  <a:gd name="T19" fmla="*/ 1 h 321"/>
                  <a:gd name="T20" fmla="*/ 1 w 241"/>
                  <a:gd name="T21" fmla="*/ 1 h 321"/>
                  <a:gd name="T22" fmla="*/ 1 w 241"/>
                  <a:gd name="T23" fmla="*/ 1 h 321"/>
                  <a:gd name="T24" fmla="*/ 1 w 241"/>
                  <a:gd name="T25" fmla="*/ 1 h 321"/>
                  <a:gd name="T26" fmla="*/ 1 w 241"/>
                  <a:gd name="T27" fmla="*/ 1 h 321"/>
                  <a:gd name="T28" fmla="*/ 1 w 241"/>
                  <a:gd name="T29" fmla="*/ 1 h 321"/>
                  <a:gd name="T30" fmla="*/ 1 w 241"/>
                  <a:gd name="T31" fmla="*/ 1 h 321"/>
                  <a:gd name="T32" fmla="*/ 1 w 241"/>
                  <a:gd name="T33" fmla="*/ 1 h 321"/>
                  <a:gd name="T34" fmla="*/ 0 w 241"/>
                  <a:gd name="T35" fmla="*/ 1 h 321"/>
                  <a:gd name="T36" fmla="*/ 1 w 241"/>
                  <a:gd name="T37" fmla="*/ 1 h 321"/>
                  <a:gd name="T38" fmla="*/ 1 w 241"/>
                  <a:gd name="T39" fmla="*/ 1 h 321"/>
                  <a:gd name="T40" fmla="*/ 1 w 241"/>
                  <a:gd name="T41" fmla="*/ 1 h 321"/>
                  <a:gd name="T42" fmla="*/ 1 w 241"/>
                  <a:gd name="T43" fmla="*/ 1 h 321"/>
                  <a:gd name="T44" fmla="*/ 1 w 241"/>
                  <a:gd name="T45" fmla="*/ 1 h 321"/>
                  <a:gd name="T46" fmla="*/ 1 w 241"/>
                  <a:gd name="T47" fmla="*/ 1 h 321"/>
                  <a:gd name="T48" fmla="*/ 1 w 241"/>
                  <a:gd name="T49" fmla="*/ 1 h 321"/>
                  <a:gd name="T50" fmla="*/ 1 w 241"/>
                  <a:gd name="T51" fmla="*/ 1 h 321"/>
                  <a:gd name="T52" fmla="*/ 1 w 241"/>
                  <a:gd name="T53" fmla="*/ 1 h 321"/>
                  <a:gd name="T54" fmla="*/ 1 w 241"/>
                  <a:gd name="T55" fmla="*/ 1 h 321"/>
                  <a:gd name="T56" fmla="*/ 1 w 241"/>
                  <a:gd name="T57" fmla="*/ 1 h 321"/>
                  <a:gd name="T58" fmla="*/ 1 w 241"/>
                  <a:gd name="T59" fmla="*/ 0 h 321"/>
                  <a:gd name="T60" fmla="*/ 1 w 241"/>
                  <a:gd name="T61" fmla="*/ 1 h 321"/>
                  <a:gd name="T62" fmla="*/ 1 w 241"/>
                  <a:gd name="T63" fmla="*/ 1 h 321"/>
                  <a:gd name="T64" fmla="*/ 1 w 241"/>
                  <a:gd name="T65" fmla="*/ 1 h 321"/>
                  <a:gd name="T66" fmla="*/ 1 w 241"/>
                  <a:gd name="T67" fmla="*/ 1 h 321"/>
                  <a:gd name="T68" fmla="*/ 1 w 241"/>
                  <a:gd name="T69" fmla="*/ 1 h 321"/>
                  <a:gd name="T70" fmla="*/ 1 w 241"/>
                  <a:gd name="T71" fmla="*/ 1 h 321"/>
                  <a:gd name="T72" fmla="*/ 1 w 241"/>
                  <a:gd name="T73" fmla="*/ 1 h 3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1"/>
                  <a:gd name="T112" fmla="*/ 0 h 321"/>
                  <a:gd name="T113" fmla="*/ 241 w 241"/>
                  <a:gd name="T114" fmla="*/ 321 h 3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1" h="321">
                    <a:moveTo>
                      <a:pt x="232" y="87"/>
                    </a:moveTo>
                    <a:lnTo>
                      <a:pt x="220" y="61"/>
                    </a:lnTo>
                    <a:lnTo>
                      <a:pt x="209" y="40"/>
                    </a:lnTo>
                    <a:lnTo>
                      <a:pt x="194" y="25"/>
                    </a:lnTo>
                    <a:lnTo>
                      <a:pt x="152" y="17"/>
                    </a:lnTo>
                    <a:lnTo>
                      <a:pt x="148" y="7"/>
                    </a:lnTo>
                    <a:lnTo>
                      <a:pt x="133" y="17"/>
                    </a:lnTo>
                    <a:lnTo>
                      <a:pt x="122" y="23"/>
                    </a:lnTo>
                    <a:lnTo>
                      <a:pt x="108" y="47"/>
                    </a:lnTo>
                    <a:lnTo>
                      <a:pt x="110" y="95"/>
                    </a:lnTo>
                    <a:lnTo>
                      <a:pt x="131" y="127"/>
                    </a:lnTo>
                    <a:lnTo>
                      <a:pt x="161" y="144"/>
                    </a:lnTo>
                    <a:lnTo>
                      <a:pt x="192" y="123"/>
                    </a:lnTo>
                    <a:lnTo>
                      <a:pt x="217" y="97"/>
                    </a:lnTo>
                    <a:lnTo>
                      <a:pt x="224" y="101"/>
                    </a:lnTo>
                    <a:lnTo>
                      <a:pt x="120" y="209"/>
                    </a:lnTo>
                    <a:lnTo>
                      <a:pt x="55" y="291"/>
                    </a:lnTo>
                    <a:lnTo>
                      <a:pt x="0" y="321"/>
                    </a:lnTo>
                    <a:lnTo>
                      <a:pt x="13" y="291"/>
                    </a:lnTo>
                    <a:lnTo>
                      <a:pt x="80" y="241"/>
                    </a:lnTo>
                    <a:lnTo>
                      <a:pt x="95" y="228"/>
                    </a:lnTo>
                    <a:lnTo>
                      <a:pt x="123" y="198"/>
                    </a:lnTo>
                    <a:lnTo>
                      <a:pt x="156" y="152"/>
                    </a:lnTo>
                    <a:lnTo>
                      <a:pt x="123" y="125"/>
                    </a:lnTo>
                    <a:lnTo>
                      <a:pt x="99" y="91"/>
                    </a:lnTo>
                    <a:lnTo>
                      <a:pt x="95" y="59"/>
                    </a:lnTo>
                    <a:lnTo>
                      <a:pt x="101" y="34"/>
                    </a:lnTo>
                    <a:lnTo>
                      <a:pt x="114" y="17"/>
                    </a:lnTo>
                    <a:lnTo>
                      <a:pt x="129" y="7"/>
                    </a:lnTo>
                    <a:lnTo>
                      <a:pt x="139" y="0"/>
                    </a:lnTo>
                    <a:lnTo>
                      <a:pt x="160" y="4"/>
                    </a:lnTo>
                    <a:lnTo>
                      <a:pt x="188" y="15"/>
                    </a:lnTo>
                    <a:lnTo>
                      <a:pt x="215" y="30"/>
                    </a:lnTo>
                    <a:lnTo>
                      <a:pt x="241" y="68"/>
                    </a:lnTo>
                    <a:lnTo>
                      <a:pt x="241" y="83"/>
                    </a:lnTo>
                    <a:lnTo>
                      <a:pt x="232" y="87"/>
                    </a:lnTo>
                    <a:close/>
                  </a:path>
                </a:pathLst>
              </a:custGeom>
              <a:solidFill>
                <a:srgbClr val="000000"/>
              </a:solidFill>
              <a:ln w="9525">
                <a:noFill/>
                <a:round/>
                <a:headEnd/>
                <a:tailEnd/>
              </a:ln>
            </p:spPr>
            <p:txBody>
              <a:bodyPr/>
              <a:lstStyle/>
              <a:p>
                <a:endParaRPr lang="en-US"/>
              </a:p>
            </p:txBody>
          </p:sp>
          <p:sp>
            <p:nvSpPr>
              <p:cNvPr id="54429" name="Freeform 145"/>
              <p:cNvSpPr>
                <a:spLocks/>
              </p:cNvSpPr>
              <p:nvPr/>
            </p:nvSpPr>
            <p:spPr bwMode="auto">
              <a:xfrm>
                <a:off x="1501" y="2941"/>
                <a:ext cx="87" cy="84"/>
              </a:xfrm>
              <a:custGeom>
                <a:avLst/>
                <a:gdLst>
                  <a:gd name="T0" fmla="*/ 1 w 173"/>
                  <a:gd name="T1" fmla="*/ 0 h 169"/>
                  <a:gd name="T2" fmla="*/ 1 w 173"/>
                  <a:gd name="T3" fmla="*/ 0 h 169"/>
                  <a:gd name="T4" fmla="*/ 1 w 173"/>
                  <a:gd name="T5" fmla="*/ 0 h 169"/>
                  <a:gd name="T6" fmla="*/ 1 w 173"/>
                  <a:gd name="T7" fmla="*/ 0 h 169"/>
                  <a:gd name="T8" fmla="*/ 1 w 173"/>
                  <a:gd name="T9" fmla="*/ 0 h 169"/>
                  <a:gd name="T10" fmla="*/ 1 w 173"/>
                  <a:gd name="T11" fmla="*/ 0 h 169"/>
                  <a:gd name="T12" fmla="*/ 1 w 173"/>
                  <a:gd name="T13" fmla="*/ 0 h 169"/>
                  <a:gd name="T14" fmla="*/ 1 w 173"/>
                  <a:gd name="T15" fmla="*/ 0 h 169"/>
                  <a:gd name="T16" fmla="*/ 1 w 173"/>
                  <a:gd name="T17" fmla="*/ 0 h 169"/>
                  <a:gd name="T18" fmla="*/ 1 w 173"/>
                  <a:gd name="T19" fmla="*/ 0 h 169"/>
                  <a:gd name="T20" fmla="*/ 0 w 173"/>
                  <a:gd name="T21" fmla="*/ 0 h 169"/>
                  <a:gd name="T22" fmla="*/ 1 w 173"/>
                  <a:gd name="T23" fmla="*/ 0 h 169"/>
                  <a:gd name="T24" fmla="*/ 1 w 173"/>
                  <a:gd name="T25" fmla="*/ 0 h 169"/>
                  <a:gd name="T26" fmla="*/ 1 w 173"/>
                  <a:gd name="T27" fmla="*/ 0 h 169"/>
                  <a:gd name="T28" fmla="*/ 1 w 173"/>
                  <a:gd name="T29" fmla="*/ 0 h 169"/>
                  <a:gd name="T30" fmla="*/ 1 w 173"/>
                  <a:gd name="T31" fmla="*/ 0 h 169"/>
                  <a:gd name="T32" fmla="*/ 1 w 173"/>
                  <a:gd name="T33" fmla="*/ 0 h 169"/>
                  <a:gd name="T34" fmla="*/ 1 w 173"/>
                  <a:gd name="T35" fmla="*/ 0 h 169"/>
                  <a:gd name="T36" fmla="*/ 1 w 173"/>
                  <a:gd name="T37" fmla="*/ 0 h 169"/>
                  <a:gd name="T38" fmla="*/ 1 w 173"/>
                  <a:gd name="T39" fmla="*/ 0 h 169"/>
                  <a:gd name="T40" fmla="*/ 1 w 173"/>
                  <a:gd name="T41" fmla="*/ 0 h 169"/>
                  <a:gd name="T42" fmla="*/ 1 w 173"/>
                  <a:gd name="T43" fmla="*/ 0 h 169"/>
                  <a:gd name="T44" fmla="*/ 1 w 173"/>
                  <a:gd name="T45" fmla="*/ 0 h 169"/>
                  <a:gd name="T46" fmla="*/ 1 w 173"/>
                  <a:gd name="T47" fmla="*/ 0 h 169"/>
                  <a:gd name="T48" fmla="*/ 1 w 173"/>
                  <a:gd name="T49" fmla="*/ 0 h 169"/>
                  <a:gd name="T50" fmla="*/ 1 w 173"/>
                  <a:gd name="T51" fmla="*/ 0 h 169"/>
                  <a:gd name="T52" fmla="*/ 1 w 173"/>
                  <a:gd name="T53" fmla="*/ 0 h 169"/>
                  <a:gd name="T54" fmla="*/ 1 w 173"/>
                  <a:gd name="T55" fmla="*/ 0 h 169"/>
                  <a:gd name="T56" fmla="*/ 1 w 173"/>
                  <a:gd name="T57" fmla="*/ 0 h 169"/>
                  <a:gd name="T58" fmla="*/ 1 w 173"/>
                  <a:gd name="T59" fmla="*/ 0 h 169"/>
                  <a:gd name="T60" fmla="*/ 1 w 173"/>
                  <a:gd name="T61" fmla="*/ 0 h 1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3"/>
                  <a:gd name="T94" fmla="*/ 0 h 169"/>
                  <a:gd name="T95" fmla="*/ 173 w 173"/>
                  <a:gd name="T96" fmla="*/ 169 h 1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3" h="169">
                    <a:moveTo>
                      <a:pt x="173" y="78"/>
                    </a:moveTo>
                    <a:lnTo>
                      <a:pt x="154" y="91"/>
                    </a:lnTo>
                    <a:lnTo>
                      <a:pt x="143" y="87"/>
                    </a:lnTo>
                    <a:lnTo>
                      <a:pt x="124" y="91"/>
                    </a:lnTo>
                    <a:lnTo>
                      <a:pt x="90" y="116"/>
                    </a:lnTo>
                    <a:lnTo>
                      <a:pt x="65" y="135"/>
                    </a:lnTo>
                    <a:lnTo>
                      <a:pt x="50" y="146"/>
                    </a:lnTo>
                    <a:lnTo>
                      <a:pt x="44" y="169"/>
                    </a:lnTo>
                    <a:lnTo>
                      <a:pt x="18" y="146"/>
                    </a:lnTo>
                    <a:lnTo>
                      <a:pt x="6" y="108"/>
                    </a:lnTo>
                    <a:lnTo>
                      <a:pt x="0" y="81"/>
                    </a:lnTo>
                    <a:lnTo>
                      <a:pt x="23" y="53"/>
                    </a:lnTo>
                    <a:lnTo>
                      <a:pt x="78" y="9"/>
                    </a:lnTo>
                    <a:lnTo>
                      <a:pt x="86" y="0"/>
                    </a:lnTo>
                    <a:lnTo>
                      <a:pt x="97" y="19"/>
                    </a:lnTo>
                    <a:lnTo>
                      <a:pt x="65" y="42"/>
                    </a:lnTo>
                    <a:lnTo>
                      <a:pt x="42" y="61"/>
                    </a:lnTo>
                    <a:lnTo>
                      <a:pt x="19" y="83"/>
                    </a:lnTo>
                    <a:lnTo>
                      <a:pt x="21" y="114"/>
                    </a:lnTo>
                    <a:lnTo>
                      <a:pt x="31" y="116"/>
                    </a:lnTo>
                    <a:lnTo>
                      <a:pt x="76" y="81"/>
                    </a:lnTo>
                    <a:lnTo>
                      <a:pt x="90" y="81"/>
                    </a:lnTo>
                    <a:lnTo>
                      <a:pt x="42" y="121"/>
                    </a:lnTo>
                    <a:lnTo>
                      <a:pt x="38" y="142"/>
                    </a:lnTo>
                    <a:lnTo>
                      <a:pt x="103" y="89"/>
                    </a:lnTo>
                    <a:lnTo>
                      <a:pt x="114" y="74"/>
                    </a:lnTo>
                    <a:lnTo>
                      <a:pt x="94" y="32"/>
                    </a:lnTo>
                    <a:lnTo>
                      <a:pt x="109" y="40"/>
                    </a:lnTo>
                    <a:lnTo>
                      <a:pt x="132" y="74"/>
                    </a:lnTo>
                    <a:lnTo>
                      <a:pt x="173" y="78"/>
                    </a:lnTo>
                    <a:close/>
                  </a:path>
                </a:pathLst>
              </a:custGeom>
              <a:solidFill>
                <a:srgbClr val="000000"/>
              </a:solidFill>
              <a:ln w="9525">
                <a:noFill/>
                <a:round/>
                <a:headEnd/>
                <a:tailEnd/>
              </a:ln>
            </p:spPr>
            <p:txBody>
              <a:bodyPr/>
              <a:lstStyle/>
              <a:p>
                <a:endParaRPr lang="en-US"/>
              </a:p>
            </p:txBody>
          </p:sp>
          <p:sp>
            <p:nvSpPr>
              <p:cNvPr id="54430" name="Freeform 146"/>
              <p:cNvSpPr>
                <a:spLocks/>
              </p:cNvSpPr>
              <p:nvPr/>
            </p:nvSpPr>
            <p:spPr bwMode="auto">
              <a:xfrm>
                <a:off x="1544" y="2924"/>
                <a:ext cx="11" cy="16"/>
              </a:xfrm>
              <a:custGeom>
                <a:avLst/>
                <a:gdLst>
                  <a:gd name="T0" fmla="*/ 0 w 23"/>
                  <a:gd name="T1" fmla="*/ 0 h 32"/>
                  <a:gd name="T2" fmla="*/ 0 w 23"/>
                  <a:gd name="T3" fmla="*/ 1 h 32"/>
                  <a:gd name="T4" fmla="*/ 0 w 23"/>
                  <a:gd name="T5" fmla="*/ 1 h 32"/>
                  <a:gd name="T6" fmla="*/ 0 w 23"/>
                  <a:gd name="T7" fmla="*/ 0 h 32"/>
                  <a:gd name="T8" fmla="*/ 0 w 23"/>
                  <a:gd name="T9" fmla="*/ 0 h 32"/>
                  <a:gd name="T10" fmla="*/ 0 60000 65536"/>
                  <a:gd name="T11" fmla="*/ 0 60000 65536"/>
                  <a:gd name="T12" fmla="*/ 0 60000 65536"/>
                  <a:gd name="T13" fmla="*/ 0 60000 65536"/>
                  <a:gd name="T14" fmla="*/ 0 60000 65536"/>
                  <a:gd name="T15" fmla="*/ 0 w 23"/>
                  <a:gd name="T16" fmla="*/ 0 h 32"/>
                  <a:gd name="T17" fmla="*/ 23 w 23"/>
                  <a:gd name="T18" fmla="*/ 32 h 32"/>
                </a:gdLst>
                <a:ahLst/>
                <a:cxnLst>
                  <a:cxn ang="T10">
                    <a:pos x="T0" y="T1"/>
                  </a:cxn>
                  <a:cxn ang="T11">
                    <a:pos x="T2" y="T3"/>
                  </a:cxn>
                  <a:cxn ang="T12">
                    <a:pos x="T4" y="T5"/>
                  </a:cxn>
                  <a:cxn ang="T13">
                    <a:pos x="T6" y="T7"/>
                  </a:cxn>
                  <a:cxn ang="T14">
                    <a:pos x="T8" y="T9"/>
                  </a:cxn>
                </a:cxnLst>
                <a:rect l="T15" t="T16" r="T17" b="T18"/>
                <a:pathLst>
                  <a:path w="23" h="32">
                    <a:moveTo>
                      <a:pt x="23" y="0"/>
                    </a:moveTo>
                    <a:lnTo>
                      <a:pt x="19" y="24"/>
                    </a:lnTo>
                    <a:lnTo>
                      <a:pt x="0" y="32"/>
                    </a:lnTo>
                    <a:lnTo>
                      <a:pt x="23" y="0"/>
                    </a:lnTo>
                    <a:close/>
                  </a:path>
                </a:pathLst>
              </a:custGeom>
              <a:solidFill>
                <a:srgbClr val="000000"/>
              </a:solidFill>
              <a:ln w="9525">
                <a:noFill/>
                <a:round/>
                <a:headEnd/>
                <a:tailEnd/>
              </a:ln>
            </p:spPr>
            <p:txBody>
              <a:bodyPr/>
              <a:lstStyle/>
              <a:p>
                <a:endParaRPr lang="en-US"/>
              </a:p>
            </p:txBody>
          </p:sp>
          <p:sp>
            <p:nvSpPr>
              <p:cNvPr id="54431" name="Freeform 147"/>
              <p:cNvSpPr>
                <a:spLocks/>
              </p:cNvSpPr>
              <p:nvPr/>
            </p:nvSpPr>
            <p:spPr bwMode="auto">
              <a:xfrm>
                <a:off x="1543" y="2948"/>
                <a:ext cx="15" cy="19"/>
              </a:xfrm>
              <a:custGeom>
                <a:avLst/>
                <a:gdLst>
                  <a:gd name="T0" fmla="*/ 1 w 30"/>
                  <a:gd name="T1" fmla="*/ 0 h 40"/>
                  <a:gd name="T2" fmla="*/ 1 w 30"/>
                  <a:gd name="T3" fmla="*/ 0 h 40"/>
                  <a:gd name="T4" fmla="*/ 1 w 30"/>
                  <a:gd name="T5" fmla="*/ 0 h 40"/>
                  <a:gd name="T6" fmla="*/ 0 w 30"/>
                  <a:gd name="T7" fmla="*/ 0 h 40"/>
                  <a:gd name="T8" fmla="*/ 1 w 30"/>
                  <a:gd name="T9" fmla="*/ 0 h 40"/>
                  <a:gd name="T10" fmla="*/ 1 w 30"/>
                  <a:gd name="T11" fmla="*/ 0 h 40"/>
                  <a:gd name="T12" fmla="*/ 0 60000 65536"/>
                  <a:gd name="T13" fmla="*/ 0 60000 65536"/>
                  <a:gd name="T14" fmla="*/ 0 60000 65536"/>
                  <a:gd name="T15" fmla="*/ 0 60000 65536"/>
                  <a:gd name="T16" fmla="*/ 0 60000 65536"/>
                  <a:gd name="T17" fmla="*/ 0 60000 65536"/>
                  <a:gd name="T18" fmla="*/ 0 w 30"/>
                  <a:gd name="T19" fmla="*/ 0 h 40"/>
                  <a:gd name="T20" fmla="*/ 30 w 3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0" h="40">
                    <a:moveTo>
                      <a:pt x="10" y="0"/>
                    </a:moveTo>
                    <a:lnTo>
                      <a:pt x="30" y="40"/>
                    </a:lnTo>
                    <a:lnTo>
                      <a:pt x="15" y="30"/>
                    </a:lnTo>
                    <a:lnTo>
                      <a:pt x="0" y="6"/>
                    </a:lnTo>
                    <a:lnTo>
                      <a:pt x="10" y="0"/>
                    </a:lnTo>
                    <a:close/>
                  </a:path>
                </a:pathLst>
              </a:custGeom>
              <a:solidFill>
                <a:srgbClr val="000000"/>
              </a:solidFill>
              <a:ln w="9525">
                <a:noFill/>
                <a:round/>
                <a:headEnd/>
                <a:tailEnd/>
              </a:ln>
            </p:spPr>
            <p:txBody>
              <a:bodyPr/>
              <a:lstStyle/>
              <a:p>
                <a:endParaRPr lang="en-US"/>
              </a:p>
            </p:txBody>
          </p:sp>
          <p:sp>
            <p:nvSpPr>
              <p:cNvPr id="54432" name="Freeform 148"/>
              <p:cNvSpPr>
                <a:spLocks/>
              </p:cNvSpPr>
              <p:nvPr/>
            </p:nvSpPr>
            <p:spPr bwMode="auto">
              <a:xfrm>
                <a:off x="1470" y="2742"/>
                <a:ext cx="121" cy="166"/>
              </a:xfrm>
              <a:custGeom>
                <a:avLst/>
                <a:gdLst>
                  <a:gd name="T0" fmla="*/ 1 w 241"/>
                  <a:gd name="T1" fmla="*/ 1 h 331"/>
                  <a:gd name="T2" fmla="*/ 1 w 241"/>
                  <a:gd name="T3" fmla="*/ 1 h 331"/>
                  <a:gd name="T4" fmla="*/ 1 w 241"/>
                  <a:gd name="T5" fmla="*/ 1 h 331"/>
                  <a:gd name="T6" fmla="*/ 1 w 241"/>
                  <a:gd name="T7" fmla="*/ 1 h 331"/>
                  <a:gd name="T8" fmla="*/ 1 w 241"/>
                  <a:gd name="T9" fmla="*/ 1 h 331"/>
                  <a:gd name="T10" fmla="*/ 1 w 241"/>
                  <a:gd name="T11" fmla="*/ 1 h 331"/>
                  <a:gd name="T12" fmla="*/ 1 w 241"/>
                  <a:gd name="T13" fmla="*/ 1 h 331"/>
                  <a:gd name="T14" fmla="*/ 1 w 241"/>
                  <a:gd name="T15" fmla="*/ 1 h 331"/>
                  <a:gd name="T16" fmla="*/ 1 w 241"/>
                  <a:gd name="T17" fmla="*/ 1 h 331"/>
                  <a:gd name="T18" fmla="*/ 1 w 241"/>
                  <a:gd name="T19" fmla="*/ 1 h 331"/>
                  <a:gd name="T20" fmla="*/ 1 w 241"/>
                  <a:gd name="T21" fmla="*/ 1 h 331"/>
                  <a:gd name="T22" fmla="*/ 1 w 241"/>
                  <a:gd name="T23" fmla="*/ 1 h 331"/>
                  <a:gd name="T24" fmla="*/ 1 w 241"/>
                  <a:gd name="T25" fmla="*/ 1 h 331"/>
                  <a:gd name="T26" fmla="*/ 1 w 241"/>
                  <a:gd name="T27" fmla="*/ 1 h 331"/>
                  <a:gd name="T28" fmla="*/ 1 w 241"/>
                  <a:gd name="T29" fmla="*/ 1 h 331"/>
                  <a:gd name="T30" fmla="*/ 1 w 241"/>
                  <a:gd name="T31" fmla="*/ 1 h 331"/>
                  <a:gd name="T32" fmla="*/ 1 w 241"/>
                  <a:gd name="T33" fmla="*/ 0 h 331"/>
                  <a:gd name="T34" fmla="*/ 1 w 241"/>
                  <a:gd name="T35" fmla="*/ 1 h 331"/>
                  <a:gd name="T36" fmla="*/ 0 w 241"/>
                  <a:gd name="T37" fmla="*/ 1 h 331"/>
                  <a:gd name="T38" fmla="*/ 1 w 241"/>
                  <a:gd name="T39" fmla="*/ 1 h 331"/>
                  <a:gd name="T40" fmla="*/ 1 w 241"/>
                  <a:gd name="T41" fmla="*/ 1 h 3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1"/>
                  <a:gd name="T64" fmla="*/ 0 h 331"/>
                  <a:gd name="T65" fmla="*/ 241 w 241"/>
                  <a:gd name="T66" fmla="*/ 331 h 3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331">
                    <a:moveTo>
                      <a:pt x="32" y="16"/>
                    </a:moveTo>
                    <a:lnTo>
                      <a:pt x="97" y="12"/>
                    </a:lnTo>
                    <a:lnTo>
                      <a:pt x="127" y="48"/>
                    </a:lnTo>
                    <a:lnTo>
                      <a:pt x="144" y="82"/>
                    </a:lnTo>
                    <a:lnTo>
                      <a:pt x="156" y="128"/>
                    </a:lnTo>
                    <a:lnTo>
                      <a:pt x="169" y="194"/>
                    </a:lnTo>
                    <a:lnTo>
                      <a:pt x="180" y="244"/>
                    </a:lnTo>
                    <a:lnTo>
                      <a:pt x="190" y="272"/>
                    </a:lnTo>
                    <a:lnTo>
                      <a:pt x="218" y="324"/>
                    </a:lnTo>
                    <a:lnTo>
                      <a:pt x="241" y="331"/>
                    </a:lnTo>
                    <a:lnTo>
                      <a:pt x="199" y="268"/>
                    </a:lnTo>
                    <a:lnTo>
                      <a:pt x="194" y="234"/>
                    </a:lnTo>
                    <a:lnTo>
                      <a:pt x="176" y="168"/>
                    </a:lnTo>
                    <a:lnTo>
                      <a:pt x="157" y="97"/>
                    </a:lnTo>
                    <a:lnTo>
                      <a:pt x="148" y="61"/>
                    </a:lnTo>
                    <a:lnTo>
                      <a:pt x="118" y="14"/>
                    </a:lnTo>
                    <a:lnTo>
                      <a:pt x="110" y="0"/>
                    </a:lnTo>
                    <a:lnTo>
                      <a:pt x="30" y="4"/>
                    </a:lnTo>
                    <a:lnTo>
                      <a:pt x="0" y="16"/>
                    </a:lnTo>
                    <a:lnTo>
                      <a:pt x="32" y="16"/>
                    </a:lnTo>
                    <a:close/>
                  </a:path>
                </a:pathLst>
              </a:custGeom>
              <a:solidFill>
                <a:srgbClr val="000000"/>
              </a:solidFill>
              <a:ln w="9525">
                <a:noFill/>
                <a:round/>
                <a:headEnd/>
                <a:tailEnd/>
              </a:ln>
            </p:spPr>
            <p:txBody>
              <a:bodyPr/>
              <a:lstStyle/>
              <a:p>
                <a:endParaRPr lang="en-US"/>
              </a:p>
            </p:txBody>
          </p:sp>
          <p:sp>
            <p:nvSpPr>
              <p:cNvPr id="54433" name="Freeform 149"/>
              <p:cNvSpPr>
                <a:spLocks/>
              </p:cNvSpPr>
              <p:nvPr/>
            </p:nvSpPr>
            <p:spPr bwMode="auto">
              <a:xfrm>
                <a:off x="1373" y="2766"/>
                <a:ext cx="133" cy="227"/>
              </a:xfrm>
              <a:custGeom>
                <a:avLst/>
                <a:gdLst>
                  <a:gd name="T0" fmla="*/ 1 w 266"/>
                  <a:gd name="T1" fmla="*/ 1 h 454"/>
                  <a:gd name="T2" fmla="*/ 1 w 266"/>
                  <a:gd name="T3" fmla="*/ 1 h 454"/>
                  <a:gd name="T4" fmla="*/ 1 w 266"/>
                  <a:gd name="T5" fmla="*/ 1 h 454"/>
                  <a:gd name="T6" fmla="*/ 1 w 266"/>
                  <a:gd name="T7" fmla="*/ 1 h 454"/>
                  <a:gd name="T8" fmla="*/ 1 w 266"/>
                  <a:gd name="T9" fmla="*/ 1 h 454"/>
                  <a:gd name="T10" fmla="*/ 1 w 266"/>
                  <a:gd name="T11" fmla="*/ 1 h 454"/>
                  <a:gd name="T12" fmla="*/ 1 w 266"/>
                  <a:gd name="T13" fmla="*/ 1 h 454"/>
                  <a:gd name="T14" fmla="*/ 1 w 266"/>
                  <a:gd name="T15" fmla="*/ 1 h 454"/>
                  <a:gd name="T16" fmla="*/ 1 w 266"/>
                  <a:gd name="T17" fmla="*/ 1 h 454"/>
                  <a:gd name="T18" fmla="*/ 1 w 266"/>
                  <a:gd name="T19" fmla="*/ 1 h 454"/>
                  <a:gd name="T20" fmla="*/ 1 w 266"/>
                  <a:gd name="T21" fmla="*/ 1 h 454"/>
                  <a:gd name="T22" fmla="*/ 1 w 266"/>
                  <a:gd name="T23" fmla="*/ 1 h 454"/>
                  <a:gd name="T24" fmla="*/ 1 w 266"/>
                  <a:gd name="T25" fmla="*/ 1 h 454"/>
                  <a:gd name="T26" fmla="*/ 1 w 266"/>
                  <a:gd name="T27" fmla="*/ 1 h 454"/>
                  <a:gd name="T28" fmla="*/ 1 w 266"/>
                  <a:gd name="T29" fmla="*/ 1 h 454"/>
                  <a:gd name="T30" fmla="*/ 1 w 266"/>
                  <a:gd name="T31" fmla="*/ 1 h 454"/>
                  <a:gd name="T32" fmla="*/ 1 w 266"/>
                  <a:gd name="T33" fmla="*/ 1 h 454"/>
                  <a:gd name="T34" fmla="*/ 1 w 266"/>
                  <a:gd name="T35" fmla="*/ 1 h 454"/>
                  <a:gd name="T36" fmla="*/ 1 w 266"/>
                  <a:gd name="T37" fmla="*/ 1 h 454"/>
                  <a:gd name="T38" fmla="*/ 1 w 266"/>
                  <a:gd name="T39" fmla="*/ 1 h 454"/>
                  <a:gd name="T40" fmla="*/ 1 w 266"/>
                  <a:gd name="T41" fmla="*/ 1 h 454"/>
                  <a:gd name="T42" fmla="*/ 1 w 266"/>
                  <a:gd name="T43" fmla="*/ 1 h 454"/>
                  <a:gd name="T44" fmla="*/ 1 w 266"/>
                  <a:gd name="T45" fmla="*/ 1 h 454"/>
                  <a:gd name="T46" fmla="*/ 1 w 266"/>
                  <a:gd name="T47" fmla="*/ 1 h 454"/>
                  <a:gd name="T48" fmla="*/ 1 w 266"/>
                  <a:gd name="T49" fmla="*/ 1 h 454"/>
                  <a:gd name="T50" fmla="*/ 1 w 266"/>
                  <a:gd name="T51" fmla="*/ 0 h 454"/>
                  <a:gd name="T52" fmla="*/ 1 w 266"/>
                  <a:gd name="T53" fmla="*/ 1 h 454"/>
                  <a:gd name="T54" fmla="*/ 0 w 266"/>
                  <a:gd name="T55" fmla="*/ 1 h 454"/>
                  <a:gd name="T56" fmla="*/ 1 w 266"/>
                  <a:gd name="T57" fmla="*/ 1 h 454"/>
                  <a:gd name="T58" fmla="*/ 1 w 266"/>
                  <a:gd name="T59" fmla="*/ 1 h 454"/>
                  <a:gd name="T60" fmla="*/ 1 w 266"/>
                  <a:gd name="T61" fmla="*/ 1 h 454"/>
                  <a:gd name="T62" fmla="*/ 1 w 266"/>
                  <a:gd name="T63" fmla="*/ 1 h 454"/>
                  <a:gd name="T64" fmla="*/ 1 w 266"/>
                  <a:gd name="T65" fmla="*/ 1 h 454"/>
                  <a:gd name="T66" fmla="*/ 1 w 266"/>
                  <a:gd name="T67" fmla="*/ 1 h 454"/>
                  <a:gd name="T68" fmla="*/ 1 w 266"/>
                  <a:gd name="T69" fmla="*/ 1 h 454"/>
                  <a:gd name="T70" fmla="*/ 1 w 266"/>
                  <a:gd name="T71" fmla="*/ 1 h 4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6"/>
                  <a:gd name="T109" fmla="*/ 0 h 454"/>
                  <a:gd name="T110" fmla="*/ 266 w 266"/>
                  <a:gd name="T111" fmla="*/ 454 h 4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6" h="454">
                    <a:moveTo>
                      <a:pt x="260" y="430"/>
                    </a:moveTo>
                    <a:lnTo>
                      <a:pt x="230" y="397"/>
                    </a:lnTo>
                    <a:lnTo>
                      <a:pt x="197" y="374"/>
                    </a:lnTo>
                    <a:lnTo>
                      <a:pt x="159" y="325"/>
                    </a:lnTo>
                    <a:lnTo>
                      <a:pt x="144" y="165"/>
                    </a:lnTo>
                    <a:lnTo>
                      <a:pt x="142" y="131"/>
                    </a:lnTo>
                    <a:lnTo>
                      <a:pt x="169" y="114"/>
                    </a:lnTo>
                    <a:lnTo>
                      <a:pt x="163" y="103"/>
                    </a:lnTo>
                    <a:lnTo>
                      <a:pt x="140" y="114"/>
                    </a:lnTo>
                    <a:lnTo>
                      <a:pt x="125" y="105"/>
                    </a:lnTo>
                    <a:lnTo>
                      <a:pt x="127" y="93"/>
                    </a:lnTo>
                    <a:lnTo>
                      <a:pt x="135" y="70"/>
                    </a:lnTo>
                    <a:lnTo>
                      <a:pt x="123" y="72"/>
                    </a:lnTo>
                    <a:lnTo>
                      <a:pt x="114" y="101"/>
                    </a:lnTo>
                    <a:lnTo>
                      <a:pt x="89" y="105"/>
                    </a:lnTo>
                    <a:lnTo>
                      <a:pt x="63" y="97"/>
                    </a:lnTo>
                    <a:lnTo>
                      <a:pt x="93" y="122"/>
                    </a:lnTo>
                    <a:lnTo>
                      <a:pt x="99" y="152"/>
                    </a:lnTo>
                    <a:lnTo>
                      <a:pt x="85" y="162"/>
                    </a:lnTo>
                    <a:lnTo>
                      <a:pt x="82" y="169"/>
                    </a:lnTo>
                    <a:lnTo>
                      <a:pt x="106" y="177"/>
                    </a:lnTo>
                    <a:lnTo>
                      <a:pt x="118" y="207"/>
                    </a:lnTo>
                    <a:lnTo>
                      <a:pt x="118" y="247"/>
                    </a:lnTo>
                    <a:lnTo>
                      <a:pt x="106" y="262"/>
                    </a:lnTo>
                    <a:lnTo>
                      <a:pt x="80" y="255"/>
                    </a:lnTo>
                    <a:lnTo>
                      <a:pt x="76" y="232"/>
                    </a:lnTo>
                    <a:lnTo>
                      <a:pt x="66" y="220"/>
                    </a:lnTo>
                    <a:lnTo>
                      <a:pt x="55" y="203"/>
                    </a:lnTo>
                    <a:lnTo>
                      <a:pt x="38" y="141"/>
                    </a:lnTo>
                    <a:lnTo>
                      <a:pt x="38" y="70"/>
                    </a:lnTo>
                    <a:lnTo>
                      <a:pt x="42" y="46"/>
                    </a:lnTo>
                    <a:lnTo>
                      <a:pt x="106" y="29"/>
                    </a:lnTo>
                    <a:lnTo>
                      <a:pt x="165" y="17"/>
                    </a:lnTo>
                    <a:lnTo>
                      <a:pt x="218" y="2"/>
                    </a:lnTo>
                    <a:lnTo>
                      <a:pt x="114" y="21"/>
                    </a:lnTo>
                    <a:lnTo>
                      <a:pt x="36" y="38"/>
                    </a:lnTo>
                    <a:lnTo>
                      <a:pt x="28" y="101"/>
                    </a:lnTo>
                    <a:lnTo>
                      <a:pt x="32" y="169"/>
                    </a:lnTo>
                    <a:lnTo>
                      <a:pt x="49" y="219"/>
                    </a:lnTo>
                    <a:lnTo>
                      <a:pt x="66" y="255"/>
                    </a:lnTo>
                    <a:lnTo>
                      <a:pt x="76" y="281"/>
                    </a:lnTo>
                    <a:lnTo>
                      <a:pt x="66" y="300"/>
                    </a:lnTo>
                    <a:lnTo>
                      <a:pt x="51" y="298"/>
                    </a:lnTo>
                    <a:lnTo>
                      <a:pt x="49" y="251"/>
                    </a:lnTo>
                    <a:lnTo>
                      <a:pt x="36" y="236"/>
                    </a:lnTo>
                    <a:lnTo>
                      <a:pt x="21" y="211"/>
                    </a:lnTo>
                    <a:lnTo>
                      <a:pt x="11" y="152"/>
                    </a:lnTo>
                    <a:lnTo>
                      <a:pt x="11" y="67"/>
                    </a:lnTo>
                    <a:lnTo>
                      <a:pt x="13" y="40"/>
                    </a:lnTo>
                    <a:lnTo>
                      <a:pt x="32" y="17"/>
                    </a:lnTo>
                    <a:lnTo>
                      <a:pt x="51" y="6"/>
                    </a:lnTo>
                    <a:lnTo>
                      <a:pt x="63" y="0"/>
                    </a:lnTo>
                    <a:lnTo>
                      <a:pt x="45" y="4"/>
                    </a:lnTo>
                    <a:lnTo>
                      <a:pt x="17" y="17"/>
                    </a:lnTo>
                    <a:lnTo>
                      <a:pt x="0" y="42"/>
                    </a:lnTo>
                    <a:lnTo>
                      <a:pt x="0" y="129"/>
                    </a:lnTo>
                    <a:lnTo>
                      <a:pt x="4" y="182"/>
                    </a:lnTo>
                    <a:lnTo>
                      <a:pt x="11" y="228"/>
                    </a:lnTo>
                    <a:lnTo>
                      <a:pt x="21" y="293"/>
                    </a:lnTo>
                    <a:lnTo>
                      <a:pt x="34" y="327"/>
                    </a:lnTo>
                    <a:lnTo>
                      <a:pt x="51" y="344"/>
                    </a:lnTo>
                    <a:lnTo>
                      <a:pt x="55" y="317"/>
                    </a:lnTo>
                    <a:lnTo>
                      <a:pt x="83" y="310"/>
                    </a:lnTo>
                    <a:lnTo>
                      <a:pt x="101" y="278"/>
                    </a:lnTo>
                    <a:lnTo>
                      <a:pt x="123" y="279"/>
                    </a:lnTo>
                    <a:lnTo>
                      <a:pt x="142" y="323"/>
                    </a:lnTo>
                    <a:lnTo>
                      <a:pt x="161" y="355"/>
                    </a:lnTo>
                    <a:lnTo>
                      <a:pt x="173" y="374"/>
                    </a:lnTo>
                    <a:lnTo>
                      <a:pt x="209" y="399"/>
                    </a:lnTo>
                    <a:lnTo>
                      <a:pt x="234" y="420"/>
                    </a:lnTo>
                    <a:lnTo>
                      <a:pt x="266" y="454"/>
                    </a:lnTo>
                    <a:lnTo>
                      <a:pt x="260" y="430"/>
                    </a:lnTo>
                    <a:close/>
                  </a:path>
                </a:pathLst>
              </a:custGeom>
              <a:solidFill>
                <a:srgbClr val="000000"/>
              </a:solidFill>
              <a:ln w="9525">
                <a:noFill/>
                <a:round/>
                <a:headEnd/>
                <a:tailEnd/>
              </a:ln>
            </p:spPr>
            <p:txBody>
              <a:bodyPr/>
              <a:lstStyle/>
              <a:p>
                <a:endParaRPr lang="en-US"/>
              </a:p>
            </p:txBody>
          </p:sp>
          <p:sp>
            <p:nvSpPr>
              <p:cNvPr id="54434" name="Freeform 150"/>
              <p:cNvSpPr>
                <a:spLocks/>
              </p:cNvSpPr>
              <p:nvPr/>
            </p:nvSpPr>
            <p:spPr bwMode="auto">
              <a:xfrm>
                <a:off x="1369" y="2752"/>
                <a:ext cx="42" cy="11"/>
              </a:xfrm>
              <a:custGeom>
                <a:avLst/>
                <a:gdLst>
                  <a:gd name="T0" fmla="*/ 1 w 84"/>
                  <a:gd name="T1" fmla="*/ 0 h 23"/>
                  <a:gd name="T2" fmla="*/ 1 w 84"/>
                  <a:gd name="T3" fmla="*/ 0 h 23"/>
                  <a:gd name="T4" fmla="*/ 1 w 84"/>
                  <a:gd name="T5" fmla="*/ 0 h 23"/>
                  <a:gd name="T6" fmla="*/ 0 w 84"/>
                  <a:gd name="T7" fmla="*/ 0 h 23"/>
                  <a:gd name="T8" fmla="*/ 1 w 84"/>
                  <a:gd name="T9" fmla="*/ 0 h 23"/>
                  <a:gd name="T10" fmla="*/ 1 w 84"/>
                  <a:gd name="T11" fmla="*/ 0 h 23"/>
                  <a:gd name="T12" fmla="*/ 1 w 84"/>
                  <a:gd name="T13" fmla="*/ 0 h 23"/>
                  <a:gd name="T14" fmla="*/ 1 w 84"/>
                  <a:gd name="T15" fmla="*/ 0 h 23"/>
                  <a:gd name="T16" fmla="*/ 1 w 84"/>
                  <a:gd name="T17" fmla="*/ 0 h 23"/>
                  <a:gd name="T18" fmla="*/ 1 w 84"/>
                  <a:gd name="T19" fmla="*/ 0 h 23"/>
                  <a:gd name="T20" fmla="*/ 1 w 84"/>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23"/>
                  <a:gd name="T35" fmla="*/ 84 w 84"/>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23">
                    <a:moveTo>
                      <a:pt x="67" y="21"/>
                    </a:moveTo>
                    <a:lnTo>
                      <a:pt x="55" y="14"/>
                    </a:lnTo>
                    <a:lnTo>
                      <a:pt x="38" y="12"/>
                    </a:lnTo>
                    <a:lnTo>
                      <a:pt x="0" y="23"/>
                    </a:lnTo>
                    <a:lnTo>
                      <a:pt x="4" y="14"/>
                    </a:lnTo>
                    <a:lnTo>
                      <a:pt x="27" y="4"/>
                    </a:lnTo>
                    <a:lnTo>
                      <a:pt x="46" y="0"/>
                    </a:lnTo>
                    <a:lnTo>
                      <a:pt x="57" y="4"/>
                    </a:lnTo>
                    <a:lnTo>
                      <a:pt x="84" y="16"/>
                    </a:lnTo>
                    <a:lnTo>
                      <a:pt x="67" y="21"/>
                    </a:lnTo>
                    <a:close/>
                  </a:path>
                </a:pathLst>
              </a:custGeom>
              <a:solidFill>
                <a:srgbClr val="000000"/>
              </a:solidFill>
              <a:ln w="9525">
                <a:noFill/>
                <a:round/>
                <a:headEnd/>
                <a:tailEnd/>
              </a:ln>
            </p:spPr>
            <p:txBody>
              <a:bodyPr/>
              <a:lstStyle/>
              <a:p>
                <a:endParaRPr lang="en-US"/>
              </a:p>
            </p:txBody>
          </p:sp>
          <p:sp>
            <p:nvSpPr>
              <p:cNvPr id="54435" name="Freeform 151"/>
              <p:cNvSpPr>
                <a:spLocks/>
              </p:cNvSpPr>
              <p:nvPr/>
            </p:nvSpPr>
            <p:spPr bwMode="auto">
              <a:xfrm>
                <a:off x="927" y="3402"/>
                <a:ext cx="352" cy="204"/>
              </a:xfrm>
              <a:custGeom>
                <a:avLst/>
                <a:gdLst>
                  <a:gd name="T0" fmla="*/ 1 w 704"/>
                  <a:gd name="T1" fmla="*/ 1 h 408"/>
                  <a:gd name="T2" fmla="*/ 1 w 704"/>
                  <a:gd name="T3" fmla="*/ 1 h 408"/>
                  <a:gd name="T4" fmla="*/ 1 w 704"/>
                  <a:gd name="T5" fmla="*/ 1 h 408"/>
                  <a:gd name="T6" fmla="*/ 1 w 704"/>
                  <a:gd name="T7" fmla="*/ 1 h 408"/>
                  <a:gd name="T8" fmla="*/ 1 w 704"/>
                  <a:gd name="T9" fmla="*/ 1 h 408"/>
                  <a:gd name="T10" fmla="*/ 1 w 704"/>
                  <a:gd name="T11" fmla="*/ 1 h 408"/>
                  <a:gd name="T12" fmla="*/ 1 w 704"/>
                  <a:gd name="T13" fmla="*/ 1 h 408"/>
                  <a:gd name="T14" fmla="*/ 1 w 704"/>
                  <a:gd name="T15" fmla="*/ 1 h 408"/>
                  <a:gd name="T16" fmla="*/ 1 w 704"/>
                  <a:gd name="T17" fmla="*/ 1 h 408"/>
                  <a:gd name="T18" fmla="*/ 1 w 704"/>
                  <a:gd name="T19" fmla="*/ 1 h 408"/>
                  <a:gd name="T20" fmla="*/ 1 w 704"/>
                  <a:gd name="T21" fmla="*/ 1 h 408"/>
                  <a:gd name="T22" fmla="*/ 1 w 704"/>
                  <a:gd name="T23" fmla="*/ 1 h 408"/>
                  <a:gd name="T24" fmla="*/ 1 w 704"/>
                  <a:gd name="T25" fmla="*/ 1 h 408"/>
                  <a:gd name="T26" fmla="*/ 1 w 704"/>
                  <a:gd name="T27" fmla="*/ 1 h 408"/>
                  <a:gd name="T28" fmla="*/ 1 w 704"/>
                  <a:gd name="T29" fmla="*/ 1 h 408"/>
                  <a:gd name="T30" fmla="*/ 1 w 704"/>
                  <a:gd name="T31" fmla="*/ 1 h 408"/>
                  <a:gd name="T32" fmla="*/ 1 w 704"/>
                  <a:gd name="T33" fmla="*/ 1 h 408"/>
                  <a:gd name="T34" fmla="*/ 1 w 704"/>
                  <a:gd name="T35" fmla="*/ 1 h 408"/>
                  <a:gd name="T36" fmla="*/ 1 w 704"/>
                  <a:gd name="T37" fmla="*/ 1 h 408"/>
                  <a:gd name="T38" fmla="*/ 1 w 704"/>
                  <a:gd name="T39" fmla="*/ 1 h 408"/>
                  <a:gd name="T40" fmla="*/ 1 w 704"/>
                  <a:gd name="T41" fmla="*/ 1 h 408"/>
                  <a:gd name="T42" fmla="*/ 1 w 704"/>
                  <a:gd name="T43" fmla="*/ 1 h 408"/>
                  <a:gd name="T44" fmla="*/ 0 w 704"/>
                  <a:gd name="T45" fmla="*/ 1 h 408"/>
                  <a:gd name="T46" fmla="*/ 1 w 704"/>
                  <a:gd name="T47" fmla="*/ 1 h 408"/>
                  <a:gd name="T48" fmla="*/ 1 w 704"/>
                  <a:gd name="T49" fmla="*/ 1 h 408"/>
                  <a:gd name="T50" fmla="*/ 1 w 704"/>
                  <a:gd name="T51" fmla="*/ 1 h 408"/>
                  <a:gd name="T52" fmla="*/ 1 w 704"/>
                  <a:gd name="T53" fmla="*/ 1 h 408"/>
                  <a:gd name="T54" fmla="*/ 1 w 704"/>
                  <a:gd name="T55" fmla="*/ 1 h 408"/>
                  <a:gd name="T56" fmla="*/ 1 w 704"/>
                  <a:gd name="T57" fmla="*/ 1 h 408"/>
                  <a:gd name="T58" fmla="*/ 1 w 704"/>
                  <a:gd name="T59" fmla="*/ 1 h 408"/>
                  <a:gd name="T60" fmla="*/ 1 w 704"/>
                  <a:gd name="T61" fmla="*/ 1 h 408"/>
                  <a:gd name="T62" fmla="*/ 1 w 704"/>
                  <a:gd name="T63" fmla="*/ 1 h 408"/>
                  <a:gd name="T64" fmla="*/ 1 w 704"/>
                  <a:gd name="T65" fmla="*/ 1 h 408"/>
                  <a:gd name="T66" fmla="*/ 1 w 704"/>
                  <a:gd name="T67" fmla="*/ 1 h 408"/>
                  <a:gd name="T68" fmla="*/ 1 w 704"/>
                  <a:gd name="T69" fmla="*/ 1 h 408"/>
                  <a:gd name="T70" fmla="*/ 1 w 704"/>
                  <a:gd name="T71" fmla="*/ 1 h 408"/>
                  <a:gd name="T72" fmla="*/ 1 w 704"/>
                  <a:gd name="T73" fmla="*/ 1 h 408"/>
                  <a:gd name="T74" fmla="*/ 1 w 704"/>
                  <a:gd name="T75" fmla="*/ 1 h 408"/>
                  <a:gd name="T76" fmla="*/ 1 w 704"/>
                  <a:gd name="T77" fmla="*/ 1 h 408"/>
                  <a:gd name="T78" fmla="*/ 1 w 704"/>
                  <a:gd name="T79" fmla="*/ 1 h 408"/>
                  <a:gd name="T80" fmla="*/ 1 w 704"/>
                  <a:gd name="T81" fmla="*/ 1 h 408"/>
                  <a:gd name="T82" fmla="*/ 1 w 704"/>
                  <a:gd name="T83" fmla="*/ 1 h 408"/>
                  <a:gd name="T84" fmla="*/ 1 w 704"/>
                  <a:gd name="T85" fmla="*/ 1 h 408"/>
                  <a:gd name="T86" fmla="*/ 1 w 704"/>
                  <a:gd name="T87" fmla="*/ 1 h 408"/>
                  <a:gd name="T88" fmla="*/ 1 w 704"/>
                  <a:gd name="T89" fmla="*/ 0 h 4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4"/>
                  <a:gd name="T136" fmla="*/ 0 h 408"/>
                  <a:gd name="T137" fmla="*/ 704 w 704"/>
                  <a:gd name="T138" fmla="*/ 408 h 4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4" h="408">
                    <a:moveTo>
                      <a:pt x="284" y="0"/>
                    </a:moveTo>
                    <a:lnTo>
                      <a:pt x="312" y="30"/>
                    </a:lnTo>
                    <a:lnTo>
                      <a:pt x="337" y="55"/>
                    </a:lnTo>
                    <a:lnTo>
                      <a:pt x="358" y="76"/>
                    </a:lnTo>
                    <a:lnTo>
                      <a:pt x="384" y="95"/>
                    </a:lnTo>
                    <a:lnTo>
                      <a:pt x="417" y="118"/>
                    </a:lnTo>
                    <a:lnTo>
                      <a:pt x="443" y="138"/>
                    </a:lnTo>
                    <a:lnTo>
                      <a:pt x="457" y="146"/>
                    </a:lnTo>
                    <a:lnTo>
                      <a:pt x="468" y="159"/>
                    </a:lnTo>
                    <a:lnTo>
                      <a:pt x="496" y="188"/>
                    </a:lnTo>
                    <a:lnTo>
                      <a:pt x="533" y="218"/>
                    </a:lnTo>
                    <a:lnTo>
                      <a:pt x="559" y="239"/>
                    </a:lnTo>
                    <a:lnTo>
                      <a:pt x="605" y="262"/>
                    </a:lnTo>
                    <a:lnTo>
                      <a:pt x="641" y="264"/>
                    </a:lnTo>
                    <a:lnTo>
                      <a:pt x="660" y="233"/>
                    </a:lnTo>
                    <a:lnTo>
                      <a:pt x="650" y="211"/>
                    </a:lnTo>
                    <a:lnTo>
                      <a:pt x="643" y="195"/>
                    </a:lnTo>
                    <a:lnTo>
                      <a:pt x="561" y="97"/>
                    </a:lnTo>
                    <a:lnTo>
                      <a:pt x="536" y="64"/>
                    </a:lnTo>
                    <a:lnTo>
                      <a:pt x="582" y="100"/>
                    </a:lnTo>
                    <a:lnTo>
                      <a:pt x="643" y="178"/>
                    </a:lnTo>
                    <a:lnTo>
                      <a:pt x="656" y="197"/>
                    </a:lnTo>
                    <a:lnTo>
                      <a:pt x="671" y="228"/>
                    </a:lnTo>
                    <a:lnTo>
                      <a:pt x="666" y="252"/>
                    </a:lnTo>
                    <a:lnTo>
                      <a:pt x="660" y="266"/>
                    </a:lnTo>
                    <a:lnTo>
                      <a:pt x="704" y="292"/>
                    </a:lnTo>
                    <a:lnTo>
                      <a:pt x="631" y="287"/>
                    </a:lnTo>
                    <a:lnTo>
                      <a:pt x="637" y="304"/>
                    </a:lnTo>
                    <a:lnTo>
                      <a:pt x="626" y="334"/>
                    </a:lnTo>
                    <a:lnTo>
                      <a:pt x="588" y="348"/>
                    </a:lnTo>
                    <a:lnTo>
                      <a:pt x="552" y="336"/>
                    </a:lnTo>
                    <a:lnTo>
                      <a:pt x="523" y="327"/>
                    </a:lnTo>
                    <a:lnTo>
                      <a:pt x="512" y="321"/>
                    </a:lnTo>
                    <a:lnTo>
                      <a:pt x="495" y="317"/>
                    </a:lnTo>
                    <a:lnTo>
                      <a:pt x="466" y="336"/>
                    </a:lnTo>
                    <a:lnTo>
                      <a:pt x="439" y="353"/>
                    </a:lnTo>
                    <a:lnTo>
                      <a:pt x="401" y="370"/>
                    </a:lnTo>
                    <a:lnTo>
                      <a:pt x="384" y="387"/>
                    </a:lnTo>
                    <a:lnTo>
                      <a:pt x="375" y="395"/>
                    </a:lnTo>
                    <a:lnTo>
                      <a:pt x="343" y="406"/>
                    </a:lnTo>
                    <a:lnTo>
                      <a:pt x="202" y="408"/>
                    </a:lnTo>
                    <a:lnTo>
                      <a:pt x="151" y="378"/>
                    </a:lnTo>
                    <a:lnTo>
                      <a:pt x="59" y="317"/>
                    </a:lnTo>
                    <a:lnTo>
                      <a:pt x="23" y="306"/>
                    </a:lnTo>
                    <a:lnTo>
                      <a:pt x="2" y="245"/>
                    </a:lnTo>
                    <a:lnTo>
                      <a:pt x="0" y="213"/>
                    </a:lnTo>
                    <a:lnTo>
                      <a:pt x="8" y="205"/>
                    </a:lnTo>
                    <a:lnTo>
                      <a:pt x="16" y="209"/>
                    </a:lnTo>
                    <a:lnTo>
                      <a:pt x="25" y="249"/>
                    </a:lnTo>
                    <a:lnTo>
                      <a:pt x="42" y="287"/>
                    </a:lnTo>
                    <a:lnTo>
                      <a:pt x="76" y="313"/>
                    </a:lnTo>
                    <a:lnTo>
                      <a:pt x="105" y="330"/>
                    </a:lnTo>
                    <a:lnTo>
                      <a:pt x="192" y="391"/>
                    </a:lnTo>
                    <a:lnTo>
                      <a:pt x="329" y="395"/>
                    </a:lnTo>
                    <a:lnTo>
                      <a:pt x="373" y="384"/>
                    </a:lnTo>
                    <a:lnTo>
                      <a:pt x="375" y="357"/>
                    </a:lnTo>
                    <a:lnTo>
                      <a:pt x="301" y="346"/>
                    </a:lnTo>
                    <a:lnTo>
                      <a:pt x="280" y="325"/>
                    </a:lnTo>
                    <a:lnTo>
                      <a:pt x="242" y="313"/>
                    </a:lnTo>
                    <a:lnTo>
                      <a:pt x="221" y="306"/>
                    </a:lnTo>
                    <a:lnTo>
                      <a:pt x="158" y="243"/>
                    </a:lnTo>
                    <a:lnTo>
                      <a:pt x="122" y="239"/>
                    </a:lnTo>
                    <a:lnTo>
                      <a:pt x="122" y="226"/>
                    </a:lnTo>
                    <a:lnTo>
                      <a:pt x="162" y="232"/>
                    </a:lnTo>
                    <a:lnTo>
                      <a:pt x="287" y="315"/>
                    </a:lnTo>
                    <a:lnTo>
                      <a:pt x="323" y="327"/>
                    </a:lnTo>
                    <a:lnTo>
                      <a:pt x="381" y="340"/>
                    </a:lnTo>
                    <a:lnTo>
                      <a:pt x="434" y="330"/>
                    </a:lnTo>
                    <a:lnTo>
                      <a:pt x="434" y="292"/>
                    </a:lnTo>
                    <a:lnTo>
                      <a:pt x="261" y="171"/>
                    </a:lnTo>
                    <a:lnTo>
                      <a:pt x="209" y="140"/>
                    </a:lnTo>
                    <a:lnTo>
                      <a:pt x="206" y="112"/>
                    </a:lnTo>
                    <a:lnTo>
                      <a:pt x="261" y="159"/>
                    </a:lnTo>
                    <a:lnTo>
                      <a:pt x="375" y="237"/>
                    </a:lnTo>
                    <a:lnTo>
                      <a:pt x="468" y="290"/>
                    </a:lnTo>
                    <a:lnTo>
                      <a:pt x="525" y="302"/>
                    </a:lnTo>
                    <a:lnTo>
                      <a:pt x="580" y="330"/>
                    </a:lnTo>
                    <a:lnTo>
                      <a:pt x="618" y="319"/>
                    </a:lnTo>
                    <a:lnTo>
                      <a:pt x="614" y="292"/>
                    </a:lnTo>
                    <a:lnTo>
                      <a:pt x="609" y="281"/>
                    </a:lnTo>
                    <a:lnTo>
                      <a:pt x="571" y="277"/>
                    </a:lnTo>
                    <a:lnTo>
                      <a:pt x="561" y="302"/>
                    </a:lnTo>
                    <a:lnTo>
                      <a:pt x="546" y="264"/>
                    </a:lnTo>
                    <a:lnTo>
                      <a:pt x="527" y="241"/>
                    </a:lnTo>
                    <a:lnTo>
                      <a:pt x="502" y="214"/>
                    </a:lnTo>
                    <a:lnTo>
                      <a:pt x="468" y="180"/>
                    </a:lnTo>
                    <a:lnTo>
                      <a:pt x="358" y="91"/>
                    </a:lnTo>
                    <a:lnTo>
                      <a:pt x="280" y="26"/>
                    </a:lnTo>
                    <a:lnTo>
                      <a:pt x="284" y="0"/>
                    </a:lnTo>
                    <a:close/>
                  </a:path>
                </a:pathLst>
              </a:custGeom>
              <a:solidFill>
                <a:srgbClr val="000000"/>
              </a:solidFill>
              <a:ln w="9525">
                <a:noFill/>
                <a:round/>
                <a:headEnd/>
                <a:tailEnd/>
              </a:ln>
            </p:spPr>
            <p:txBody>
              <a:bodyPr/>
              <a:lstStyle/>
              <a:p>
                <a:endParaRPr lang="en-US"/>
              </a:p>
            </p:txBody>
          </p:sp>
          <p:sp>
            <p:nvSpPr>
              <p:cNvPr id="54436" name="Freeform 152"/>
              <p:cNvSpPr>
                <a:spLocks/>
              </p:cNvSpPr>
              <p:nvPr/>
            </p:nvSpPr>
            <p:spPr bwMode="auto">
              <a:xfrm>
                <a:off x="928" y="3446"/>
                <a:ext cx="38" cy="73"/>
              </a:xfrm>
              <a:custGeom>
                <a:avLst/>
                <a:gdLst>
                  <a:gd name="T0" fmla="*/ 1 w 76"/>
                  <a:gd name="T1" fmla="*/ 1 h 146"/>
                  <a:gd name="T2" fmla="*/ 1 w 76"/>
                  <a:gd name="T3" fmla="*/ 1 h 146"/>
                  <a:gd name="T4" fmla="*/ 1 w 76"/>
                  <a:gd name="T5" fmla="*/ 1 h 146"/>
                  <a:gd name="T6" fmla="*/ 1 w 76"/>
                  <a:gd name="T7" fmla="*/ 1 h 146"/>
                  <a:gd name="T8" fmla="*/ 1 w 76"/>
                  <a:gd name="T9" fmla="*/ 0 h 146"/>
                  <a:gd name="T10" fmla="*/ 1 w 76"/>
                  <a:gd name="T11" fmla="*/ 1 h 146"/>
                  <a:gd name="T12" fmla="*/ 1 w 76"/>
                  <a:gd name="T13" fmla="*/ 1 h 146"/>
                  <a:gd name="T14" fmla="*/ 0 w 76"/>
                  <a:gd name="T15" fmla="*/ 1 h 146"/>
                  <a:gd name="T16" fmla="*/ 1 w 76"/>
                  <a:gd name="T17" fmla="*/ 1 h 146"/>
                  <a:gd name="T18" fmla="*/ 1 w 76"/>
                  <a:gd name="T19" fmla="*/ 1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46"/>
                  <a:gd name="T32" fmla="*/ 76 w 76"/>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46">
                    <a:moveTo>
                      <a:pt x="10" y="146"/>
                    </a:moveTo>
                    <a:lnTo>
                      <a:pt x="19" y="124"/>
                    </a:lnTo>
                    <a:lnTo>
                      <a:pt x="27" y="95"/>
                    </a:lnTo>
                    <a:lnTo>
                      <a:pt x="23" y="51"/>
                    </a:lnTo>
                    <a:lnTo>
                      <a:pt x="76" y="0"/>
                    </a:lnTo>
                    <a:lnTo>
                      <a:pt x="6" y="51"/>
                    </a:lnTo>
                    <a:lnTo>
                      <a:pt x="10" y="89"/>
                    </a:lnTo>
                    <a:lnTo>
                      <a:pt x="0" y="139"/>
                    </a:lnTo>
                    <a:lnTo>
                      <a:pt x="10" y="146"/>
                    </a:lnTo>
                    <a:close/>
                  </a:path>
                </a:pathLst>
              </a:custGeom>
              <a:solidFill>
                <a:srgbClr val="000000"/>
              </a:solidFill>
              <a:ln w="9525">
                <a:noFill/>
                <a:round/>
                <a:headEnd/>
                <a:tailEnd/>
              </a:ln>
            </p:spPr>
            <p:txBody>
              <a:bodyPr/>
              <a:lstStyle/>
              <a:p>
                <a:endParaRPr lang="en-US"/>
              </a:p>
            </p:txBody>
          </p:sp>
          <p:sp>
            <p:nvSpPr>
              <p:cNvPr id="54437" name="Freeform 153"/>
              <p:cNvSpPr>
                <a:spLocks/>
              </p:cNvSpPr>
              <p:nvPr/>
            </p:nvSpPr>
            <p:spPr bwMode="auto">
              <a:xfrm>
                <a:off x="977" y="3349"/>
                <a:ext cx="60" cy="66"/>
              </a:xfrm>
              <a:custGeom>
                <a:avLst/>
                <a:gdLst>
                  <a:gd name="T0" fmla="*/ 0 w 122"/>
                  <a:gd name="T1" fmla="*/ 0 h 133"/>
                  <a:gd name="T2" fmla="*/ 0 w 122"/>
                  <a:gd name="T3" fmla="*/ 0 h 133"/>
                  <a:gd name="T4" fmla="*/ 0 w 122"/>
                  <a:gd name="T5" fmla="*/ 0 h 133"/>
                  <a:gd name="T6" fmla="*/ 0 w 122"/>
                  <a:gd name="T7" fmla="*/ 0 h 133"/>
                  <a:gd name="T8" fmla="*/ 0 w 122"/>
                  <a:gd name="T9" fmla="*/ 0 h 133"/>
                  <a:gd name="T10" fmla="*/ 0 w 122"/>
                  <a:gd name="T11" fmla="*/ 0 h 133"/>
                  <a:gd name="T12" fmla="*/ 0 w 122"/>
                  <a:gd name="T13" fmla="*/ 0 h 133"/>
                  <a:gd name="T14" fmla="*/ 0 w 122"/>
                  <a:gd name="T15" fmla="*/ 0 h 133"/>
                  <a:gd name="T16" fmla="*/ 0 w 122"/>
                  <a:gd name="T17" fmla="*/ 0 h 133"/>
                  <a:gd name="T18" fmla="*/ 0 w 122"/>
                  <a:gd name="T19" fmla="*/ 0 h 133"/>
                  <a:gd name="T20" fmla="*/ 0 w 122"/>
                  <a:gd name="T21" fmla="*/ 0 h 133"/>
                  <a:gd name="T22" fmla="*/ 0 w 122"/>
                  <a:gd name="T23" fmla="*/ 0 h 133"/>
                  <a:gd name="T24" fmla="*/ 0 w 122"/>
                  <a:gd name="T25" fmla="*/ 0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
                  <a:gd name="T40" fmla="*/ 0 h 133"/>
                  <a:gd name="T41" fmla="*/ 122 w 122"/>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 h="133">
                    <a:moveTo>
                      <a:pt x="122" y="0"/>
                    </a:moveTo>
                    <a:lnTo>
                      <a:pt x="86" y="50"/>
                    </a:lnTo>
                    <a:lnTo>
                      <a:pt x="82" y="71"/>
                    </a:lnTo>
                    <a:lnTo>
                      <a:pt x="63" y="65"/>
                    </a:lnTo>
                    <a:lnTo>
                      <a:pt x="53" y="76"/>
                    </a:lnTo>
                    <a:lnTo>
                      <a:pt x="31" y="101"/>
                    </a:lnTo>
                    <a:lnTo>
                      <a:pt x="10" y="126"/>
                    </a:lnTo>
                    <a:lnTo>
                      <a:pt x="0" y="133"/>
                    </a:lnTo>
                    <a:lnTo>
                      <a:pt x="21" y="95"/>
                    </a:lnTo>
                    <a:lnTo>
                      <a:pt x="40" y="65"/>
                    </a:lnTo>
                    <a:lnTo>
                      <a:pt x="88" y="27"/>
                    </a:lnTo>
                    <a:lnTo>
                      <a:pt x="122" y="0"/>
                    </a:lnTo>
                    <a:close/>
                  </a:path>
                </a:pathLst>
              </a:custGeom>
              <a:solidFill>
                <a:srgbClr val="000000"/>
              </a:solidFill>
              <a:ln w="9525">
                <a:noFill/>
                <a:round/>
                <a:headEnd/>
                <a:tailEnd/>
              </a:ln>
            </p:spPr>
            <p:txBody>
              <a:bodyPr/>
              <a:lstStyle/>
              <a:p>
                <a:endParaRPr lang="en-US"/>
              </a:p>
            </p:txBody>
          </p:sp>
          <p:sp>
            <p:nvSpPr>
              <p:cNvPr id="54438" name="Freeform 154"/>
              <p:cNvSpPr>
                <a:spLocks/>
              </p:cNvSpPr>
              <p:nvPr/>
            </p:nvSpPr>
            <p:spPr bwMode="auto">
              <a:xfrm>
                <a:off x="905" y="3367"/>
                <a:ext cx="112" cy="188"/>
              </a:xfrm>
              <a:custGeom>
                <a:avLst/>
                <a:gdLst>
                  <a:gd name="T0" fmla="*/ 1 w 224"/>
                  <a:gd name="T1" fmla="*/ 0 h 377"/>
                  <a:gd name="T2" fmla="*/ 1 w 224"/>
                  <a:gd name="T3" fmla="*/ 0 h 377"/>
                  <a:gd name="T4" fmla="*/ 1 w 224"/>
                  <a:gd name="T5" fmla="*/ 0 h 377"/>
                  <a:gd name="T6" fmla="*/ 1 w 224"/>
                  <a:gd name="T7" fmla="*/ 0 h 377"/>
                  <a:gd name="T8" fmla="*/ 1 w 224"/>
                  <a:gd name="T9" fmla="*/ 0 h 377"/>
                  <a:gd name="T10" fmla="*/ 1 w 224"/>
                  <a:gd name="T11" fmla="*/ 0 h 377"/>
                  <a:gd name="T12" fmla="*/ 1 w 224"/>
                  <a:gd name="T13" fmla="*/ 0 h 377"/>
                  <a:gd name="T14" fmla="*/ 1 w 224"/>
                  <a:gd name="T15" fmla="*/ 0 h 377"/>
                  <a:gd name="T16" fmla="*/ 1 w 224"/>
                  <a:gd name="T17" fmla="*/ 0 h 377"/>
                  <a:gd name="T18" fmla="*/ 1 w 224"/>
                  <a:gd name="T19" fmla="*/ 0 h 377"/>
                  <a:gd name="T20" fmla="*/ 1 w 224"/>
                  <a:gd name="T21" fmla="*/ 0 h 377"/>
                  <a:gd name="T22" fmla="*/ 0 w 224"/>
                  <a:gd name="T23" fmla="*/ 0 h 377"/>
                  <a:gd name="T24" fmla="*/ 1 w 224"/>
                  <a:gd name="T25" fmla="*/ 0 h 377"/>
                  <a:gd name="T26" fmla="*/ 1 w 224"/>
                  <a:gd name="T27" fmla="*/ 0 h 377"/>
                  <a:gd name="T28" fmla="*/ 1 w 224"/>
                  <a:gd name="T29" fmla="*/ 0 h 377"/>
                  <a:gd name="T30" fmla="*/ 1 w 224"/>
                  <a:gd name="T31" fmla="*/ 0 h 377"/>
                  <a:gd name="T32" fmla="*/ 1 w 224"/>
                  <a:gd name="T33" fmla="*/ 0 h 377"/>
                  <a:gd name="T34" fmla="*/ 1 w 224"/>
                  <a:gd name="T35" fmla="*/ 0 h 377"/>
                  <a:gd name="T36" fmla="*/ 1 w 224"/>
                  <a:gd name="T37" fmla="*/ 0 h 377"/>
                  <a:gd name="T38" fmla="*/ 1 w 224"/>
                  <a:gd name="T39" fmla="*/ 0 h 377"/>
                  <a:gd name="T40" fmla="*/ 1 w 224"/>
                  <a:gd name="T41" fmla="*/ 0 h 377"/>
                  <a:gd name="T42" fmla="*/ 1 w 224"/>
                  <a:gd name="T43" fmla="*/ 0 h 377"/>
                  <a:gd name="T44" fmla="*/ 1 w 224"/>
                  <a:gd name="T45" fmla="*/ 0 h 3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4"/>
                  <a:gd name="T70" fmla="*/ 0 h 377"/>
                  <a:gd name="T71" fmla="*/ 224 w 224"/>
                  <a:gd name="T72" fmla="*/ 377 h 3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4" h="377">
                    <a:moveTo>
                      <a:pt x="190" y="23"/>
                    </a:moveTo>
                    <a:lnTo>
                      <a:pt x="142" y="46"/>
                    </a:lnTo>
                    <a:lnTo>
                      <a:pt x="104" y="67"/>
                    </a:lnTo>
                    <a:lnTo>
                      <a:pt x="78" y="90"/>
                    </a:lnTo>
                    <a:lnTo>
                      <a:pt x="43" y="143"/>
                    </a:lnTo>
                    <a:lnTo>
                      <a:pt x="26" y="179"/>
                    </a:lnTo>
                    <a:lnTo>
                      <a:pt x="17" y="244"/>
                    </a:lnTo>
                    <a:lnTo>
                      <a:pt x="21" y="284"/>
                    </a:lnTo>
                    <a:lnTo>
                      <a:pt x="64" y="371"/>
                    </a:lnTo>
                    <a:lnTo>
                      <a:pt x="34" y="377"/>
                    </a:lnTo>
                    <a:lnTo>
                      <a:pt x="17" y="333"/>
                    </a:lnTo>
                    <a:lnTo>
                      <a:pt x="0" y="274"/>
                    </a:lnTo>
                    <a:lnTo>
                      <a:pt x="3" y="223"/>
                    </a:lnTo>
                    <a:lnTo>
                      <a:pt x="22" y="149"/>
                    </a:lnTo>
                    <a:lnTo>
                      <a:pt x="40" y="112"/>
                    </a:lnTo>
                    <a:lnTo>
                      <a:pt x="60" y="86"/>
                    </a:lnTo>
                    <a:lnTo>
                      <a:pt x="81" y="63"/>
                    </a:lnTo>
                    <a:lnTo>
                      <a:pt x="148" y="29"/>
                    </a:lnTo>
                    <a:lnTo>
                      <a:pt x="192" y="12"/>
                    </a:lnTo>
                    <a:lnTo>
                      <a:pt x="224" y="0"/>
                    </a:lnTo>
                    <a:lnTo>
                      <a:pt x="209" y="19"/>
                    </a:lnTo>
                    <a:lnTo>
                      <a:pt x="190" y="23"/>
                    </a:lnTo>
                    <a:close/>
                  </a:path>
                </a:pathLst>
              </a:custGeom>
              <a:solidFill>
                <a:srgbClr val="000000"/>
              </a:solidFill>
              <a:ln w="9525">
                <a:noFill/>
                <a:round/>
                <a:headEnd/>
                <a:tailEnd/>
              </a:ln>
            </p:spPr>
            <p:txBody>
              <a:bodyPr/>
              <a:lstStyle/>
              <a:p>
                <a:endParaRPr lang="en-US"/>
              </a:p>
            </p:txBody>
          </p:sp>
          <p:sp>
            <p:nvSpPr>
              <p:cNvPr id="54439" name="Freeform 155"/>
              <p:cNvSpPr>
                <a:spLocks/>
              </p:cNvSpPr>
              <p:nvPr/>
            </p:nvSpPr>
            <p:spPr bwMode="auto">
              <a:xfrm>
                <a:off x="2200" y="1629"/>
                <a:ext cx="405" cy="517"/>
              </a:xfrm>
              <a:custGeom>
                <a:avLst/>
                <a:gdLst>
                  <a:gd name="T0" fmla="*/ 1 w 810"/>
                  <a:gd name="T1" fmla="*/ 1 h 1034"/>
                  <a:gd name="T2" fmla="*/ 1 w 810"/>
                  <a:gd name="T3" fmla="*/ 1 h 1034"/>
                  <a:gd name="T4" fmla="*/ 1 w 810"/>
                  <a:gd name="T5" fmla="*/ 1 h 1034"/>
                  <a:gd name="T6" fmla="*/ 1 w 810"/>
                  <a:gd name="T7" fmla="*/ 1 h 1034"/>
                  <a:gd name="T8" fmla="*/ 1 w 810"/>
                  <a:gd name="T9" fmla="*/ 1 h 1034"/>
                  <a:gd name="T10" fmla="*/ 1 w 810"/>
                  <a:gd name="T11" fmla="*/ 1 h 1034"/>
                  <a:gd name="T12" fmla="*/ 1 w 810"/>
                  <a:gd name="T13" fmla="*/ 1 h 1034"/>
                  <a:gd name="T14" fmla="*/ 1 w 810"/>
                  <a:gd name="T15" fmla="*/ 1 h 1034"/>
                  <a:gd name="T16" fmla="*/ 1 w 810"/>
                  <a:gd name="T17" fmla="*/ 1 h 1034"/>
                  <a:gd name="T18" fmla="*/ 1 w 810"/>
                  <a:gd name="T19" fmla="*/ 1 h 1034"/>
                  <a:gd name="T20" fmla="*/ 1 w 810"/>
                  <a:gd name="T21" fmla="*/ 1 h 1034"/>
                  <a:gd name="T22" fmla="*/ 1 w 810"/>
                  <a:gd name="T23" fmla="*/ 1 h 1034"/>
                  <a:gd name="T24" fmla="*/ 1 w 810"/>
                  <a:gd name="T25" fmla="*/ 1 h 1034"/>
                  <a:gd name="T26" fmla="*/ 1 w 810"/>
                  <a:gd name="T27" fmla="*/ 1 h 1034"/>
                  <a:gd name="T28" fmla="*/ 1 w 810"/>
                  <a:gd name="T29" fmla="*/ 1 h 1034"/>
                  <a:gd name="T30" fmla="*/ 1 w 810"/>
                  <a:gd name="T31" fmla="*/ 1 h 1034"/>
                  <a:gd name="T32" fmla="*/ 1 w 810"/>
                  <a:gd name="T33" fmla="*/ 1 h 1034"/>
                  <a:gd name="T34" fmla="*/ 1 w 810"/>
                  <a:gd name="T35" fmla="*/ 1 h 1034"/>
                  <a:gd name="T36" fmla="*/ 1 w 810"/>
                  <a:gd name="T37" fmla="*/ 1 h 1034"/>
                  <a:gd name="T38" fmla="*/ 1 w 810"/>
                  <a:gd name="T39" fmla="*/ 1 h 1034"/>
                  <a:gd name="T40" fmla="*/ 1 w 810"/>
                  <a:gd name="T41" fmla="*/ 1 h 1034"/>
                  <a:gd name="T42" fmla="*/ 1 w 810"/>
                  <a:gd name="T43" fmla="*/ 1 h 1034"/>
                  <a:gd name="T44" fmla="*/ 1 w 810"/>
                  <a:gd name="T45" fmla="*/ 1 h 1034"/>
                  <a:gd name="T46" fmla="*/ 1 w 810"/>
                  <a:gd name="T47" fmla="*/ 1 h 1034"/>
                  <a:gd name="T48" fmla="*/ 1 w 810"/>
                  <a:gd name="T49" fmla="*/ 0 h 1034"/>
                  <a:gd name="T50" fmla="*/ 1 w 810"/>
                  <a:gd name="T51" fmla="*/ 1 h 1034"/>
                  <a:gd name="T52" fmla="*/ 1 w 810"/>
                  <a:gd name="T53" fmla="*/ 1 h 1034"/>
                  <a:gd name="T54" fmla="*/ 1 w 810"/>
                  <a:gd name="T55" fmla="*/ 1 h 1034"/>
                  <a:gd name="T56" fmla="*/ 1 w 810"/>
                  <a:gd name="T57" fmla="*/ 1 h 1034"/>
                  <a:gd name="T58" fmla="*/ 1 w 810"/>
                  <a:gd name="T59" fmla="*/ 1 h 1034"/>
                  <a:gd name="T60" fmla="*/ 1 w 810"/>
                  <a:gd name="T61" fmla="*/ 1 h 1034"/>
                  <a:gd name="T62" fmla="*/ 1 w 810"/>
                  <a:gd name="T63" fmla="*/ 1 h 1034"/>
                  <a:gd name="T64" fmla="*/ 1 w 810"/>
                  <a:gd name="T65" fmla="*/ 1 h 1034"/>
                  <a:gd name="T66" fmla="*/ 1 w 810"/>
                  <a:gd name="T67" fmla="*/ 1 h 1034"/>
                  <a:gd name="T68" fmla="*/ 1 w 810"/>
                  <a:gd name="T69" fmla="*/ 1 h 1034"/>
                  <a:gd name="T70" fmla="*/ 1 w 810"/>
                  <a:gd name="T71" fmla="*/ 1 h 1034"/>
                  <a:gd name="T72" fmla="*/ 1 w 810"/>
                  <a:gd name="T73" fmla="*/ 1 h 1034"/>
                  <a:gd name="T74" fmla="*/ 1 w 810"/>
                  <a:gd name="T75" fmla="*/ 1 h 1034"/>
                  <a:gd name="T76" fmla="*/ 1 w 810"/>
                  <a:gd name="T77" fmla="*/ 1 h 1034"/>
                  <a:gd name="T78" fmla="*/ 1 w 810"/>
                  <a:gd name="T79" fmla="*/ 1 h 1034"/>
                  <a:gd name="T80" fmla="*/ 1 w 810"/>
                  <a:gd name="T81" fmla="*/ 1 h 1034"/>
                  <a:gd name="T82" fmla="*/ 1 w 810"/>
                  <a:gd name="T83" fmla="*/ 1 h 1034"/>
                  <a:gd name="T84" fmla="*/ 1 w 810"/>
                  <a:gd name="T85" fmla="*/ 1 h 1034"/>
                  <a:gd name="T86" fmla="*/ 1 w 810"/>
                  <a:gd name="T87" fmla="*/ 1 h 1034"/>
                  <a:gd name="T88" fmla="*/ 1 w 810"/>
                  <a:gd name="T89" fmla="*/ 1 h 1034"/>
                  <a:gd name="T90" fmla="*/ 1 w 810"/>
                  <a:gd name="T91" fmla="*/ 1 h 1034"/>
                  <a:gd name="T92" fmla="*/ 1 w 810"/>
                  <a:gd name="T93" fmla="*/ 1 h 1034"/>
                  <a:gd name="T94" fmla="*/ 1 w 810"/>
                  <a:gd name="T95" fmla="*/ 1 h 1034"/>
                  <a:gd name="T96" fmla="*/ 1 w 810"/>
                  <a:gd name="T97" fmla="*/ 1 h 1034"/>
                  <a:gd name="T98" fmla="*/ 1 w 810"/>
                  <a:gd name="T99" fmla="*/ 1 h 1034"/>
                  <a:gd name="T100" fmla="*/ 1 w 810"/>
                  <a:gd name="T101" fmla="*/ 1 h 1034"/>
                  <a:gd name="T102" fmla="*/ 1 w 810"/>
                  <a:gd name="T103" fmla="*/ 1 h 1034"/>
                  <a:gd name="T104" fmla="*/ 1 w 810"/>
                  <a:gd name="T105" fmla="*/ 1 h 1034"/>
                  <a:gd name="T106" fmla="*/ 1 w 810"/>
                  <a:gd name="T107" fmla="*/ 1 h 1034"/>
                  <a:gd name="T108" fmla="*/ 1 w 810"/>
                  <a:gd name="T109" fmla="*/ 1 h 10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0"/>
                  <a:gd name="T166" fmla="*/ 0 h 1034"/>
                  <a:gd name="T167" fmla="*/ 810 w 810"/>
                  <a:gd name="T168" fmla="*/ 1034 h 10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0" h="1034">
                    <a:moveTo>
                      <a:pt x="305" y="19"/>
                    </a:moveTo>
                    <a:lnTo>
                      <a:pt x="291" y="26"/>
                    </a:lnTo>
                    <a:lnTo>
                      <a:pt x="259" y="43"/>
                    </a:lnTo>
                    <a:lnTo>
                      <a:pt x="189" y="97"/>
                    </a:lnTo>
                    <a:lnTo>
                      <a:pt x="164" y="136"/>
                    </a:lnTo>
                    <a:lnTo>
                      <a:pt x="137" y="190"/>
                    </a:lnTo>
                    <a:lnTo>
                      <a:pt x="111" y="254"/>
                    </a:lnTo>
                    <a:lnTo>
                      <a:pt x="103" y="338"/>
                    </a:lnTo>
                    <a:lnTo>
                      <a:pt x="99" y="368"/>
                    </a:lnTo>
                    <a:lnTo>
                      <a:pt x="94" y="385"/>
                    </a:lnTo>
                    <a:lnTo>
                      <a:pt x="82" y="391"/>
                    </a:lnTo>
                    <a:lnTo>
                      <a:pt x="44" y="376"/>
                    </a:lnTo>
                    <a:lnTo>
                      <a:pt x="27" y="393"/>
                    </a:lnTo>
                    <a:lnTo>
                      <a:pt x="23" y="467"/>
                    </a:lnTo>
                    <a:lnTo>
                      <a:pt x="27" y="562"/>
                    </a:lnTo>
                    <a:lnTo>
                      <a:pt x="35" y="631"/>
                    </a:lnTo>
                    <a:lnTo>
                      <a:pt x="37" y="648"/>
                    </a:lnTo>
                    <a:lnTo>
                      <a:pt x="54" y="657"/>
                    </a:lnTo>
                    <a:lnTo>
                      <a:pt x="84" y="673"/>
                    </a:lnTo>
                    <a:lnTo>
                      <a:pt x="101" y="686"/>
                    </a:lnTo>
                    <a:lnTo>
                      <a:pt x="126" y="705"/>
                    </a:lnTo>
                    <a:lnTo>
                      <a:pt x="156" y="728"/>
                    </a:lnTo>
                    <a:lnTo>
                      <a:pt x="179" y="756"/>
                    </a:lnTo>
                    <a:lnTo>
                      <a:pt x="185" y="794"/>
                    </a:lnTo>
                    <a:lnTo>
                      <a:pt x="179" y="870"/>
                    </a:lnTo>
                    <a:lnTo>
                      <a:pt x="179" y="910"/>
                    </a:lnTo>
                    <a:lnTo>
                      <a:pt x="166" y="942"/>
                    </a:lnTo>
                    <a:lnTo>
                      <a:pt x="175" y="969"/>
                    </a:lnTo>
                    <a:lnTo>
                      <a:pt x="208" y="986"/>
                    </a:lnTo>
                    <a:lnTo>
                      <a:pt x="230" y="999"/>
                    </a:lnTo>
                    <a:lnTo>
                      <a:pt x="242" y="994"/>
                    </a:lnTo>
                    <a:lnTo>
                      <a:pt x="244" y="980"/>
                    </a:lnTo>
                    <a:lnTo>
                      <a:pt x="274" y="973"/>
                    </a:lnTo>
                    <a:lnTo>
                      <a:pt x="286" y="979"/>
                    </a:lnTo>
                    <a:lnTo>
                      <a:pt x="274" y="988"/>
                    </a:lnTo>
                    <a:lnTo>
                      <a:pt x="255" y="998"/>
                    </a:lnTo>
                    <a:lnTo>
                      <a:pt x="253" y="1009"/>
                    </a:lnTo>
                    <a:lnTo>
                      <a:pt x="253" y="1030"/>
                    </a:lnTo>
                    <a:lnTo>
                      <a:pt x="244" y="1034"/>
                    </a:lnTo>
                    <a:lnTo>
                      <a:pt x="230" y="1009"/>
                    </a:lnTo>
                    <a:lnTo>
                      <a:pt x="192" y="999"/>
                    </a:lnTo>
                    <a:lnTo>
                      <a:pt x="175" y="990"/>
                    </a:lnTo>
                    <a:lnTo>
                      <a:pt x="166" y="975"/>
                    </a:lnTo>
                    <a:lnTo>
                      <a:pt x="154" y="952"/>
                    </a:lnTo>
                    <a:lnTo>
                      <a:pt x="162" y="929"/>
                    </a:lnTo>
                    <a:lnTo>
                      <a:pt x="168" y="912"/>
                    </a:lnTo>
                    <a:lnTo>
                      <a:pt x="168" y="864"/>
                    </a:lnTo>
                    <a:lnTo>
                      <a:pt x="172" y="779"/>
                    </a:lnTo>
                    <a:lnTo>
                      <a:pt x="166" y="754"/>
                    </a:lnTo>
                    <a:lnTo>
                      <a:pt x="158" y="741"/>
                    </a:lnTo>
                    <a:lnTo>
                      <a:pt x="84" y="695"/>
                    </a:lnTo>
                    <a:lnTo>
                      <a:pt x="38" y="684"/>
                    </a:lnTo>
                    <a:lnTo>
                      <a:pt x="12" y="646"/>
                    </a:lnTo>
                    <a:lnTo>
                      <a:pt x="18" y="627"/>
                    </a:lnTo>
                    <a:lnTo>
                      <a:pt x="10" y="458"/>
                    </a:lnTo>
                    <a:lnTo>
                      <a:pt x="14" y="382"/>
                    </a:lnTo>
                    <a:lnTo>
                      <a:pt x="29" y="365"/>
                    </a:lnTo>
                    <a:lnTo>
                      <a:pt x="12" y="372"/>
                    </a:lnTo>
                    <a:lnTo>
                      <a:pt x="0" y="361"/>
                    </a:lnTo>
                    <a:lnTo>
                      <a:pt x="16" y="327"/>
                    </a:lnTo>
                    <a:lnTo>
                      <a:pt x="29" y="311"/>
                    </a:lnTo>
                    <a:lnTo>
                      <a:pt x="23" y="338"/>
                    </a:lnTo>
                    <a:lnTo>
                      <a:pt x="37" y="342"/>
                    </a:lnTo>
                    <a:lnTo>
                      <a:pt x="48" y="277"/>
                    </a:lnTo>
                    <a:lnTo>
                      <a:pt x="65" y="241"/>
                    </a:lnTo>
                    <a:lnTo>
                      <a:pt x="94" y="188"/>
                    </a:lnTo>
                    <a:lnTo>
                      <a:pt x="128" y="135"/>
                    </a:lnTo>
                    <a:lnTo>
                      <a:pt x="154" y="97"/>
                    </a:lnTo>
                    <a:lnTo>
                      <a:pt x="185" y="70"/>
                    </a:lnTo>
                    <a:lnTo>
                      <a:pt x="221" y="47"/>
                    </a:lnTo>
                    <a:lnTo>
                      <a:pt x="251" y="30"/>
                    </a:lnTo>
                    <a:lnTo>
                      <a:pt x="265" y="24"/>
                    </a:lnTo>
                    <a:lnTo>
                      <a:pt x="299" y="7"/>
                    </a:lnTo>
                    <a:lnTo>
                      <a:pt x="367" y="0"/>
                    </a:lnTo>
                    <a:lnTo>
                      <a:pt x="441" y="0"/>
                    </a:lnTo>
                    <a:lnTo>
                      <a:pt x="485" y="0"/>
                    </a:lnTo>
                    <a:lnTo>
                      <a:pt x="637" y="41"/>
                    </a:lnTo>
                    <a:lnTo>
                      <a:pt x="689" y="64"/>
                    </a:lnTo>
                    <a:lnTo>
                      <a:pt x="723" y="110"/>
                    </a:lnTo>
                    <a:lnTo>
                      <a:pt x="747" y="155"/>
                    </a:lnTo>
                    <a:lnTo>
                      <a:pt x="765" y="199"/>
                    </a:lnTo>
                    <a:lnTo>
                      <a:pt x="791" y="271"/>
                    </a:lnTo>
                    <a:lnTo>
                      <a:pt x="810" y="401"/>
                    </a:lnTo>
                    <a:lnTo>
                      <a:pt x="810" y="473"/>
                    </a:lnTo>
                    <a:lnTo>
                      <a:pt x="806" y="530"/>
                    </a:lnTo>
                    <a:lnTo>
                      <a:pt x="801" y="551"/>
                    </a:lnTo>
                    <a:lnTo>
                      <a:pt x="776" y="558"/>
                    </a:lnTo>
                    <a:lnTo>
                      <a:pt x="759" y="577"/>
                    </a:lnTo>
                    <a:lnTo>
                      <a:pt x="747" y="593"/>
                    </a:lnTo>
                    <a:lnTo>
                      <a:pt x="738" y="623"/>
                    </a:lnTo>
                    <a:lnTo>
                      <a:pt x="727" y="631"/>
                    </a:lnTo>
                    <a:lnTo>
                      <a:pt x="698" y="631"/>
                    </a:lnTo>
                    <a:lnTo>
                      <a:pt x="709" y="655"/>
                    </a:lnTo>
                    <a:lnTo>
                      <a:pt x="704" y="676"/>
                    </a:lnTo>
                    <a:lnTo>
                      <a:pt x="696" y="684"/>
                    </a:lnTo>
                    <a:lnTo>
                      <a:pt x="670" y="686"/>
                    </a:lnTo>
                    <a:lnTo>
                      <a:pt x="635" y="667"/>
                    </a:lnTo>
                    <a:lnTo>
                      <a:pt x="616" y="648"/>
                    </a:lnTo>
                    <a:lnTo>
                      <a:pt x="563" y="568"/>
                    </a:lnTo>
                    <a:lnTo>
                      <a:pt x="552" y="549"/>
                    </a:lnTo>
                    <a:lnTo>
                      <a:pt x="533" y="520"/>
                    </a:lnTo>
                    <a:lnTo>
                      <a:pt x="512" y="496"/>
                    </a:lnTo>
                    <a:lnTo>
                      <a:pt x="498" y="482"/>
                    </a:lnTo>
                    <a:lnTo>
                      <a:pt x="523" y="496"/>
                    </a:lnTo>
                    <a:lnTo>
                      <a:pt x="557" y="520"/>
                    </a:lnTo>
                    <a:lnTo>
                      <a:pt x="584" y="572"/>
                    </a:lnTo>
                    <a:lnTo>
                      <a:pt x="601" y="600"/>
                    </a:lnTo>
                    <a:lnTo>
                      <a:pt x="616" y="617"/>
                    </a:lnTo>
                    <a:lnTo>
                      <a:pt x="641" y="644"/>
                    </a:lnTo>
                    <a:lnTo>
                      <a:pt x="662" y="665"/>
                    </a:lnTo>
                    <a:lnTo>
                      <a:pt x="683" y="667"/>
                    </a:lnTo>
                    <a:lnTo>
                      <a:pt x="687" y="638"/>
                    </a:lnTo>
                    <a:lnTo>
                      <a:pt x="671" y="602"/>
                    </a:lnTo>
                    <a:lnTo>
                      <a:pt x="652" y="585"/>
                    </a:lnTo>
                    <a:lnTo>
                      <a:pt x="677" y="598"/>
                    </a:lnTo>
                    <a:lnTo>
                      <a:pt x="717" y="610"/>
                    </a:lnTo>
                    <a:lnTo>
                      <a:pt x="736" y="606"/>
                    </a:lnTo>
                    <a:lnTo>
                      <a:pt x="734" y="598"/>
                    </a:lnTo>
                    <a:lnTo>
                      <a:pt x="717" y="589"/>
                    </a:lnTo>
                    <a:lnTo>
                      <a:pt x="696" y="576"/>
                    </a:lnTo>
                    <a:lnTo>
                      <a:pt x="683" y="564"/>
                    </a:lnTo>
                    <a:lnTo>
                      <a:pt x="746" y="566"/>
                    </a:lnTo>
                    <a:lnTo>
                      <a:pt x="768" y="538"/>
                    </a:lnTo>
                    <a:lnTo>
                      <a:pt x="721" y="539"/>
                    </a:lnTo>
                    <a:lnTo>
                      <a:pt x="791" y="517"/>
                    </a:lnTo>
                    <a:lnTo>
                      <a:pt x="799" y="452"/>
                    </a:lnTo>
                    <a:lnTo>
                      <a:pt x="791" y="465"/>
                    </a:lnTo>
                    <a:lnTo>
                      <a:pt x="766" y="482"/>
                    </a:lnTo>
                    <a:lnTo>
                      <a:pt x="713" y="479"/>
                    </a:lnTo>
                    <a:lnTo>
                      <a:pt x="774" y="458"/>
                    </a:lnTo>
                    <a:lnTo>
                      <a:pt x="795" y="334"/>
                    </a:lnTo>
                    <a:lnTo>
                      <a:pt x="784" y="347"/>
                    </a:lnTo>
                    <a:lnTo>
                      <a:pt x="768" y="387"/>
                    </a:lnTo>
                    <a:lnTo>
                      <a:pt x="734" y="410"/>
                    </a:lnTo>
                    <a:lnTo>
                      <a:pt x="713" y="416"/>
                    </a:lnTo>
                    <a:lnTo>
                      <a:pt x="744" y="384"/>
                    </a:lnTo>
                    <a:lnTo>
                      <a:pt x="772" y="346"/>
                    </a:lnTo>
                    <a:lnTo>
                      <a:pt x="780" y="304"/>
                    </a:lnTo>
                    <a:lnTo>
                      <a:pt x="761" y="338"/>
                    </a:lnTo>
                    <a:lnTo>
                      <a:pt x="738" y="355"/>
                    </a:lnTo>
                    <a:lnTo>
                      <a:pt x="719" y="366"/>
                    </a:lnTo>
                    <a:lnTo>
                      <a:pt x="742" y="344"/>
                    </a:lnTo>
                    <a:lnTo>
                      <a:pt x="768" y="298"/>
                    </a:lnTo>
                    <a:lnTo>
                      <a:pt x="770" y="232"/>
                    </a:lnTo>
                    <a:lnTo>
                      <a:pt x="765" y="216"/>
                    </a:lnTo>
                    <a:lnTo>
                      <a:pt x="759" y="207"/>
                    </a:lnTo>
                    <a:lnTo>
                      <a:pt x="746" y="226"/>
                    </a:lnTo>
                    <a:lnTo>
                      <a:pt x="734" y="237"/>
                    </a:lnTo>
                    <a:lnTo>
                      <a:pt x="715" y="252"/>
                    </a:lnTo>
                    <a:lnTo>
                      <a:pt x="727" y="180"/>
                    </a:lnTo>
                    <a:lnTo>
                      <a:pt x="715" y="136"/>
                    </a:lnTo>
                    <a:lnTo>
                      <a:pt x="706" y="119"/>
                    </a:lnTo>
                    <a:lnTo>
                      <a:pt x="690" y="163"/>
                    </a:lnTo>
                    <a:lnTo>
                      <a:pt x="679" y="102"/>
                    </a:lnTo>
                    <a:lnTo>
                      <a:pt x="649" y="78"/>
                    </a:lnTo>
                    <a:lnTo>
                      <a:pt x="633" y="68"/>
                    </a:lnTo>
                    <a:lnTo>
                      <a:pt x="616" y="78"/>
                    </a:lnTo>
                    <a:lnTo>
                      <a:pt x="599" y="114"/>
                    </a:lnTo>
                    <a:lnTo>
                      <a:pt x="590" y="32"/>
                    </a:lnTo>
                    <a:lnTo>
                      <a:pt x="565" y="22"/>
                    </a:lnTo>
                    <a:lnTo>
                      <a:pt x="529" y="17"/>
                    </a:lnTo>
                    <a:lnTo>
                      <a:pt x="481" y="11"/>
                    </a:lnTo>
                    <a:lnTo>
                      <a:pt x="447" y="59"/>
                    </a:lnTo>
                    <a:lnTo>
                      <a:pt x="436" y="11"/>
                    </a:lnTo>
                    <a:lnTo>
                      <a:pt x="358" y="13"/>
                    </a:lnTo>
                    <a:lnTo>
                      <a:pt x="305" y="19"/>
                    </a:lnTo>
                    <a:close/>
                  </a:path>
                </a:pathLst>
              </a:custGeom>
              <a:solidFill>
                <a:srgbClr val="000000"/>
              </a:solidFill>
              <a:ln w="9525">
                <a:noFill/>
                <a:round/>
                <a:headEnd/>
                <a:tailEnd/>
              </a:ln>
            </p:spPr>
            <p:txBody>
              <a:bodyPr/>
              <a:lstStyle/>
              <a:p>
                <a:endParaRPr lang="en-US"/>
              </a:p>
            </p:txBody>
          </p:sp>
          <p:sp>
            <p:nvSpPr>
              <p:cNvPr id="54440" name="Freeform 156"/>
              <p:cNvSpPr>
                <a:spLocks/>
              </p:cNvSpPr>
              <p:nvPr/>
            </p:nvSpPr>
            <p:spPr bwMode="auto">
              <a:xfrm>
                <a:off x="2241" y="1721"/>
                <a:ext cx="180" cy="145"/>
              </a:xfrm>
              <a:custGeom>
                <a:avLst/>
                <a:gdLst>
                  <a:gd name="T0" fmla="*/ 0 w 361"/>
                  <a:gd name="T1" fmla="*/ 0 h 291"/>
                  <a:gd name="T2" fmla="*/ 0 w 361"/>
                  <a:gd name="T3" fmla="*/ 0 h 291"/>
                  <a:gd name="T4" fmla="*/ 0 w 361"/>
                  <a:gd name="T5" fmla="*/ 0 h 291"/>
                  <a:gd name="T6" fmla="*/ 0 w 361"/>
                  <a:gd name="T7" fmla="*/ 0 h 291"/>
                  <a:gd name="T8" fmla="*/ 0 w 361"/>
                  <a:gd name="T9" fmla="*/ 0 h 291"/>
                  <a:gd name="T10" fmla="*/ 0 w 361"/>
                  <a:gd name="T11" fmla="*/ 0 h 291"/>
                  <a:gd name="T12" fmla="*/ 0 w 361"/>
                  <a:gd name="T13" fmla="*/ 0 h 291"/>
                  <a:gd name="T14" fmla="*/ 0 w 361"/>
                  <a:gd name="T15" fmla="*/ 0 h 291"/>
                  <a:gd name="T16" fmla="*/ 0 w 361"/>
                  <a:gd name="T17" fmla="*/ 0 h 291"/>
                  <a:gd name="T18" fmla="*/ 0 w 361"/>
                  <a:gd name="T19" fmla="*/ 0 h 291"/>
                  <a:gd name="T20" fmla="*/ 0 w 361"/>
                  <a:gd name="T21" fmla="*/ 0 h 291"/>
                  <a:gd name="T22" fmla="*/ 0 w 361"/>
                  <a:gd name="T23" fmla="*/ 0 h 291"/>
                  <a:gd name="T24" fmla="*/ 0 w 361"/>
                  <a:gd name="T25" fmla="*/ 0 h 291"/>
                  <a:gd name="T26" fmla="*/ 0 w 361"/>
                  <a:gd name="T27" fmla="*/ 0 h 291"/>
                  <a:gd name="T28" fmla="*/ 0 w 361"/>
                  <a:gd name="T29" fmla="*/ 0 h 291"/>
                  <a:gd name="T30" fmla="*/ 0 w 361"/>
                  <a:gd name="T31" fmla="*/ 0 h 291"/>
                  <a:gd name="T32" fmla="*/ 0 w 361"/>
                  <a:gd name="T33" fmla="*/ 0 h 291"/>
                  <a:gd name="T34" fmla="*/ 0 w 361"/>
                  <a:gd name="T35" fmla="*/ 0 h 291"/>
                  <a:gd name="T36" fmla="*/ 0 w 361"/>
                  <a:gd name="T37" fmla="*/ 0 h 291"/>
                  <a:gd name="T38" fmla="*/ 0 w 361"/>
                  <a:gd name="T39" fmla="*/ 0 h 291"/>
                  <a:gd name="T40" fmla="*/ 0 w 361"/>
                  <a:gd name="T41" fmla="*/ 0 h 291"/>
                  <a:gd name="T42" fmla="*/ 0 w 361"/>
                  <a:gd name="T43" fmla="*/ 0 h 291"/>
                  <a:gd name="T44" fmla="*/ 0 w 361"/>
                  <a:gd name="T45" fmla="*/ 0 h 291"/>
                  <a:gd name="T46" fmla="*/ 0 w 361"/>
                  <a:gd name="T47" fmla="*/ 0 h 291"/>
                  <a:gd name="T48" fmla="*/ 0 w 361"/>
                  <a:gd name="T49" fmla="*/ 0 h 291"/>
                  <a:gd name="T50" fmla="*/ 0 w 361"/>
                  <a:gd name="T51" fmla="*/ 0 h 291"/>
                  <a:gd name="T52" fmla="*/ 0 w 361"/>
                  <a:gd name="T53" fmla="*/ 0 h 291"/>
                  <a:gd name="T54" fmla="*/ 0 w 361"/>
                  <a:gd name="T55" fmla="*/ 0 h 291"/>
                  <a:gd name="T56" fmla="*/ 0 w 361"/>
                  <a:gd name="T57" fmla="*/ 0 h 291"/>
                  <a:gd name="T58" fmla="*/ 0 w 361"/>
                  <a:gd name="T59" fmla="*/ 0 h 291"/>
                  <a:gd name="T60" fmla="*/ 0 w 361"/>
                  <a:gd name="T61" fmla="*/ 0 h 291"/>
                  <a:gd name="T62" fmla="*/ 0 w 361"/>
                  <a:gd name="T63" fmla="*/ 0 h 291"/>
                  <a:gd name="T64" fmla="*/ 0 w 361"/>
                  <a:gd name="T65" fmla="*/ 0 h 291"/>
                  <a:gd name="T66" fmla="*/ 0 w 361"/>
                  <a:gd name="T67" fmla="*/ 0 h 291"/>
                  <a:gd name="T68" fmla="*/ 0 w 361"/>
                  <a:gd name="T69" fmla="*/ 0 h 291"/>
                  <a:gd name="T70" fmla="*/ 0 w 361"/>
                  <a:gd name="T71" fmla="*/ 0 h 291"/>
                  <a:gd name="T72" fmla="*/ 0 w 361"/>
                  <a:gd name="T73" fmla="*/ 0 h 291"/>
                  <a:gd name="T74" fmla="*/ 0 w 361"/>
                  <a:gd name="T75" fmla="*/ 0 h 291"/>
                  <a:gd name="T76" fmla="*/ 0 w 361"/>
                  <a:gd name="T77" fmla="*/ 0 h 291"/>
                  <a:gd name="T78" fmla="*/ 0 w 361"/>
                  <a:gd name="T79" fmla="*/ 0 h 291"/>
                  <a:gd name="T80" fmla="*/ 0 w 361"/>
                  <a:gd name="T81" fmla="*/ 0 h 291"/>
                  <a:gd name="T82" fmla="*/ 0 w 361"/>
                  <a:gd name="T83" fmla="*/ 0 h 291"/>
                  <a:gd name="T84" fmla="*/ 0 w 361"/>
                  <a:gd name="T85" fmla="*/ 0 h 291"/>
                  <a:gd name="T86" fmla="*/ 0 w 361"/>
                  <a:gd name="T87" fmla="*/ 0 h 291"/>
                  <a:gd name="T88" fmla="*/ 0 w 361"/>
                  <a:gd name="T89" fmla="*/ 0 h 291"/>
                  <a:gd name="T90" fmla="*/ 0 w 361"/>
                  <a:gd name="T91" fmla="*/ 0 h 291"/>
                  <a:gd name="T92" fmla="*/ 0 w 361"/>
                  <a:gd name="T93" fmla="*/ 0 h 291"/>
                  <a:gd name="T94" fmla="*/ 0 w 361"/>
                  <a:gd name="T95" fmla="*/ 0 h 2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291"/>
                  <a:gd name="T146" fmla="*/ 361 w 361"/>
                  <a:gd name="T147" fmla="*/ 291 h 2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291">
                    <a:moveTo>
                      <a:pt x="0" y="207"/>
                    </a:moveTo>
                    <a:lnTo>
                      <a:pt x="19" y="226"/>
                    </a:lnTo>
                    <a:lnTo>
                      <a:pt x="61" y="272"/>
                    </a:lnTo>
                    <a:lnTo>
                      <a:pt x="86" y="289"/>
                    </a:lnTo>
                    <a:lnTo>
                      <a:pt x="109" y="291"/>
                    </a:lnTo>
                    <a:lnTo>
                      <a:pt x="133" y="287"/>
                    </a:lnTo>
                    <a:lnTo>
                      <a:pt x="156" y="274"/>
                    </a:lnTo>
                    <a:lnTo>
                      <a:pt x="196" y="257"/>
                    </a:lnTo>
                    <a:lnTo>
                      <a:pt x="247" y="236"/>
                    </a:lnTo>
                    <a:lnTo>
                      <a:pt x="282" y="219"/>
                    </a:lnTo>
                    <a:lnTo>
                      <a:pt x="312" y="192"/>
                    </a:lnTo>
                    <a:lnTo>
                      <a:pt x="350" y="158"/>
                    </a:lnTo>
                    <a:lnTo>
                      <a:pt x="361" y="97"/>
                    </a:lnTo>
                    <a:lnTo>
                      <a:pt x="337" y="124"/>
                    </a:lnTo>
                    <a:lnTo>
                      <a:pt x="304" y="154"/>
                    </a:lnTo>
                    <a:lnTo>
                      <a:pt x="289" y="143"/>
                    </a:lnTo>
                    <a:lnTo>
                      <a:pt x="285" y="126"/>
                    </a:lnTo>
                    <a:lnTo>
                      <a:pt x="274" y="152"/>
                    </a:lnTo>
                    <a:lnTo>
                      <a:pt x="263" y="171"/>
                    </a:lnTo>
                    <a:lnTo>
                      <a:pt x="251" y="181"/>
                    </a:lnTo>
                    <a:lnTo>
                      <a:pt x="236" y="167"/>
                    </a:lnTo>
                    <a:lnTo>
                      <a:pt x="232" y="154"/>
                    </a:lnTo>
                    <a:lnTo>
                      <a:pt x="202" y="171"/>
                    </a:lnTo>
                    <a:lnTo>
                      <a:pt x="181" y="217"/>
                    </a:lnTo>
                    <a:lnTo>
                      <a:pt x="164" y="205"/>
                    </a:lnTo>
                    <a:lnTo>
                      <a:pt x="173" y="181"/>
                    </a:lnTo>
                    <a:lnTo>
                      <a:pt x="188" y="145"/>
                    </a:lnTo>
                    <a:lnTo>
                      <a:pt x="209" y="95"/>
                    </a:lnTo>
                    <a:lnTo>
                      <a:pt x="230" y="0"/>
                    </a:lnTo>
                    <a:lnTo>
                      <a:pt x="211" y="34"/>
                    </a:lnTo>
                    <a:lnTo>
                      <a:pt x="192" y="84"/>
                    </a:lnTo>
                    <a:lnTo>
                      <a:pt x="181" y="131"/>
                    </a:lnTo>
                    <a:lnTo>
                      <a:pt x="167" y="167"/>
                    </a:lnTo>
                    <a:lnTo>
                      <a:pt x="156" y="175"/>
                    </a:lnTo>
                    <a:lnTo>
                      <a:pt x="137" y="175"/>
                    </a:lnTo>
                    <a:lnTo>
                      <a:pt x="118" y="154"/>
                    </a:lnTo>
                    <a:lnTo>
                      <a:pt x="109" y="139"/>
                    </a:lnTo>
                    <a:lnTo>
                      <a:pt x="107" y="164"/>
                    </a:lnTo>
                    <a:lnTo>
                      <a:pt x="97" y="186"/>
                    </a:lnTo>
                    <a:lnTo>
                      <a:pt x="82" y="154"/>
                    </a:lnTo>
                    <a:lnTo>
                      <a:pt x="78" y="173"/>
                    </a:lnTo>
                    <a:lnTo>
                      <a:pt x="61" y="190"/>
                    </a:lnTo>
                    <a:lnTo>
                      <a:pt x="33" y="164"/>
                    </a:lnTo>
                    <a:lnTo>
                      <a:pt x="19" y="139"/>
                    </a:lnTo>
                    <a:lnTo>
                      <a:pt x="23" y="69"/>
                    </a:lnTo>
                    <a:lnTo>
                      <a:pt x="0" y="160"/>
                    </a:lnTo>
                    <a:lnTo>
                      <a:pt x="0" y="207"/>
                    </a:lnTo>
                    <a:close/>
                  </a:path>
                </a:pathLst>
              </a:custGeom>
              <a:solidFill>
                <a:srgbClr val="000000"/>
              </a:solidFill>
              <a:ln w="9525">
                <a:noFill/>
                <a:round/>
                <a:headEnd/>
                <a:tailEnd/>
              </a:ln>
            </p:spPr>
            <p:txBody>
              <a:bodyPr/>
              <a:lstStyle/>
              <a:p>
                <a:endParaRPr lang="en-US"/>
              </a:p>
            </p:txBody>
          </p:sp>
          <p:sp>
            <p:nvSpPr>
              <p:cNvPr id="54441" name="Freeform 157"/>
              <p:cNvSpPr>
                <a:spLocks/>
              </p:cNvSpPr>
              <p:nvPr/>
            </p:nvSpPr>
            <p:spPr bwMode="auto">
              <a:xfrm>
                <a:off x="2263" y="1668"/>
                <a:ext cx="85" cy="116"/>
              </a:xfrm>
              <a:custGeom>
                <a:avLst/>
                <a:gdLst>
                  <a:gd name="T0" fmla="*/ 1 w 169"/>
                  <a:gd name="T1" fmla="*/ 1 h 231"/>
                  <a:gd name="T2" fmla="*/ 1 w 169"/>
                  <a:gd name="T3" fmla="*/ 1 h 231"/>
                  <a:gd name="T4" fmla="*/ 1 w 169"/>
                  <a:gd name="T5" fmla="*/ 1 h 231"/>
                  <a:gd name="T6" fmla="*/ 1 w 169"/>
                  <a:gd name="T7" fmla="*/ 1 h 231"/>
                  <a:gd name="T8" fmla="*/ 1 w 169"/>
                  <a:gd name="T9" fmla="*/ 1 h 231"/>
                  <a:gd name="T10" fmla="*/ 1 w 169"/>
                  <a:gd name="T11" fmla="*/ 1 h 231"/>
                  <a:gd name="T12" fmla="*/ 1 w 169"/>
                  <a:gd name="T13" fmla="*/ 1 h 231"/>
                  <a:gd name="T14" fmla="*/ 1 w 169"/>
                  <a:gd name="T15" fmla="*/ 1 h 231"/>
                  <a:gd name="T16" fmla="*/ 1 w 169"/>
                  <a:gd name="T17" fmla="*/ 1 h 231"/>
                  <a:gd name="T18" fmla="*/ 1 w 169"/>
                  <a:gd name="T19" fmla="*/ 1 h 231"/>
                  <a:gd name="T20" fmla="*/ 1 w 169"/>
                  <a:gd name="T21" fmla="*/ 1 h 231"/>
                  <a:gd name="T22" fmla="*/ 1 w 169"/>
                  <a:gd name="T23" fmla="*/ 1 h 231"/>
                  <a:gd name="T24" fmla="*/ 1 w 169"/>
                  <a:gd name="T25" fmla="*/ 1 h 231"/>
                  <a:gd name="T26" fmla="*/ 1 w 169"/>
                  <a:gd name="T27" fmla="*/ 1 h 231"/>
                  <a:gd name="T28" fmla="*/ 1 w 169"/>
                  <a:gd name="T29" fmla="*/ 1 h 231"/>
                  <a:gd name="T30" fmla="*/ 0 w 169"/>
                  <a:gd name="T31" fmla="*/ 1 h 231"/>
                  <a:gd name="T32" fmla="*/ 1 w 169"/>
                  <a:gd name="T33" fmla="*/ 1 h 231"/>
                  <a:gd name="T34" fmla="*/ 1 w 169"/>
                  <a:gd name="T35" fmla="*/ 1 h 231"/>
                  <a:gd name="T36" fmla="*/ 1 w 169"/>
                  <a:gd name="T37" fmla="*/ 1 h 231"/>
                  <a:gd name="T38" fmla="*/ 1 w 169"/>
                  <a:gd name="T39" fmla="*/ 1 h 231"/>
                  <a:gd name="T40" fmla="*/ 1 w 169"/>
                  <a:gd name="T41" fmla="*/ 0 h 231"/>
                  <a:gd name="T42" fmla="*/ 1 w 169"/>
                  <a:gd name="T43" fmla="*/ 1 h 231"/>
                  <a:gd name="T44" fmla="*/ 1 w 169"/>
                  <a:gd name="T45" fmla="*/ 1 h 231"/>
                  <a:gd name="T46" fmla="*/ 1 w 169"/>
                  <a:gd name="T47" fmla="*/ 1 h 231"/>
                  <a:gd name="T48" fmla="*/ 1 w 169"/>
                  <a:gd name="T49" fmla="*/ 1 h 231"/>
                  <a:gd name="T50" fmla="*/ 1 w 169"/>
                  <a:gd name="T51" fmla="*/ 1 h 231"/>
                  <a:gd name="T52" fmla="*/ 1 w 169"/>
                  <a:gd name="T53" fmla="*/ 1 h 231"/>
                  <a:gd name="T54" fmla="*/ 1 w 169"/>
                  <a:gd name="T55" fmla="*/ 1 h 231"/>
                  <a:gd name="T56" fmla="*/ 1 w 169"/>
                  <a:gd name="T57" fmla="*/ 1 h 2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9"/>
                  <a:gd name="T88" fmla="*/ 0 h 231"/>
                  <a:gd name="T89" fmla="*/ 169 w 169"/>
                  <a:gd name="T90" fmla="*/ 231 h 2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9" h="231">
                    <a:moveTo>
                      <a:pt x="161" y="34"/>
                    </a:moveTo>
                    <a:lnTo>
                      <a:pt x="142" y="85"/>
                    </a:lnTo>
                    <a:lnTo>
                      <a:pt x="127" y="125"/>
                    </a:lnTo>
                    <a:lnTo>
                      <a:pt x="114" y="152"/>
                    </a:lnTo>
                    <a:lnTo>
                      <a:pt x="95" y="205"/>
                    </a:lnTo>
                    <a:lnTo>
                      <a:pt x="85" y="231"/>
                    </a:lnTo>
                    <a:lnTo>
                      <a:pt x="78" y="207"/>
                    </a:lnTo>
                    <a:lnTo>
                      <a:pt x="78" y="171"/>
                    </a:lnTo>
                    <a:lnTo>
                      <a:pt x="45" y="188"/>
                    </a:lnTo>
                    <a:lnTo>
                      <a:pt x="44" y="211"/>
                    </a:lnTo>
                    <a:lnTo>
                      <a:pt x="36" y="222"/>
                    </a:lnTo>
                    <a:lnTo>
                      <a:pt x="25" y="178"/>
                    </a:lnTo>
                    <a:lnTo>
                      <a:pt x="17" y="207"/>
                    </a:lnTo>
                    <a:lnTo>
                      <a:pt x="11" y="222"/>
                    </a:lnTo>
                    <a:lnTo>
                      <a:pt x="7" y="218"/>
                    </a:lnTo>
                    <a:lnTo>
                      <a:pt x="0" y="176"/>
                    </a:lnTo>
                    <a:lnTo>
                      <a:pt x="9" y="138"/>
                    </a:lnTo>
                    <a:lnTo>
                      <a:pt x="17" y="117"/>
                    </a:lnTo>
                    <a:lnTo>
                      <a:pt x="34" y="142"/>
                    </a:lnTo>
                    <a:lnTo>
                      <a:pt x="59" y="64"/>
                    </a:lnTo>
                    <a:lnTo>
                      <a:pt x="116" y="0"/>
                    </a:lnTo>
                    <a:lnTo>
                      <a:pt x="89" y="70"/>
                    </a:lnTo>
                    <a:lnTo>
                      <a:pt x="114" y="41"/>
                    </a:lnTo>
                    <a:lnTo>
                      <a:pt x="95" y="96"/>
                    </a:lnTo>
                    <a:lnTo>
                      <a:pt x="101" y="119"/>
                    </a:lnTo>
                    <a:lnTo>
                      <a:pt x="140" y="51"/>
                    </a:lnTo>
                    <a:lnTo>
                      <a:pt x="169" y="1"/>
                    </a:lnTo>
                    <a:lnTo>
                      <a:pt x="161" y="34"/>
                    </a:lnTo>
                    <a:close/>
                  </a:path>
                </a:pathLst>
              </a:custGeom>
              <a:solidFill>
                <a:srgbClr val="000000"/>
              </a:solidFill>
              <a:ln w="9525">
                <a:noFill/>
                <a:round/>
                <a:headEnd/>
                <a:tailEnd/>
              </a:ln>
            </p:spPr>
            <p:txBody>
              <a:bodyPr/>
              <a:lstStyle/>
              <a:p>
                <a:endParaRPr lang="en-US"/>
              </a:p>
            </p:txBody>
          </p:sp>
          <p:sp>
            <p:nvSpPr>
              <p:cNvPr id="54442" name="Freeform 158"/>
              <p:cNvSpPr>
                <a:spLocks/>
              </p:cNvSpPr>
              <p:nvPr/>
            </p:nvSpPr>
            <p:spPr bwMode="auto">
              <a:xfrm>
                <a:off x="2376" y="1767"/>
                <a:ext cx="90" cy="72"/>
              </a:xfrm>
              <a:custGeom>
                <a:avLst/>
                <a:gdLst>
                  <a:gd name="T0" fmla="*/ 0 w 181"/>
                  <a:gd name="T1" fmla="*/ 0 h 145"/>
                  <a:gd name="T2" fmla="*/ 0 w 181"/>
                  <a:gd name="T3" fmla="*/ 0 h 145"/>
                  <a:gd name="T4" fmla="*/ 0 w 181"/>
                  <a:gd name="T5" fmla="*/ 0 h 145"/>
                  <a:gd name="T6" fmla="*/ 0 w 181"/>
                  <a:gd name="T7" fmla="*/ 0 h 145"/>
                  <a:gd name="T8" fmla="*/ 0 w 181"/>
                  <a:gd name="T9" fmla="*/ 0 h 145"/>
                  <a:gd name="T10" fmla="*/ 0 w 181"/>
                  <a:gd name="T11" fmla="*/ 0 h 145"/>
                  <a:gd name="T12" fmla="*/ 0 w 181"/>
                  <a:gd name="T13" fmla="*/ 0 h 145"/>
                  <a:gd name="T14" fmla="*/ 0 w 181"/>
                  <a:gd name="T15" fmla="*/ 0 h 145"/>
                  <a:gd name="T16" fmla="*/ 0 w 181"/>
                  <a:gd name="T17" fmla="*/ 0 h 145"/>
                  <a:gd name="T18" fmla="*/ 0 w 181"/>
                  <a:gd name="T19" fmla="*/ 0 h 145"/>
                  <a:gd name="T20" fmla="*/ 0 w 181"/>
                  <a:gd name="T21" fmla="*/ 0 h 145"/>
                  <a:gd name="T22" fmla="*/ 0 w 181"/>
                  <a:gd name="T23" fmla="*/ 0 h 145"/>
                  <a:gd name="T24" fmla="*/ 0 w 181"/>
                  <a:gd name="T25" fmla="*/ 0 h 145"/>
                  <a:gd name="T26" fmla="*/ 0 w 181"/>
                  <a:gd name="T27" fmla="*/ 0 h 145"/>
                  <a:gd name="T28" fmla="*/ 0 w 181"/>
                  <a:gd name="T29" fmla="*/ 0 h 145"/>
                  <a:gd name="T30" fmla="*/ 0 w 181"/>
                  <a:gd name="T31" fmla="*/ 0 h 145"/>
                  <a:gd name="T32" fmla="*/ 0 w 181"/>
                  <a:gd name="T33" fmla="*/ 0 h 145"/>
                  <a:gd name="T34" fmla="*/ 0 w 181"/>
                  <a:gd name="T35" fmla="*/ 0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1"/>
                  <a:gd name="T55" fmla="*/ 0 h 145"/>
                  <a:gd name="T56" fmla="*/ 181 w 181"/>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1" h="145">
                    <a:moveTo>
                      <a:pt x="0" y="145"/>
                    </a:moveTo>
                    <a:lnTo>
                      <a:pt x="59" y="129"/>
                    </a:lnTo>
                    <a:lnTo>
                      <a:pt x="137" y="103"/>
                    </a:lnTo>
                    <a:lnTo>
                      <a:pt x="167" y="65"/>
                    </a:lnTo>
                    <a:lnTo>
                      <a:pt x="181" y="36"/>
                    </a:lnTo>
                    <a:lnTo>
                      <a:pt x="162" y="59"/>
                    </a:lnTo>
                    <a:lnTo>
                      <a:pt x="135" y="84"/>
                    </a:lnTo>
                    <a:lnTo>
                      <a:pt x="126" y="82"/>
                    </a:lnTo>
                    <a:lnTo>
                      <a:pt x="122" y="78"/>
                    </a:lnTo>
                    <a:lnTo>
                      <a:pt x="158" y="36"/>
                    </a:lnTo>
                    <a:lnTo>
                      <a:pt x="158" y="10"/>
                    </a:lnTo>
                    <a:lnTo>
                      <a:pt x="101" y="65"/>
                    </a:lnTo>
                    <a:lnTo>
                      <a:pt x="148" y="0"/>
                    </a:lnTo>
                    <a:lnTo>
                      <a:pt x="89" y="52"/>
                    </a:lnTo>
                    <a:lnTo>
                      <a:pt x="74" y="80"/>
                    </a:lnTo>
                    <a:lnTo>
                      <a:pt x="31" y="118"/>
                    </a:lnTo>
                    <a:lnTo>
                      <a:pt x="0" y="145"/>
                    </a:lnTo>
                    <a:close/>
                  </a:path>
                </a:pathLst>
              </a:custGeom>
              <a:solidFill>
                <a:srgbClr val="000000"/>
              </a:solidFill>
              <a:ln w="9525">
                <a:noFill/>
                <a:round/>
                <a:headEnd/>
                <a:tailEnd/>
              </a:ln>
            </p:spPr>
            <p:txBody>
              <a:bodyPr/>
              <a:lstStyle/>
              <a:p>
                <a:endParaRPr lang="en-US"/>
              </a:p>
            </p:txBody>
          </p:sp>
          <p:sp>
            <p:nvSpPr>
              <p:cNvPr id="54443" name="Freeform 159"/>
              <p:cNvSpPr>
                <a:spLocks/>
              </p:cNvSpPr>
              <p:nvPr/>
            </p:nvSpPr>
            <p:spPr bwMode="auto">
              <a:xfrm>
                <a:off x="2313" y="1855"/>
                <a:ext cx="134" cy="30"/>
              </a:xfrm>
              <a:custGeom>
                <a:avLst/>
                <a:gdLst>
                  <a:gd name="T0" fmla="*/ 0 w 268"/>
                  <a:gd name="T1" fmla="*/ 0 h 61"/>
                  <a:gd name="T2" fmla="*/ 1 w 268"/>
                  <a:gd name="T3" fmla="*/ 0 h 61"/>
                  <a:gd name="T4" fmla="*/ 1 w 268"/>
                  <a:gd name="T5" fmla="*/ 0 h 61"/>
                  <a:gd name="T6" fmla="*/ 1 w 268"/>
                  <a:gd name="T7" fmla="*/ 0 h 61"/>
                  <a:gd name="T8" fmla="*/ 1 w 268"/>
                  <a:gd name="T9" fmla="*/ 0 h 61"/>
                  <a:gd name="T10" fmla="*/ 1 w 268"/>
                  <a:gd name="T11" fmla="*/ 0 h 61"/>
                  <a:gd name="T12" fmla="*/ 1 w 268"/>
                  <a:gd name="T13" fmla="*/ 0 h 61"/>
                  <a:gd name="T14" fmla="*/ 1 w 268"/>
                  <a:gd name="T15" fmla="*/ 0 h 61"/>
                  <a:gd name="T16" fmla="*/ 1 w 268"/>
                  <a:gd name="T17" fmla="*/ 0 h 61"/>
                  <a:gd name="T18" fmla="*/ 1 w 268"/>
                  <a:gd name="T19" fmla="*/ 0 h 61"/>
                  <a:gd name="T20" fmla="*/ 1 w 268"/>
                  <a:gd name="T21" fmla="*/ 0 h 61"/>
                  <a:gd name="T22" fmla="*/ 1 w 268"/>
                  <a:gd name="T23" fmla="*/ 0 h 61"/>
                  <a:gd name="T24" fmla="*/ 1 w 268"/>
                  <a:gd name="T25" fmla="*/ 0 h 61"/>
                  <a:gd name="T26" fmla="*/ 1 w 268"/>
                  <a:gd name="T27" fmla="*/ 0 h 61"/>
                  <a:gd name="T28" fmla="*/ 1 w 268"/>
                  <a:gd name="T29" fmla="*/ 0 h 61"/>
                  <a:gd name="T30" fmla="*/ 0 w 268"/>
                  <a:gd name="T31" fmla="*/ 0 h 61"/>
                  <a:gd name="T32" fmla="*/ 0 w 268"/>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8"/>
                  <a:gd name="T52" fmla="*/ 0 h 61"/>
                  <a:gd name="T53" fmla="*/ 268 w 268"/>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8" h="61">
                    <a:moveTo>
                      <a:pt x="0" y="31"/>
                    </a:moveTo>
                    <a:lnTo>
                      <a:pt x="70" y="15"/>
                    </a:lnTo>
                    <a:lnTo>
                      <a:pt x="129" y="0"/>
                    </a:lnTo>
                    <a:lnTo>
                      <a:pt x="186" y="0"/>
                    </a:lnTo>
                    <a:lnTo>
                      <a:pt x="222" y="15"/>
                    </a:lnTo>
                    <a:lnTo>
                      <a:pt x="241" y="27"/>
                    </a:lnTo>
                    <a:lnTo>
                      <a:pt x="268" y="32"/>
                    </a:lnTo>
                    <a:lnTo>
                      <a:pt x="228" y="36"/>
                    </a:lnTo>
                    <a:lnTo>
                      <a:pt x="268" y="61"/>
                    </a:lnTo>
                    <a:lnTo>
                      <a:pt x="239" y="55"/>
                    </a:lnTo>
                    <a:lnTo>
                      <a:pt x="201" y="51"/>
                    </a:lnTo>
                    <a:lnTo>
                      <a:pt x="125" y="51"/>
                    </a:lnTo>
                    <a:lnTo>
                      <a:pt x="156" y="32"/>
                    </a:lnTo>
                    <a:lnTo>
                      <a:pt x="97" y="31"/>
                    </a:lnTo>
                    <a:lnTo>
                      <a:pt x="47" y="44"/>
                    </a:lnTo>
                    <a:lnTo>
                      <a:pt x="0" y="31"/>
                    </a:lnTo>
                    <a:close/>
                  </a:path>
                </a:pathLst>
              </a:custGeom>
              <a:solidFill>
                <a:srgbClr val="000000"/>
              </a:solidFill>
              <a:ln w="9525">
                <a:noFill/>
                <a:round/>
                <a:headEnd/>
                <a:tailEnd/>
              </a:ln>
            </p:spPr>
            <p:txBody>
              <a:bodyPr/>
              <a:lstStyle/>
              <a:p>
                <a:endParaRPr lang="en-US"/>
              </a:p>
            </p:txBody>
          </p:sp>
          <p:sp>
            <p:nvSpPr>
              <p:cNvPr id="54444" name="Freeform 160"/>
              <p:cNvSpPr>
                <a:spLocks/>
              </p:cNvSpPr>
              <p:nvPr/>
            </p:nvSpPr>
            <p:spPr bwMode="auto">
              <a:xfrm>
                <a:off x="2384" y="1890"/>
                <a:ext cx="120" cy="97"/>
              </a:xfrm>
              <a:custGeom>
                <a:avLst/>
                <a:gdLst>
                  <a:gd name="T0" fmla="*/ 1 w 240"/>
                  <a:gd name="T1" fmla="*/ 0 h 194"/>
                  <a:gd name="T2" fmla="*/ 1 w 240"/>
                  <a:gd name="T3" fmla="*/ 1 h 194"/>
                  <a:gd name="T4" fmla="*/ 1 w 240"/>
                  <a:gd name="T5" fmla="*/ 1 h 194"/>
                  <a:gd name="T6" fmla="*/ 1 w 240"/>
                  <a:gd name="T7" fmla="*/ 1 h 194"/>
                  <a:gd name="T8" fmla="*/ 1 w 240"/>
                  <a:gd name="T9" fmla="*/ 1 h 194"/>
                  <a:gd name="T10" fmla="*/ 1 w 240"/>
                  <a:gd name="T11" fmla="*/ 1 h 194"/>
                  <a:gd name="T12" fmla="*/ 1 w 240"/>
                  <a:gd name="T13" fmla="*/ 1 h 194"/>
                  <a:gd name="T14" fmla="*/ 1 w 240"/>
                  <a:gd name="T15" fmla="*/ 1 h 194"/>
                  <a:gd name="T16" fmla="*/ 1 w 240"/>
                  <a:gd name="T17" fmla="*/ 1 h 194"/>
                  <a:gd name="T18" fmla="*/ 1 w 240"/>
                  <a:gd name="T19" fmla="*/ 1 h 194"/>
                  <a:gd name="T20" fmla="*/ 1 w 240"/>
                  <a:gd name="T21" fmla="*/ 1 h 194"/>
                  <a:gd name="T22" fmla="*/ 1 w 240"/>
                  <a:gd name="T23" fmla="*/ 1 h 194"/>
                  <a:gd name="T24" fmla="*/ 1 w 240"/>
                  <a:gd name="T25" fmla="*/ 1 h 194"/>
                  <a:gd name="T26" fmla="*/ 1 w 240"/>
                  <a:gd name="T27" fmla="*/ 1 h 194"/>
                  <a:gd name="T28" fmla="*/ 1 w 240"/>
                  <a:gd name="T29" fmla="*/ 1 h 194"/>
                  <a:gd name="T30" fmla="*/ 1 w 240"/>
                  <a:gd name="T31" fmla="*/ 1 h 194"/>
                  <a:gd name="T32" fmla="*/ 0 w 240"/>
                  <a:gd name="T33" fmla="*/ 1 h 194"/>
                  <a:gd name="T34" fmla="*/ 1 w 240"/>
                  <a:gd name="T35" fmla="*/ 0 h 194"/>
                  <a:gd name="T36" fmla="*/ 1 w 240"/>
                  <a:gd name="T37" fmla="*/ 0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0"/>
                  <a:gd name="T58" fmla="*/ 0 h 194"/>
                  <a:gd name="T59" fmla="*/ 240 w 240"/>
                  <a:gd name="T60" fmla="*/ 194 h 1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0" h="194">
                    <a:moveTo>
                      <a:pt x="27" y="0"/>
                    </a:moveTo>
                    <a:lnTo>
                      <a:pt x="105" y="23"/>
                    </a:lnTo>
                    <a:lnTo>
                      <a:pt x="122" y="46"/>
                    </a:lnTo>
                    <a:lnTo>
                      <a:pt x="145" y="82"/>
                    </a:lnTo>
                    <a:lnTo>
                      <a:pt x="166" y="114"/>
                    </a:lnTo>
                    <a:lnTo>
                      <a:pt x="175" y="128"/>
                    </a:lnTo>
                    <a:lnTo>
                      <a:pt x="188" y="149"/>
                    </a:lnTo>
                    <a:lnTo>
                      <a:pt x="211" y="175"/>
                    </a:lnTo>
                    <a:lnTo>
                      <a:pt x="240" y="194"/>
                    </a:lnTo>
                    <a:lnTo>
                      <a:pt x="207" y="179"/>
                    </a:lnTo>
                    <a:lnTo>
                      <a:pt x="166" y="151"/>
                    </a:lnTo>
                    <a:lnTo>
                      <a:pt x="135" y="101"/>
                    </a:lnTo>
                    <a:lnTo>
                      <a:pt x="114" y="73"/>
                    </a:lnTo>
                    <a:lnTo>
                      <a:pt x="95" y="50"/>
                    </a:lnTo>
                    <a:lnTo>
                      <a:pt x="63" y="23"/>
                    </a:lnTo>
                    <a:lnTo>
                      <a:pt x="48" y="16"/>
                    </a:lnTo>
                    <a:lnTo>
                      <a:pt x="0" y="2"/>
                    </a:lnTo>
                    <a:lnTo>
                      <a:pt x="27" y="0"/>
                    </a:lnTo>
                    <a:close/>
                  </a:path>
                </a:pathLst>
              </a:custGeom>
              <a:solidFill>
                <a:srgbClr val="000000"/>
              </a:solidFill>
              <a:ln w="9525">
                <a:noFill/>
                <a:round/>
                <a:headEnd/>
                <a:tailEnd/>
              </a:ln>
            </p:spPr>
            <p:txBody>
              <a:bodyPr/>
              <a:lstStyle/>
              <a:p>
                <a:endParaRPr lang="en-US"/>
              </a:p>
            </p:txBody>
          </p:sp>
          <p:sp>
            <p:nvSpPr>
              <p:cNvPr id="54445" name="Freeform 161"/>
              <p:cNvSpPr>
                <a:spLocks/>
              </p:cNvSpPr>
              <p:nvPr/>
            </p:nvSpPr>
            <p:spPr bwMode="auto">
              <a:xfrm>
                <a:off x="2223" y="1971"/>
                <a:ext cx="342" cy="601"/>
              </a:xfrm>
              <a:custGeom>
                <a:avLst/>
                <a:gdLst>
                  <a:gd name="T0" fmla="*/ 1 w 684"/>
                  <a:gd name="T1" fmla="*/ 0 h 1203"/>
                  <a:gd name="T2" fmla="*/ 1 w 684"/>
                  <a:gd name="T3" fmla="*/ 0 h 1203"/>
                  <a:gd name="T4" fmla="*/ 1 w 684"/>
                  <a:gd name="T5" fmla="*/ 0 h 1203"/>
                  <a:gd name="T6" fmla="*/ 1 w 684"/>
                  <a:gd name="T7" fmla="*/ 0 h 1203"/>
                  <a:gd name="T8" fmla="*/ 1 w 684"/>
                  <a:gd name="T9" fmla="*/ 0 h 1203"/>
                  <a:gd name="T10" fmla="*/ 1 w 684"/>
                  <a:gd name="T11" fmla="*/ 0 h 1203"/>
                  <a:gd name="T12" fmla="*/ 1 w 684"/>
                  <a:gd name="T13" fmla="*/ 0 h 1203"/>
                  <a:gd name="T14" fmla="*/ 1 w 684"/>
                  <a:gd name="T15" fmla="*/ 0 h 1203"/>
                  <a:gd name="T16" fmla="*/ 1 w 684"/>
                  <a:gd name="T17" fmla="*/ 0 h 1203"/>
                  <a:gd name="T18" fmla="*/ 1 w 684"/>
                  <a:gd name="T19" fmla="*/ 0 h 1203"/>
                  <a:gd name="T20" fmla="*/ 1 w 684"/>
                  <a:gd name="T21" fmla="*/ 0 h 1203"/>
                  <a:gd name="T22" fmla="*/ 1 w 684"/>
                  <a:gd name="T23" fmla="*/ 0 h 1203"/>
                  <a:gd name="T24" fmla="*/ 1 w 684"/>
                  <a:gd name="T25" fmla="*/ 0 h 1203"/>
                  <a:gd name="T26" fmla="*/ 1 w 684"/>
                  <a:gd name="T27" fmla="*/ 0 h 1203"/>
                  <a:gd name="T28" fmla="*/ 1 w 684"/>
                  <a:gd name="T29" fmla="*/ 0 h 1203"/>
                  <a:gd name="T30" fmla="*/ 1 w 684"/>
                  <a:gd name="T31" fmla="*/ 0 h 1203"/>
                  <a:gd name="T32" fmla="*/ 1 w 684"/>
                  <a:gd name="T33" fmla="*/ 0 h 1203"/>
                  <a:gd name="T34" fmla="*/ 1 w 684"/>
                  <a:gd name="T35" fmla="*/ 0 h 1203"/>
                  <a:gd name="T36" fmla="*/ 1 w 684"/>
                  <a:gd name="T37" fmla="*/ 0 h 1203"/>
                  <a:gd name="T38" fmla="*/ 1 w 684"/>
                  <a:gd name="T39" fmla="*/ 0 h 1203"/>
                  <a:gd name="T40" fmla="*/ 1 w 684"/>
                  <a:gd name="T41" fmla="*/ 0 h 1203"/>
                  <a:gd name="T42" fmla="*/ 1 w 684"/>
                  <a:gd name="T43" fmla="*/ 0 h 1203"/>
                  <a:gd name="T44" fmla="*/ 1 w 684"/>
                  <a:gd name="T45" fmla="*/ 0 h 1203"/>
                  <a:gd name="T46" fmla="*/ 1 w 684"/>
                  <a:gd name="T47" fmla="*/ 0 h 1203"/>
                  <a:gd name="T48" fmla="*/ 1 w 684"/>
                  <a:gd name="T49" fmla="*/ 0 h 1203"/>
                  <a:gd name="T50" fmla="*/ 1 w 684"/>
                  <a:gd name="T51" fmla="*/ 0 h 1203"/>
                  <a:gd name="T52" fmla="*/ 1 w 684"/>
                  <a:gd name="T53" fmla="*/ 0 h 1203"/>
                  <a:gd name="T54" fmla="*/ 1 w 684"/>
                  <a:gd name="T55" fmla="*/ 0 h 1203"/>
                  <a:gd name="T56" fmla="*/ 1 w 684"/>
                  <a:gd name="T57" fmla="*/ 0 h 1203"/>
                  <a:gd name="T58" fmla="*/ 1 w 684"/>
                  <a:gd name="T59" fmla="*/ 0 h 1203"/>
                  <a:gd name="T60" fmla="*/ 1 w 684"/>
                  <a:gd name="T61" fmla="*/ 0 h 1203"/>
                  <a:gd name="T62" fmla="*/ 1 w 684"/>
                  <a:gd name="T63" fmla="*/ 0 h 1203"/>
                  <a:gd name="T64" fmla="*/ 1 w 684"/>
                  <a:gd name="T65" fmla="*/ 0 h 1203"/>
                  <a:gd name="T66" fmla="*/ 1 w 684"/>
                  <a:gd name="T67" fmla="*/ 0 h 1203"/>
                  <a:gd name="T68" fmla="*/ 1 w 684"/>
                  <a:gd name="T69" fmla="*/ 0 h 1203"/>
                  <a:gd name="T70" fmla="*/ 1 w 684"/>
                  <a:gd name="T71" fmla="*/ 0 h 1203"/>
                  <a:gd name="T72" fmla="*/ 1 w 684"/>
                  <a:gd name="T73" fmla="*/ 0 h 1203"/>
                  <a:gd name="T74" fmla="*/ 1 w 684"/>
                  <a:gd name="T75" fmla="*/ 0 h 1203"/>
                  <a:gd name="T76" fmla="*/ 1 w 684"/>
                  <a:gd name="T77" fmla="*/ 0 h 1203"/>
                  <a:gd name="T78" fmla="*/ 1 w 684"/>
                  <a:gd name="T79" fmla="*/ 0 h 1203"/>
                  <a:gd name="T80" fmla="*/ 1 w 684"/>
                  <a:gd name="T81" fmla="*/ 0 h 1203"/>
                  <a:gd name="T82" fmla="*/ 1 w 684"/>
                  <a:gd name="T83" fmla="*/ 0 h 1203"/>
                  <a:gd name="T84" fmla="*/ 1 w 684"/>
                  <a:gd name="T85" fmla="*/ 0 h 1203"/>
                  <a:gd name="T86" fmla="*/ 1 w 684"/>
                  <a:gd name="T87" fmla="*/ 0 h 1203"/>
                  <a:gd name="T88" fmla="*/ 1 w 684"/>
                  <a:gd name="T89" fmla="*/ 0 h 1203"/>
                  <a:gd name="T90" fmla="*/ 1 w 684"/>
                  <a:gd name="T91" fmla="*/ 0 h 1203"/>
                  <a:gd name="T92" fmla="*/ 1 w 684"/>
                  <a:gd name="T93" fmla="*/ 0 h 1203"/>
                  <a:gd name="T94" fmla="*/ 1 w 684"/>
                  <a:gd name="T95" fmla="*/ 0 h 1203"/>
                  <a:gd name="T96" fmla="*/ 0 w 684"/>
                  <a:gd name="T97" fmla="*/ 0 h 1203"/>
                  <a:gd name="T98" fmla="*/ 1 w 684"/>
                  <a:gd name="T99" fmla="*/ 0 h 1203"/>
                  <a:gd name="T100" fmla="*/ 1 w 684"/>
                  <a:gd name="T101" fmla="*/ 0 h 1203"/>
                  <a:gd name="T102" fmla="*/ 1 w 684"/>
                  <a:gd name="T103" fmla="*/ 0 h 12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4"/>
                  <a:gd name="T157" fmla="*/ 0 h 1203"/>
                  <a:gd name="T158" fmla="*/ 684 w 684"/>
                  <a:gd name="T159" fmla="*/ 1203 h 12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4" h="1203">
                    <a:moveTo>
                      <a:pt x="15" y="4"/>
                    </a:moveTo>
                    <a:lnTo>
                      <a:pt x="13" y="32"/>
                    </a:lnTo>
                    <a:lnTo>
                      <a:pt x="13" y="74"/>
                    </a:lnTo>
                    <a:lnTo>
                      <a:pt x="17" y="135"/>
                    </a:lnTo>
                    <a:lnTo>
                      <a:pt x="29" y="173"/>
                    </a:lnTo>
                    <a:lnTo>
                      <a:pt x="36" y="198"/>
                    </a:lnTo>
                    <a:lnTo>
                      <a:pt x="78" y="298"/>
                    </a:lnTo>
                    <a:lnTo>
                      <a:pt x="110" y="346"/>
                    </a:lnTo>
                    <a:lnTo>
                      <a:pt x="154" y="428"/>
                    </a:lnTo>
                    <a:lnTo>
                      <a:pt x="167" y="443"/>
                    </a:lnTo>
                    <a:lnTo>
                      <a:pt x="200" y="477"/>
                    </a:lnTo>
                    <a:lnTo>
                      <a:pt x="222" y="492"/>
                    </a:lnTo>
                    <a:lnTo>
                      <a:pt x="251" y="500"/>
                    </a:lnTo>
                    <a:lnTo>
                      <a:pt x="287" y="504"/>
                    </a:lnTo>
                    <a:lnTo>
                      <a:pt x="367" y="483"/>
                    </a:lnTo>
                    <a:lnTo>
                      <a:pt x="384" y="473"/>
                    </a:lnTo>
                    <a:lnTo>
                      <a:pt x="426" y="447"/>
                    </a:lnTo>
                    <a:lnTo>
                      <a:pt x="479" y="407"/>
                    </a:lnTo>
                    <a:lnTo>
                      <a:pt x="525" y="355"/>
                    </a:lnTo>
                    <a:lnTo>
                      <a:pt x="559" y="302"/>
                    </a:lnTo>
                    <a:lnTo>
                      <a:pt x="586" y="259"/>
                    </a:lnTo>
                    <a:lnTo>
                      <a:pt x="608" y="219"/>
                    </a:lnTo>
                    <a:lnTo>
                      <a:pt x="663" y="120"/>
                    </a:lnTo>
                    <a:lnTo>
                      <a:pt x="684" y="118"/>
                    </a:lnTo>
                    <a:lnTo>
                      <a:pt x="677" y="143"/>
                    </a:lnTo>
                    <a:lnTo>
                      <a:pt x="662" y="192"/>
                    </a:lnTo>
                    <a:lnTo>
                      <a:pt x="646" y="238"/>
                    </a:lnTo>
                    <a:lnTo>
                      <a:pt x="620" y="300"/>
                    </a:lnTo>
                    <a:lnTo>
                      <a:pt x="595" y="355"/>
                    </a:lnTo>
                    <a:lnTo>
                      <a:pt x="584" y="380"/>
                    </a:lnTo>
                    <a:lnTo>
                      <a:pt x="456" y="684"/>
                    </a:lnTo>
                    <a:lnTo>
                      <a:pt x="380" y="926"/>
                    </a:lnTo>
                    <a:lnTo>
                      <a:pt x="340" y="1045"/>
                    </a:lnTo>
                    <a:lnTo>
                      <a:pt x="310" y="1104"/>
                    </a:lnTo>
                    <a:lnTo>
                      <a:pt x="285" y="1203"/>
                    </a:lnTo>
                    <a:lnTo>
                      <a:pt x="299" y="1089"/>
                    </a:lnTo>
                    <a:lnTo>
                      <a:pt x="327" y="513"/>
                    </a:lnTo>
                    <a:lnTo>
                      <a:pt x="270" y="515"/>
                    </a:lnTo>
                    <a:lnTo>
                      <a:pt x="205" y="500"/>
                    </a:lnTo>
                    <a:lnTo>
                      <a:pt x="169" y="471"/>
                    </a:lnTo>
                    <a:lnTo>
                      <a:pt x="135" y="422"/>
                    </a:lnTo>
                    <a:lnTo>
                      <a:pt x="89" y="335"/>
                    </a:lnTo>
                    <a:lnTo>
                      <a:pt x="63" y="285"/>
                    </a:lnTo>
                    <a:lnTo>
                      <a:pt x="44" y="247"/>
                    </a:lnTo>
                    <a:lnTo>
                      <a:pt x="32" y="222"/>
                    </a:lnTo>
                    <a:lnTo>
                      <a:pt x="15" y="173"/>
                    </a:lnTo>
                    <a:lnTo>
                      <a:pt x="2" y="118"/>
                    </a:lnTo>
                    <a:lnTo>
                      <a:pt x="2" y="65"/>
                    </a:lnTo>
                    <a:lnTo>
                      <a:pt x="0" y="38"/>
                    </a:lnTo>
                    <a:lnTo>
                      <a:pt x="4" y="0"/>
                    </a:lnTo>
                    <a:lnTo>
                      <a:pt x="15" y="4"/>
                    </a:lnTo>
                    <a:close/>
                  </a:path>
                </a:pathLst>
              </a:custGeom>
              <a:solidFill>
                <a:srgbClr val="000000"/>
              </a:solidFill>
              <a:ln w="9525">
                <a:noFill/>
                <a:round/>
                <a:headEnd/>
                <a:tailEnd/>
              </a:ln>
            </p:spPr>
            <p:txBody>
              <a:bodyPr/>
              <a:lstStyle/>
              <a:p>
                <a:endParaRPr lang="en-US"/>
              </a:p>
            </p:txBody>
          </p:sp>
          <p:sp>
            <p:nvSpPr>
              <p:cNvPr id="54446" name="Freeform 162"/>
              <p:cNvSpPr>
                <a:spLocks/>
              </p:cNvSpPr>
              <p:nvPr/>
            </p:nvSpPr>
            <p:spPr bwMode="auto">
              <a:xfrm>
                <a:off x="2273" y="2139"/>
                <a:ext cx="134" cy="53"/>
              </a:xfrm>
              <a:custGeom>
                <a:avLst/>
                <a:gdLst>
                  <a:gd name="T0" fmla="*/ 0 w 268"/>
                  <a:gd name="T1" fmla="*/ 0 h 107"/>
                  <a:gd name="T2" fmla="*/ 1 w 268"/>
                  <a:gd name="T3" fmla="*/ 0 h 107"/>
                  <a:gd name="T4" fmla="*/ 1 w 268"/>
                  <a:gd name="T5" fmla="*/ 0 h 107"/>
                  <a:gd name="T6" fmla="*/ 1 w 268"/>
                  <a:gd name="T7" fmla="*/ 0 h 107"/>
                  <a:gd name="T8" fmla="*/ 1 w 268"/>
                  <a:gd name="T9" fmla="*/ 0 h 107"/>
                  <a:gd name="T10" fmla="*/ 1 w 268"/>
                  <a:gd name="T11" fmla="*/ 0 h 107"/>
                  <a:gd name="T12" fmla="*/ 1 w 268"/>
                  <a:gd name="T13" fmla="*/ 0 h 107"/>
                  <a:gd name="T14" fmla="*/ 1 w 268"/>
                  <a:gd name="T15" fmla="*/ 0 h 107"/>
                  <a:gd name="T16" fmla="*/ 1 w 268"/>
                  <a:gd name="T17" fmla="*/ 0 h 107"/>
                  <a:gd name="T18" fmla="*/ 1 w 268"/>
                  <a:gd name="T19" fmla="*/ 0 h 107"/>
                  <a:gd name="T20" fmla="*/ 1 w 268"/>
                  <a:gd name="T21" fmla="*/ 0 h 107"/>
                  <a:gd name="T22" fmla="*/ 1 w 268"/>
                  <a:gd name="T23" fmla="*/ 0 h 107"/>
                  <a:gd name="T24" fmla="*/ 1 w 268"/>
                  <a:gd name="T25" fmla="*/ 0 h 107"/>
                  <a:gd name="T26" fmla="*/ 1 w 268"/>
                  <a:gd name="T27" fmla="*/ 0 h 107"/>
                  <a:gd name="T28" fmla="*/ 1 w 268"/>
                  <a:gd name="T29" fmla="*/ 0 h 107"/>
                  <a:gd name="T30" fmla="*/ 1 w 268"/>
                  <a:gd name="T31" fmla="*/ 0 h 107"/>
                  <a:gd name="T32" fmla="*/ 1 w 268"/>
                  <a:gd name="T33" fmla="*/ 0 h 107"/>
                  <a:gd name="T34" fmla="*/ 1 w 268"/>
                  <a:gd name="T35" fmla="*/ 0 h 107"/>
                  <a:gd name="T36" fmla="*/ 1 w 268"/>
                  <a:gd name="T37" fmla="*/ 0 h 107"/>
                  <a:gd name="T38" fmla="*/ 1 w 268"/>
                  <a:gd name="T39" fmla="*/ 0 h 107"/>
                  <a:gd name="T40" fmla="*/ 1 w 268"/>
                  <a:gd name="T41" fmla="*/ 0 h 107"/>
                  <a:gd name="T42" fmla="*/ 1 w 268"/>
                  <a:gd name="T43" fmla="*/ 0 h 107"/>
                  <a:gd name="T44" fmla="*/ 1 w 268"/>
                  <a:gd name="T45" fmla="*/ 0 h 107"/>
                  <a:gd name="T46" fmla="*/ 1 w 268"/>
                  <a:gd name="T47" fmla="*/ 0 h 107"/>
                  <a:gd name="T48" fmla="*/ 1 w 268"/>
                  <a:gd name="T49" fmla="*/ 0 h 107"/>
                  <a:gd name="T50" fmla="*/ 1 w 268"/>
                  <a:gd name="T51" fmla="*/ 0 h 107"/>
                  <a:gd name="T52" fmla="*/ 1 w 268"/>
                  <a:gd name="T53" fmla="*/ 0 h 107"/>
                  <a:gd name="T54" fmla="*/ 1 w 268"/>
                  <a:gd name="T55" fmla="*/ 0 h 107"/>
                  <a:gd name="T56" fmla="*/ 1 w 268"/>
                  <a:gd name="T57" fmla="*/ 0 h 107"/>
                  <a:gd name="T58" fmla="*/ 0 w 268"/>
                  <a:gd name="T59" fmla="*/ 0 h 107"/>
                  <a:gd name="T60" fmla="*/ 0 w 268"/>
                  <a:gd name="T61" fmla="*/ 0 h 10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8"/>
                  <a:gd name="T94" fmla="*/ 0 h 107"/>
                  <a:gd name="T95" fmla="*/ 268 w 268"/>
                  <a:gd name="T96" fmla="*/ 107 h 10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8" h="107">
                    <a:moveTo>
                      <a:pt x="0" y="0"/>
                    </a:moveTo>
                    <a:lnTo>
                      <a:pt x="23" y="4"/>
                    </a:lnTo>
                    <a:lnTo>
                      <a:pt x="55" y="21"/>
                    </a:lnTo>
                    <a:lnTo>
                      <a:pt x="80" y="35"/>
                    </a:lnTo>
                    <a:lnTo>
                      <a:pt x="106" y="44"/>
                    </a:lnTo>
                    <a:lnTo>
                      <a:pt x="140" y="38"/>
                    </a:lnTo>
                    <a:lnTo>
                      <a:pt x="199" y="33"/>
                    </a:lnTo>
                    <a:lnTo>
                      <a:pt x="211" y="23"/>
                    </a:lnTo>
                    <a:lnTo>
                      <a:pt x="220" y="10"/>
                    </a:lnTo>
                    <a:lnTo>
                      <a:pt x="268" y="40"/>
                    </a:lnTo>
                    <a:lnTo>
                      <a:pt x="262" y="52"/>
                    </a:lnTo>
                    <a:lnTo>
                      <a:pt x="236" y="40"/>
                    </a:lnTo>
                    <a:lnTo>
                      <a:pt x="217" y="37"/>
                    </a:lnTo>
                    <a:lnTo>
                      <a:pt x="171" y="50"/>
                    </a:lnTo>
                    <a:lnTo>
                      <a:pt x="140" y="57"/>
                    </a:lnTo>
                    <a:lnTo>
                      <a:pt x="99" y="59"/>
                    </a:lnTo>
                    <a:lnTo>
                      <a:pt x="89" y="71"/>
                    </a:lnTo>
                    <a:lnTo>
                      <a:pt x="112" y="90"/>
                    </a:lnTo>
                    <a:lnTo>
                      <a:pt x="163" y="92"/>
                    </a:lnTo>
                    <a:lnTo>
                      <a:pt x="194" y="94"/>
                    </a:lnTo>
                    <a:lnTo>
                      <a:pt x="182" y="107"/>
                    </a:lnTo>
                    <a:lnTo>
                      <a:pt x="144" y="107"/>
                    </a:lnTo>
                    <a:lnTo>
                      <a:pt x="110" y="105"/>
                    </a:lnTo>
                    <a:lnTo>
                      <a:pt x="74" y="90"/>
                    </a:lnTo>
                    <a:lnTo>
                      <a:pt x="63" y="50"/>
                    </a:lnTo>
                    <a:lnTo>
                      <a:pt x="51" y="40"/>
                    </a:lnTo>
                    <a:lnTo>
                      <a:pt x="42" y="33"/>
                    </a:lnTo>
                    <a:lnTo>
                      <a:pt x="28" y="27"/>
                    </a:lnTo>
                    <a:lnTo>
                      <a:pt x="15" y="31"/>
                    </a:lnTo>
                    <a:lnTo>
                      <a:pt x="0" y="0"/>
                    </a:lnTo>
                    <a:close/>
                  </a:path>
                </a:pathLst>
              </a:custGeom>
              <a:solidFill>
                <a:srgbClr val="000000"/>
              </a:solidFill>
              <a:ln w="9525">
                <a:noFill/>
                <a:round/>
                <a:headEnd/>
                <a:tailEnd/>
              </a:ln>
            </p:spPr>
            <p:txBody>
              <a:bodyPr/>
              <a:lstStyle/>
              <a:p>
                <a:endParaRPr lang="en-US"/>
              </a:p>
            </p:txBody>
          </p:sp>
          <p:sp>
            <p:nvSpPr>
              <p:cNvPr id="54447" name="Freeform 163"/>
              <p:cNvSpPr>
                <a:spLocks/>
              </p:cNvSpPr>
              <p:nvPr/>
            </p:nvSpPr>
            <p:spPr bwMode="auto">
              <a:xfrm>
                <a:off x="2535" y="1898"/>
                <a:ext cx="88" cy="155"/>
              </a:xfrm>
              <a:custGeom>
                <a:avLst/>
                <a:gdLst>
                  <a:gd name="T0" fmla="*/ 1 w 175"/>
                  <a:gd name="T1" fmla="*/ 1 h 309"/>
                  <a:gd name="T2" fmla="*/ 1 w 175"/>
                  <a:gd name="T3" fmla="*/ 1 h 309"/>
                  <a:gd name="T4" fmla="*/ 1 w 175"/>
                  <a:gd name="T5" fmla="*/ 1 h 309"/>
                  <a:gd name="T6" fmla="*/ 1 w 175"/>
                  <a:gd name="T7" fmla="*/ 1 h 309"/>
                  <a:gd name="T8" fmla="*/ 1 w 175"/>
                  <a:gd name="T9" fmla="*/ 1 h 309"/>
                  <a:gd name="T10" fmla="*/ 1 w 175"/>
                  <a:gd name="T11" fmla="*/ 1 h 309"/>
                  <a:gd name="T12" fmla="*/ 1 w 175"/>
                  <a:gd name="T13" fmla="*/ 1 h 309"/>
                  <a:gd name="T14" fmla="*/ 1 w 175"/>
                  <a:gd name="T15" fmla="*/ 1 h 309"/>
                  <a:gd name="T16" fmla="*/ 1 w 175"/>
                  <a:gd name="T17" fmla="*/ 1 h 309"/>
                  <a:gd name="T18" fmla="*/ 1 w 175"/>
                  <a:gd name="T19" fmla="*/ 1 h 309"/>
                  <a:gd name="T20" fmla="*/ 1 w 175"/>
                  <a:gd name="T21" fmla="*/ 1 h 309"/>
                  <a:gd name="T22" fmla="*/ 1 w 175"/>
                  <a:gd name="T23" fmla="*/ 1 h 309"/>
                  <a:gd name="T24" fmla="*/ 0 w 175"/>
                  <a:gd name="T25" fmla="*/ 1 h 309"/>
                  <a:gd name="T26" fmla="*/ 0 w 175"/>
                  <a:gd name="T27" fmla="*/ 1 h 309"/>
                  <a:gd name="T28" fmla="*/ 1 w 175"/>
                  <a:gd name="T29" fmla="*/ 1 h 309"/>
                  <a:gd name="T30" fmla="*/ 1 w 175"/>
                  <a:gd name="T31" fmla="*/ 1 h 309"/>
                  <a:gd name="T32" fmla="*/ 1 w 175"/>
                  <a:gd name="T33" fmla="*/ 1 h 309"/>
                  <a:gd name="T34" fmla="*/ 1 w 175"/>
                  <a:gd name="T35" fmla="*/ 1 h 309"/>
                  <a:gd name="T36" fmla="*/ 1 w 175"/>
                  <a:gd name="T37" fmla="*/ 1 h 309"/>
                  <a:gd name="T38" fmla="*/ 1 w 175"/>
                  <a:gd name="T39" fmla="*/ 1 h 309"/>
                  <a:gd name="T40" fmla="*/ 1 w 175"/>
                  <a:gd name="T41" fmla="*/ 1 h 309"/>
                  <a:gd name="T42" fmla="*/ 1 w 175"/>
                  <a:gd name="T43" fmla="*/ 1 h 309"/>
                  <a:gd name="T44" fmla="*/ 1 w 175"/>
                  <a:gd name="T45" fmla="*/ 0 h 309"/>
                  <a:gd name="T46" fmla="*/ 1 w 175"/>
                  <a:gd name="T47" fmla="*/ 1 h 309"/>
                  <a:gd name="T48" fmla="*/ 1 w 175"/>
                  <a:gd name="T49" fmla="*/ 1 h 309"/>
                  <a:gd name="T50" fmla="*/ 1 w 175"/>
                  <a:gd name="T51" fmla="*/ 1 h 3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5"/>
                  <a:gd name="T79" fmla="*/ 0 h 309"/>
                  <a:gd name="T80" fmla="*/ 175 w 175"/>
                  <a:gd name="T81" fmla="*/ 309 h 3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5" h="309">
                    <a:moveTo>
                      <a:pt x="122" y="15"/>
                    </a:moveTo>
                    <a:lnTo>
                      <a:pt x="133" y="9"/>
                    </a:lnTo>
                    <a:lnTo>
                      <a:pt x="154" y="20"/>
                    </a:lnTo>
                    <a:lnTo>
                      <a:pt x="164" y="108"/>
                    </a:lnTo>
                    <a:lnTo>
                      <a:pt x="151" y="148"/>
                    </a:lnTo>
                    <a:lnTo>
                      <a:pt x="141" y="167"/>
                    </a:lnTo>
                    <a:lnTo>
                      <a:pt x="101" y="214"/>
                    </a:lnTo>
                    <a:lnTo>
                      <a:pt x="75" y="254"/>
                    </a:lnTo>
                    <a:lnTo>
                      <a:pt x="59" y="264"/>
                    </a:lnTo>
                    <a:lnTo>
                      <a:pt x="29" y="262"/>
                    </a:lnTo>
                    <a:lnTo>
                      <a:pt x="19" y="260"/>
                    </a:lnTo>
                    <a:lnTo>
                      <a:pt x="16" y="239"/>
                    </a:lnTo>
                    <a:lnTo>
                      <a:pt x="0" y="268"/>
                    </a:lnTo>
                    <a:lnTo>
                      <a:pt x="0" y="309"/>
                    </a:lnTo>
                    <a:lnTo>
                      <a:pt x="21" y="273"/>
                    </a:lnTo>
                    <a:lnTo>
                      <a:pt x="63" y="269"/>
                    </a:lnTo>
                    <a:lnTo>
                      <a:pt x="99" y="235"/>
                    </a:lnTo>
                    <a:lnTo>
                      <a:pt x="124" y="201"/>
                    </a:lnTo>
                    <a:lnTo>
                      <a:pt x="137" y="184"/>
                    </a:lnTo>
                    <a:lnTo>
                      <a:pt x="156" y="155"/>
                    </a:lnTo>
                    <a:lnTo>
                      <a:pt x="175" y="74"/>
                    </a:lnTo>
                    <a:lnTo>
                      <a:pt x="164" y="15"/>
                    </a:lnTo>
                    <a:lnTo>
                      <a:pt x="143" y="0"/>
                    </a:lnTo>
                    <a:lnTo>
                      <a:pt x="128" y="1"/>
                    </a:lnTo>
                    <a:lnTo>
                      <a:pt x="122" y="15"/>
                    </a:lnTo>
                    <a:close/>
                  </a:path>
                </a:pathLst>
              </a:custGeom>
              <a:solidFill>
                <a:srgbClr val="000000"/>
              </a:solidFill>
              <a:ln w="9525">
                <a:noFill/>
                <a:round/>
                <a:headEnd/>
                <a:tailEnd/>
              </a:ln>
            </p:spPr>
            <p:txBody>
              <a:bodyPr/>
              <a:lstStyle/>
              <a:p>
                <a:endParaRPr lang="en-US"/>
              </a:p>
            </p:txBody>
          </p:sp>
          <p:sp>
            <p:nvSpPr>
              <p:cNvPr id="54448" name="Freeform 164"/>
              <p:cNvSpPr>
                <a:spLocks/>
              </p:cNvSpPr>
              <p:nvPr/>
            </p:nvSpPr>
            <p:spPr bwMode="auto">
              <a:xfrm>
                <a:off x="2561" y="1915"/>
                <a:ext cx="53" cy="75"/>
              </a:xfrm>
              <a:custGeom>
                <a:avLst/>
                <a:gdLst>
                  <a:gd name="T0" fmla="*/ 1 w 106"/>
                  <a:gd name="T1" fmla="*/ 1 h 148"/>
                  <a:gd name="T2" fmla="*/ 1 w 106"/>
                  <a:gd name="T3" fmla="*/ 1 h 148"/>
                  <a:gd name="T4" fmla="*/ 1 w 106"/>
                  <a:gd name="T5" fmla="*/ 1 h 148"/>
                  <a:gd name="T6" fmla="*/ 1 w 106"/>
                  <a:gd name="T7" fmla="*/ 0 h 148"/>
                  <a:gd name="T8" fmla="*/ 1 w 106"/>
                  <a:gd name="T9" fmla="*/ 1 h 148"/>
                  <a:gd name="T10" fmla="*/ 1 w 106"/>
                  <a:gd name="T11" fmla="*/ 1 h 148"/>
                  <a:gd name="T12" fmla="*/ 1 w 106"/>
                  <a:gd name="T13" fmla="*/ 1 h 148"/>
                  <a:gd name="T14" fmla="*/ 1 w 106"/>
                  <a:gd name="T15" fmla="*/ 1 h 148"/>
                  <a:gd name="T16" fmla="*/ 1 w 106"/>
                  <a:gd name="T17" fmla="*/ 1 h 148"/>
                  <a:gd name="T18" fmla="*/ 1 w 106"/>
                  <a:gd name="T19" fmla="*/ 1 h 148"/>
                  <a:gd name="T20" fmla="*/ 1 w 106"/>
                  <a:gd name="T21" fmla="*/ 1 h 148"/>
                  <a:gd name="T22" fmla="*/ 1 w 106"/>
                  <a:gd name="T23" fmla="*/ 1 h 148"/>
                  <a:gd name="T24" fmla="*/ 1 w 106"/>
                  <a:gd name="T25" fmla="*/ 1 h 148"/>
                  <a:gd name="T26" fmla="*/ 1 w 106"/>
                  <a:gd name="T27" fmla="*/ 1 h 148"/>
                  <a:gd name="T28" fmla="*/ 1 w 106"/>
                  <a:gd name="T29" fmla="*/ 1 h 148"/>
                  <a:gd name="T30" fmla="*/ 1 w 106"/>
                  <a:gd name="T31" fmla="*/ 1 h 148"/>
                  <a:gd name="T32" fmla="*/ 1 w 106"/>
                  <a:gd name="T33" fmla="*/ 1 h 148"/>
                  <a:gd name="T34" fmla="*/ 1 w 106"/>
                  <a:gd name="T35" fmla="*/ 1 h 148"/>
                  <a:gd name="T36" fmla="*/ 1 w 106"/>
                  <a:gd name="T37" fmla="*/ 1 h 148"/>
                  <a:gd name="T38" fmla="*/ 1 w 106"/>
                  <a:gd name="T39" fmla="*/ 1 h 148"/>
                  <a:gd name="T40" fmla="*/ 1 w 106"/>
                  <a:gd name="T41" fmla="*/ 1 h 148"/>
                  <a:gd name="T42" fmla="*/ 1 w 106"/>
                  <a:gd name="T43" fmla="*/ 1 h 148"/>
                  <a:gd name="T44" fmla="*/ 1 w 106"/>
                  <a:gd name="T45" fmla="*/ 1 h 148"/>
                  <a:gd name="T46" fmla="*/ 0 w 106"/>
                  <a:gd name="T47" fmla="*/ 1 h 148"/>
                  <a:gd name="T48" fmla="*/ 1 w 106"/>
                  <a:gd name="T49" fmla="*/ 1 h 148"/>
                  <a:gd name="T50" fmla="*/ 1 w 106"/>
                  <a:gd name="T51" fmla="*/ 1 h 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48"/>
                  <a:gd name="T80" fmla="*/ 106 w 106"/>
                  <a:gd name="T81" fmla="*/ 148 h 1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48">
                    <a:moveTo>
                      <a:pt x="15" y="62"/>
                    </a:moveTo>
                    <a:lnTo>
                      <a:pt x="53" y="36"/>
                    </a:lnTo>
                    <a:lnTo>
                      <a:pt x="68" y="17"/>
                    </a:lnTo>
                    <a:lnTo>
                      <a:pt x="81" y="0"/>
                    </a:lnTo>
                    <a:lnTo>
                      <a:pt x="106" y="23"/>
                    </a:lnTo>
                    <a:lnTo>
                      <a:pt x="102" y="72"/>
                    </a:lnTo>
                    <a:lnTo>
                      <a:pt x="95" y="102"/>
                    </a:lnTo>
                    <a:lnTo>
                      <a:pt x="85" y="129"/>
                    </a:lnTo>
                    <a:lnTo>
                      <a:pt x="74" y="140"/>
                    </a:lnTo>
                    <a:lnTo>
                      <a:pt x="43" y="148"/>
                    </a:lnTo>
                    <a:lnTo>
                      <a:pt x="42" y="139"/>
                    </a:lnTo>
                    <a:lnTo>
                      <a:pt x="76" y="123"/>
                    </a:lnTo>
                    <a:lnTo>
                      <a:pt x="87" y="80"/>
                    </a:lnTo>
                    <a:lnTo>
                      <a:pt x="87" y="30"/>
                    </a:lnTo>
                    <a:lnTo>
                      <a:pt x="70" y="28"/>
                    </a:lnTo>
                    <a:lnTo>
                      <a:pt x="55" y="49"/>
                    </a:lnTo>
                    <a:lnTo>
                      <a:pt x="40" y="59"/>
                    </a:lnTo>
                    <a:lnTo>
                      <a:pt x="64" y="74"/>
                    </a:lnTo>
                    <a:lnTo>
                      <a:pt x="66" y="114"/>
                    </a:lnTo>
                    <a:lnTo>
                      <a:pt x="47" y="120"/>
                    </a:lnTo>
                    <a:lnTo>
                      <a:pt x="34" y="129"/>
                    </a:lnTo>
                    <a:lnTo>
                      <a:pt x="26" y="135"/>
                    </a:lnTo>
                    <a:lnTo>
                      <a:pt x="4" y="114"/>
                    </a:lnTo>
                    <a:lnTo>
                      <a:pt x="0" y="80"/>
                    </a:lnTo>
                    <a:lnTo>
                      <a:pt x="15" y="62"/>
                    </a:lnTo>
                    <a:close/>
                  </a:path>
                </a:pathLst>
              </a:custGeom>
              <a:solidFill>
                <a:srgbClr val="000000"/>
              </a:solidFill>
              <a:ln w="9525">
                <a:noFill/>
                <a:round/>
                <a:headEnd/>
                <a:tailEnd/>
              </a:ln>
            </p:spPr>
            <p:txBody>
              <a:bodyPr/>
              <a:lstStyle/>
              <a:p>
                <a:endParaRPr lang="en-US"/>
              </a:p>
            </p:txBody>
          </p:sp>
          <p:sp>
            <p:nvSpPr>
              <p:cNvPr id="54449" name="Freeform 165"/>
              <p:cNvSpPr>
                <a:spLocks/>
              </p:cNvSpPr>
              <p:nvPr/>
            </p:nvSpPr>
            <p:spPr bwMode="auto">
              <a:xfrm>
                <a:off x="2554" y="1971"/>
                <a:ext cx="20" cy="23"/>
              </a:xfrm>
              <a:custGeom>
                <a:avLst/>
                <a:gdLst>
                  <a:gd name="T0" fmla="*/ 1 w 40"/>
                  <a:gd name="T1" fmla="*/ 0 h 46"/>
                  <a:gd name="T2" fmla="*/ 1 w 40"/>
                  <a:gd name="T3" fmla="*/ 1 h 46"/>
                  <a:gd name="T4" fmla="*/ 0 w 40"/>
                  <a:gd name="T5" fmla="*/ 1 h 46"/>
                  <a:gd name="T6" fmla="*/ 1 w 40"/>
                  <a:gd name="T7" fmla="*/ 1 h 46"/>
                  <a:gd name="T8" fmla="*/ 1 w 40"/>
                  <a:gd name="T9" fmla="*/ 1 h 46"/>
                  <a:gd name="T10" fmla="*/ 1 w 40"/>
                  <a:gd name="T11" fmla="*/ 1 h 46"/>
                  <a:gd name="T12" fmla="*/ 1 w 40"/>
                  <a:gd name="T13" fmla="*/ 1 h 46"/>
                  <a:gd name="T14" fmla="*/ 1 w 40"/>
                  <a:gd name="T15" fmla="*/ 1 h 46"/>
                  <a:gd name="T16" fmla="*/ 1 w 40"/>
                  <a:gd name="T17" fmla="*/ 0 h 46"/>
                  <a:gd name="T18" fmla="*/ 1 w 40"/>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6"/>
                  <a:gd name="T32" fmla="*/ 40 w 40"/>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6">
                    <a:moveTo>
                      <a:pt x="14" y="0"/>
                    </a:moveTo>
                    <a:lnTo>
                      <a:pt x="12" y="13"/>
                    </a:lnTo>
                    <a:lnTo>
                      <a:pt x="0" y="32"/>
                    </a:lnTo>
                    <a:lnTo>
                      <a:pt x="18" y="46"/>
                    </a:lnTo>
                    <a:lnTo>
                      <a:pt x="19" y="30"/>
                    </a:lnTo>
                    <a:lnTo>
                      <a:pt x="37" y="27"/>
                    </a:lnTo>
                    <a:lnTo>
                      <a:pt x="40" y="15"/>
                    </a:lnTo>
                    <a:lnTo>
                      <a:pt x="21" y="4"/>
                    </a:lnTo>
                    <a:lnTo>
                      <a:pt x="14" y="0"/>
                    </a:lnTo>
                    <a:close/>
                  </a:path>
                </a:pathLst>
              </a:custGeom>
              <a:solidFill>
                <a:srgbClr val="000000"/>
              </a:solidFill>
              <a:ln w="9525">
                <a:noFill/>
                <a:round/>
                <a:headEnd/>
                <a:tailEnd/>
              </a:ln>
            </p:spPr>
            <p:txBody>
              <a:bodyPr/>
              <a:lstStyle/>
              <a:p>
                <a:endParaRPr lang="en-US"/>
              </a:p>
            </p:txBody>
          </p:sp>
          <p:sp>
            <p:nvSpPr>
              <p:cNvPr id="54450" name="Freeform 166"/>
              <p:cNvSpPr>
                <a:spLocks/>
              </p:cNvSpPr>
              <p:nvPr/>
            </p:nvSpPr>
            <p:spPr bwMode="auto">
              <a:xfrm>
                <a:off x="2598" y="1992"/>
                <a:ext cx="497" cy="1644"/>
              </a:xfrm>
              <a:custGeom>
                <a:avLst/>
                <a:gdLst>
                  <a:gd name="T0" fmla="*/ 1 w 994"/>
                  <a:gd name="T1" fmla="*/ 1 h 3286"/>
                  <a:gd name="T2" fmla="*/ 1 w 994"/>
                  <a:gd name="T3" fmla="*/ 1 h 3286"/>
                  <a:gd name="T4" fmla="*/ 1 w 994"/>
                  <a:gd name="T5" fmla="*/ 1 h 3286"/>
                  <a:gd name="T6" fmla="*/ 1 w 994"/>
                  <a:gd name="T7" fmla="*/ 1 h 3286"/>
                  <a:gd name="T8" fmla="*/ 1 w 994"/>
                  <a:gd name="T9" fmla="*/ 1 h 3286"/>
                  <a:gd name="T10" fmla="*/ 1 w 994"/>
                  <a:gd name="T11" fmla="*/ 1 h 3286"/>
                  <a:gd name="T12" fmla="*/ 1 w 994"/>
                  <a:gd name="T13" fmla="*/ 1 h 3286"/>
                  <a:gd name="T14" fmla="*/ 1 w 994"/>
                  <a:gd name="T15" fmla="*/ 1 h 3286"/>
                  <a:gd name="T16" fmla="*/ 1 w 994"/>
                  <a:gd name="T17" fmla="*/ 1 h 3286"/>
                  <a:gd name="T18" fmla="*/ 1 w 994"/>
                  <a:gd name="T19" fmla="*/ 1 h 3286"/>
                  <a:gd name="T20" fmla="*/ 1 w 994"/>
                  <a:gd name="T21" fmla="*/ 1 h 3286"/>
                  <a:gd name="T22" fmla="*/ 1 w 994"/>
                  <a:gd name="T23" fmla="*/ 1 h 3286"/>
                  <a:gd name="T24" fmla="*/ 1 w 994"/>
                  <a:gd name="T25" fmla="*/ 1 h 3286"/>
                  <a:gd name="T26" fmla="*/ 1 w 994"/>
                  <a:gd name="T27" fmla="*/ 1 h 3286"/>
                  <a:gd name="T28" fmla="*/ 1 w 994"/>
                  <a:gd name="T29" fmla="*/ 1 h 3286"/>
                  <a:gd name="T30" fmla="*/ 1 w 994"/>
                  <a:gd name="T31" fmla="*/ 1 h 3286"/>
                  <a:gd name="T32" fmla="*/ 1 w 994"/>
                  <a:gd name="T33" fmla="*/ 1 h 3286"/>
                  <a:gd name="T34" fmla="*/ 1 w 994"/>
                  <a:gd name="T35" fmla="*/ 1 h 3286"/>
                  <a:gd name="T36" fmla="*/ 1 w 994"/>
                  <a:gd name="T37" fmla="*/ 1 h 3286"/>
                  <a:gd name="T38" fmla="*/ 1 w 994"/>
                  <a:gd name="T39" fmla="*/ 1 h 3286"/>
                  <a:gd name="T40" fmla="*/ 1 w 994"/>
                  <a:gd name="T41" fmla="*/ 1 h 3286"/>
                  <a:gd name="T42" fmla="*/ 1 w 994"/>
                  <a:gd name="T43" fmla="*/ 1 h 3286"/>
                  <a:gd name="T44" fmla="*/ 1 w 994"/>
                  <a:gd name="T45" fmla="*/ 1 h 3286"/>
                  <a:gd name="T46" fmla="*/ 1 w 994"/>
                  <a:gd name="T47" fmla="*/ 1 h 3286"/>
                  <a:gd name="T48" fmla="*/ 1 w 994"/>
                  <a:gd name="T49" fmla="*/ 1 h 3286"/>
                  <a:gd name="T50" fmla="*/ 1 w 994"/>
                  <a:gd name="T51" fmla="*/ 1 h 3286"/>
                  <a:gd name="T52" fmla="*/ 1 w 994"/>
                  <a:gd name="T53" fmla="*/ 1 h 3286"/>
                  <a:gd name="T54" fmla="*/ 1 w 994"/>
                  <a:gd name="T55" fmla="*/ 1 h 3286"/>
                  <a:gd name="T56" fmla="*/ 1 w 994"/>
                  <a:gd name="T57" fmla="*/ 1 h 3286"/>
                  <a:gd name="T58" fmla="*/ 1 w 994"/>
                  <a:gd name="T59" fmla="*/ 1 h 3286"/>
                  <a:gd name="T60" fmla="*/ 1 w 994"/>
                  <a:gd name="T61" fmla="*/ 1 h 3286"/>
                  <a:gd name="T62" fmla="*/ 1 w 994"/>
                  <a:gd name="T63" fmla="*/ 1 h 3286"/>
                  <a:gd name="T64" fmla="*/ 1 w 994"/>
                  <a:gd name="T65" fmla="*/ 1 h 3286"/>
                  <a:gd name="T66" fmla="*/ 1 w 994"/>
                  <a:gd name="T67" fmla="*/ 1 h 3286"/>
                  <a:gd name="T68" fmla="*/ 1 w 994"/>
                  <a:gd name="T69" fmla="*/ 1 h 3286"/>
                  <a:gd name="T70" fmla="*/ 1 w 994"/>
                  <a:gd name="T71" fmla="*/ 1 h 3286"/>
                  <a:gd name="T72" fmla="*/ 1 w 994"/>
                  <a:gd name="T73" fmla="*/ 1 h 3286"/>
                  <a:gd name="T74" fmla="*/ 1 w 994"/>
                  <a:gd name="T75" fmla="*/ 1 h 3286"/>
                  <a:gd name="T76" fmla="*/ 1 w 994"/>
                  <a:gd name="T77" fmla="*/ 1 h 3286"/>
                  <a:gd name="T78" fmla="*/ 1 w 994"/>
                  <a:gd name="T79" fmla="*/ 1 h 3286"/>
                  <a:gd name="T80" fmla="*/ 1 w 994"/>
                  <a:gd name="T81" fmla="*/ 1 h 3286"/>
                  <a:gd name="T82" fmla="*/ 1 w 994"/>
                  <a:gd name="T83" fmla="*/ 1 h 3286"/>
                  <a:gd name="T84" fmla="*/ 0 w 994"/>
                  <a:gd name="T85" fmla="*/ 1 h 32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4"/>
                  <a:gd name="T130" fmla="*/ 0 h 3286"/>
                  <a:gd name="T131" fmla="*/ 994 w 994"/>
                  <a:gd name="T132" fmla="*/ 3286 h 32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4" h="3286">
                    <a:moveTo>
                      <a:pt x="0" y="11"/>
                    </a:moveTo>
                    <a:lnTo>
                      <a:pt x="110" y="108"/>
                    </a:lnTo>
                    <a:lnTo>
                      <a:pt x="152" y="129"/>
                    </a:lnTo>
                    <a:lnTo>
                      <a:pt x="196" y="154"/>
                    </a:lnTo>
                    <a:lnTo>
                      <a:pt x="249" y="180"/>
                    </a:lnTo>
                    <a:lnTo>
                      <a:pt x="302" y="213"/>
                    </a:lnTo>
                    <a:lnTo>
                      <a:pt x="352" y="241"/>
                    </a:lnTo>
                    <a:lnTo>
                      <a:pt x="416" y="291"/>
                    </a:lnTo>
                    <a:lnTo>
                      <a:pt x="435" y="317"/>
                    </a:lnTo>
                    <a:lnTo>
                      <a:pt x="460" y="353"/>
                    </a:lnTo>
                    <a:lnTo>
                      <a:pt x="488" y="399"/>
                    </a:lnTo>
                    <a:lnTo>
                      <a:pt x="517" y="446"/>
                    </a:lnTo>
                    <a:lnTo>
                      <a:pt x="545" y="490"/>
                    </a:lnTo>
                    <a:lnTo>
                      <a:pt x="568" y="528"/>
                    </a:lnTo>
                    <a:lnTo>
                      <a:pt x="589" y="564"/>
                    </a:lnTo>
                    <a:lnTo>
                      <a:pt x="602" y="610"/>
                    </a:lnTo>
                    <a:lnTo>
                      <a:pt x="635" y="711"/>
                    </a:lnTo>
                    <a:lnTo>
                      <a:pt x="652" y="768"/>
                    </a:lnTo>
                    <a:lnTo>
                      <a:pt x="669" y="825"/>
                    </a:lnTo>
                    <a:lnTo>
                      <a:pt x="690" y="905"/>
                    </a:lnTo>
                    <a:lnTo>
                      <a:pt x="699" y="1003"/>
                    </a:lnTo>
                    <a:lnTo>
                      <a:pt x="697" y="1055"/>
                    </a:lnTo>
                    <a:lnTo>
                      <a:pt x="728" y="1176"/>
                    </a:lnTo>
                    <a:lnTo>
                      <a:pt x="753" y="1338"/>
                    </a:lnTo>
                    <a:lnTo>
                      <a:pt x="766" y="1361"/>
                    </a:lnTo>
                    <a:lnTo>
                      <a:pt x="793" y="1399"/>
                    </a:lnTo>
                    <a:lnTo>
                      <a:pt x="821" y="1446"/>
                    </a:lnTo>
                    <a:lnTo>
                      <a:pt x="844" y="1503"/>
                    </a:lnTo>
                    <a:lnTo>
                      <a:pt x="861" y="1566"/>
                    </a:lnTo>
                    <a:lnTo>
                      <a:pt x="878" y="1619"/>
                    </a:lnTo>
                    <a:lnTo>
                      <a:pt x="897" y="1674"/>
                    </a:lnTo>
                    <a:lnTo>
                      <a:pt x="907" y="1701"/>
                    </a:lnTo>
                    <a:lnTo>
                      <a:pt x="931" y="1760"/>
                    </a:lnTo>
                    <a:lnTo>
                      <a:pt x="956" y="1832"/>
                    </a:lnTo>
                    <a:lnTo>
                      <a:pt x="971" y="1891"/>
                    </a:lnTo>
                    <a:lnTo>
                      <a:pt x="975" y="2165"/>
                    </a:lnTo>
                    <a:lnTo>
                      <a:pt x="975" y="2188"/>
                    </a:lnTo>
                    <a:lnTo>
                      <a:pt x="975" y="2199"/>
                    </a:lnTo>
                    <a:lnTo>
                      <a:pt x="975" y="2208"/>
                    </a:lnTo>
                    <a:lnTo>
                      <a:pt x="975" y="2229"/>
                    </a:lnTo>
                    <a:lnTo>
                      <a:pt x="975" y="2233"/>
                    </a:lnTo>
                    <a:lnTo>
                      <a:pt x="975" y="2235"/>
                    </a:lnTo>
                    <a:lnTo>
                      <a:pt x="975" y="2241"/>
                    </a:lnTo>
                    <a:lnTo>
                      <a:pt x="975" y="2250"/>
                    </a:lnTo>
                    <a:lnTo>
                      <a:pt x="975" y="2269"/>
                    </a:lnTo>
                    <a:lnTo>
                      <a:pt x="975" y="2275"/>
                    </a:lnTo>
                    <a:lnTo>
                      <a:pt x="975" y="2277"/>
                    </a:lnTo>
                    <a:lnTo>
                      <a:pt x="975" y="2279"/>
                    </a:lnTo>
                    <a:lnTo>
                      <a:pt x="975" y="2285"/>
                    </a:lnTo>
                    <a:lnTo>
                      <a:pt x="975" y="2288"/>
                    </a:lnTo>
                    <a:lnTo>
                      <a:pt x="975" y="2298"/>
                    </a:lnTo>
                    <a:lnTo>
                      <a:pt x="975" y="2302"/>
                    </a:lnTo>
                    <a:lnTo>
                      <a:pt x="975" y="2307"/>
                    </a:lnTo>
                    <a:lnTo>
                      <a:pt x="975" y="2309"/>
                    </a:lnTo>
                    <a:lnTo>
                      <a:pt x="975" y="2311"/>
                    </a:lnTo>
                    <a:lnTo>
                      <a:pt x="975" y="2315"/>
                    </a:lnTo>
                    <a:lnTo>
                      <a:pt x="975" y="2319"/>
                    </a:lnTo>
                    <a:lnTo>
                      <a:pt x="975" y="2323"/>
                    </a:lnTo>
                    <a:lnTo>
                      <a:pt x="973" y="2393"/>
                    </a:lnTo>
                    <a:lnTo>
                      <a:pt x="964" y="2585"/>
                    </a:lnTo>
                    <a:lnTo>
                      <a:pt x="956" y="2606"/>
                    </a:lnTo>
                    <a:lnTo>
                      <a:pt x="935" y="2646"/>
                    </a:lnTo>
                    <a:lnTo>
                      <a:pt x="907" y="2701"/>
                    </a:lnTo>
                    <a:lnTo>
                      <a:pt x="874" y="2762"/>
                    </a:lnTo>
                    <a:lnTo>
                      <a:pt x="842" y="2822"/>
                    </a:lnTo>
                    <a:lnTo>
                      <a:pt x="813" y="2874"/>
                    </a:lnTo>
                    <a:lnTo>
                      <a:pt x="787" y="2925"/>
                    </a:lnTo>
                    <a:lnTo>
                      <a:pt x="352" y="3233"/>
                    </a:lnTo>
                    <a:lnTo>
                      <a:pt x="165" y="3281"/>
                    </a:lnTo>
                    <a:lnTo>
                      <a:pt x="253" y="3286"/>
                    </a:lnTo>
                    <a:lnTo>
                      <a:pt x="281" y="3275"/>
                    </a:lnTo>
                    <a:lnTo>
                      <a:pt x="352" y="3246"/>
                    </a:lnTo>
                    <a:lnTo>
                      <a:pt x="395" y="3227"/>
                    </a:lnTo>
                    <a:lnTo>
                      <a:pt x="443" y="3203"/>
                    </a:lnTo>
                    <a:lnTo>
                      <a:pt x="488" y="3174"/>
                    </a:lnTo>
                    <a:lnTo>
                      <a:pt x="534" y="3144"/>
                    </a:lnTo>
                    <a:lnTo>
                      <a:pt x="578" y="3109"/>
                    </a:lnTo>
                    <a:lnTo>
                      <a:pt x="623" y="3075"/>
                    </a:lnTo>
                    <a:lnTo>
                      <a:pt x="669" y="3041"/>
                    </a:lnTo>
                    <a:lnTo>
                      <a:pt x="690" y="3026"/>
                    </a:lnTo>
                    <a:lnTo>
                      <a:pt x="711" y="3011"/>
                    </a:lnTo>
                    <a:lnTo>
                      <a:pt x="747" y="2982"/>
                    </a:lnTo>
                    <a:lnTo>
                      <a:pt x="777" y="2961"/>
                    </a:lnTo>
                    <a:lnTo>
                      <a:pt x="802" y="2942"/>
                    </a:lnTo>
                    <a:lnTo>
                      <a:pt x="937" y="2701"/>
                    </a:lnTo>
                    <a:lnTo>
                      <a:pt x="964" y="2657"/>
                    </a:lnTo>
                    <a:lnTo>
                      <a:pt x="988" y="2592"/>
                    </a:lnTo>
                    <a:lnTo>
                      <a:pt x="988" y="2459"/>
                    </a:lnTo>
                    <a:lnTo>
                      <a:pt x="992" y="2182"/>
                    </a:lnTo>
                    <a:lnTo>
                      <a:pt x="994" y="1980"/>
                    </a:lnTo>
                    <a:lnTo>
                      <a:pt x="992" y="1874"/>
                    </a:lnTo>
                    <a:lnTo>
                      <a:pt x="975" y="1821"/>
                    </a:lnTo>
                    <a:lnTo>
                      <a:pt x="960" y="1781"/>
                    </a:lnTo>
                    <a:lnTo>
                      <a:pt x="943" y="1739"/>
                    </a:lnTo>
                    <a:lnTo>
                      <a:pt x="910" y="1663"/>
                    </a:lnTo>
                    <a:lnTo>
                      <a:pt x="897" y="1629"/>
                    </a:lnTo>
                    <a:lnTo>
                      <a:pt x="886" y="1558"/>
                    </a:lnTo>
                    <a:lnTo>
                      <a:pt x="870" y="1499"/>
                    </a:lnTo>
                    <a:lnTo>
                      <a:pt x="850" y="1448"/>
                    </a:lnTo>
                    <a:lnTo>
                      <a:pt x="823" y="1410"/>
                    </a:lnTo>
                    <a:lnTo>
                      <a:pt x="798" y="1376"/>
                    </a:lnTo>
                    <a:lnTo>
                      <a:pt x="777" y="1344"/>
                    </a:lnTo>
                    <a:lnTo>
                      <a:pt x="766" y="1254"/>
                    </a:lnTo>
                    <a:lnTo>
                      <a:pt x="753" y="1182"/>
                    </a:lnTo>
                    <a:lnTo>
                      <a:pt x="735" y="1121"/>
                    </a:lnTo>
                    <a:lnTo>
                      <a:pt x="715" y="1041"/>
                    </a:lnTo>
                    <a:lnTo>
                      <a:pt x="711" y="1009"/>
                    </a:lnTo>
                    <a:lnTo>
                      <a:pt x="692" y="840"/>
                    </a:lnTo>
                    <a:lnTo>
                      <a:pt x="669" y="758"/>
                    </a:lnTo>
                    <a:lnTo>
                      <a:pt x="639" y="663"/>
                    </a:lnTo>
                    <a:lnTo>
                      <a:pt x="614" y="581"/>
                    </a:lnTo>
                    <a:lnTo>
                      <a:pt x="604" y="549"/>
                    </a:lnTo>
                    <a:lnTo>
                      <a:pt x="424" y="264"/>
                    </a:lnTo>
                    <a:lnTo>
                      <a:pt x="386" y="243"/>
                    </a:lnTo>
                    <a:lnTo>
                      <a:pt x="348" y="220"/>
                    </a:lnTo>
                    <a:lnTo>
                      <a:pt x="304" y="194"/>
                    </a:lnTo>
                    <a:lnTo>
                      <a:pt x="258" y="167"/>
                    </a:lnTo>
                    <a:lnTo>
                      <a:pt x="215" y="142"/>
                    </a:lnTo>
                    <a:lnTo>
                      <a:pt x="179" y="121"/>
                    </a:lnTo>
                    <a:lnTo>
                      <a:pt x="156" y="110"/>
                    </a:lnTo>
                    <a:lnTo>
                      <a:pt x="125" y="93"/>
                    </a:lnTo>
                    <a:lnTo>
                      <a:pt x="93" y="68"/>
                    </a:lnTo>
                    <a:lnTo>
                      <a:pt x="61" y="40"/>
                    </a:lnTo>
                    <a:lnTo>
                      <a:pt x="9" y="0"/>
                    </a:lnTo>
                    <a:lnTo>
                      <a:pt x="0" y="11"/>
                    </a:lnTo>
                    <a:close/>
                  </a:path>
                </a:pathLst>
              </a:custGeom>
              <a:solidFill>
                <a:srgbClr val="000000"/>
              </a:solidFill>
              <a:ln w="9525">
                <a:noFill/>
                <a:round/>
                <a:headEnd/>
                <a:tailEnd/>
              </a:ln>
            </p:spPr>
            <p:txBody>
              <a:bodyPr/>
              <a:lstStyle/>
              <a:p>
                <a:endParaRPr lang="en-US"/>
              </a:p>
            </p:txBody>
          </p:sp>
          <p:sp>
            <p:nvSpPr>
              <p:cNvPr id="54451" name="Freeform 167"/>
              <p:cNvSpPr>
                <a:spLocks/>
              </p:cNvSpPr>
              <p:nvPr/>
            </p:nvSpPr>
            <p:spPr bwMode="auto">
              <a:xfrm>
                <a:off x="2052" y="2146"/>
                <a:ext cx="224" cy="1065"/>
              </a:xfrm>
              <a:custGeom>
                <a:avLst/>
                <a:gdLst>
                  <a:gd name="T0" fmla="*/ 1 w 447"/>
                  <a:gd name="T1" fmla="*/ 1 h 2129"/>
                  <a:gd name="T2" fmla="*/ 1 w 447"/>
                  <a:gd name="T3" fmla="*/ 1 h 2129"/>
                  <a:gd name="T4" fmla="*/ 1 w 447"/>
                  <a:gd name="T5" fmla="*/ 1 h 2129"/>
                  <a:gd name="T6" fmla="*/ 1 w 447"/>
                  <a:gd name="T7" fmla="*/ 1 h 2129"/>
                  <a:gd name="T8" fmla="*/ 1 w 447"/>
                  <a:gd name="T9" fmla="*/ 1 h 2129"/>
                  <a:gd name="T10" fmla="*/ 1 w 447"/>
                  <a:gd name="T11" fmla="*/ 1 h 2129"/>
                  <a:gd name="T12" fmla="*/ 1 w 447"/>
                  <a:gd name="T13" fmla="*/ 1 h 2129"/>
                  <a:gd name="T14" fmla="*/ 1 w 447"/>
                  <a:gd name="T15" fmla="*/ 1 h 2129"/>
                  <a:gd name="T16" fmla="*/ 1 w 447"/>
                  <a:gd name="T17" fmla="*/ 1 h 2129"/>
                  <a:gd name="T18" fmla="*/ 1 w 447"/>
                  <a:gd name="T19" fmla="*/ 1 h 2129"/>
                  <a:gd name="T20" fmla="*/ 1 w 447"/>
                  <a:gd name="T21" fmla="*/ 1 h 2129"/>
                  <a:gd name="T22" fmla="*/ 1 w 447"/>
                  <a:gd name="T23" fmla="*/ 1 h 2129"/>
                  <a:gd name="T24" fmla="*/ 1 w 447"/>
                  <a:gd name="T25" fmla="*/ 1 h 2129"/>
                  <a:gd name="T26" fmla="*/ 1 w 447"/>
                  <a:gd name="T27" fmla="*/ 1 h 2129"/>
                  <a:gd name="T28" fmla="*/ 1 w 447"/>
                  <a:gd name="T29" fmla="*/ 1 h 2129"/>
                  <a:gd name="T30" fmla="*/ 1 w 447"/>
                  <a:gd name="T31" fmla="*/ 1 h 2129"/>
                  <a:gd name="T32" fmla="*/ 1 w 447"/>
                  <a:gd name="T33" fmla="*/ 1 h 2129"/>
                  <a:gd name="T34" fmla="*/ 1 w 447"/>
                  <a:gd name="T35" fmla="*/ 1 h 2129"/>
                  <a:gd name="T36" fmla="*/ 1 w 447"/>
                  <a:gd name="T37" fmla="*/ 1 h 2129"/>
                  <a:gd name="T38" fmla="*/ 1 w 447"/>
                  <a:gd name="T39" fmla="*/ 1 h 2129"/>
                  <a:gd name="T40" fmla="*/ 1 w 447"/>
                  <a:gd name="T41" fmla="*/ 1 h 2129"/>
                  <a:gd name="T42" fmla="*/ 1 w 447"/>
                  <a:gd name="T43" fmla="*/ 1 h 2129"/>
                  <a:gd name="T44" fmla="*/ 1 w 447"/>
                  <a:gd name="T45" fmla="*/ 1 h 2129"/>
                  <a:gd name="T46" fmla="*/ 1 w 447"/>
                  <a:gd name="T47" fmla="*/ 1 h 2129"/>
                  <a:gd name="T48" fmla="*/ 1 w 447"/>
                  <a:gd name="T49" fmla="*/ 1 h 2129"/>
                  <a:gd name="T50" fmla="*/ 1 w 447"/>
                  <a:gd name="T51" fmla="*/ 1 h 2129"/>
                  <a:gd name="T52" fmla="*/ 0 w 447"/>
                  <a:gd name="T53" fmla="*/ 1 h 2129"/>
                  <a:gd name="T54" fmla="*/ 1 w 447"/>
                  <a:gd name="T55" fmla="*/ 1 h 2129"/>
                  <a:gd name="T56" fmla="*/ 1 w 447"/>
                  <a:gd name="T57" fmla="*/ 1 h 2129"/>
                  <a:gd name="T58" fmla="*/ 1 w 447"/>
                  <a:gd name="T59" fmla="*/ 1 h 2129"/>
                  <a:gd name="T60" fmla="*/ 1 w 447"/>
                  <a:gd name="T61" fmla="*/ 1 h 2129"/>
                  <a:gd name="T62" fmla="*/ 1 w 447"/>
                  <a:gd name="T63" fmla="*/ 1 h 2129"/>
                  <a:gd name="T64" fmla="*/ 1 w 447"/>
                  <a:gd name="T65" fmla="*/ 1 h 2129"/>
                  <a:gd name="T66" fmla="*/ 1 w 447"/>
                  <a:gd name="T67" fmla="*/ 1 h 2129"/>
                  <a:gd name="T68" fmla="*/ 1 w 447"/>
                  <a:gd name="T69" fmla="*/ 1 h 2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7"/>
                  <a:gd name="T106" fmla="*/ 0 h 2129"/>
                  <a:gd name="T107" fmla="*/ 447 w 447"/>
                  <a:gd name="T108" fmla="*/ 2129 h 2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7" h="2129">
                    <a:moveTo>
                      <a:pt x="445" y="11"/>
                    </a:moveTo>
                    <a:lnTo>
                      <a:pt x="407" y="74"/>
                    </a:lnTo>
                    <a:lnTo>
                      <a:pt x="393" y="216"/>
                    </a:lnTo>
                    <a:lnTo>
                      <a:pt x="386" y="327"/>
                    </a:lnTo>
                    <a:lnTo>
                      <a:pt x="395" y="768"/>
                    </a:lnTo>
                    <a:lnTo>
                      <a:pt x="401" y="923"/>
                    </a:lnTo>
                    <a:lnTo>
                      <a:pt x="409" y="1047"/>
                    </a:lnTo>
                    <a:lnTo>
                      <a:pt x="420" y="1205"/>
                    </a:lnTo>
                    <a:lnTo>
                      <a:pt x="447" y="1357"/>
                    </a:lnTo>
                    <a:lnTo>
                      <a:pt x="390" y="1110"/>
                    </a:lnTo>
                    <a:lnTo>
                      <a:pt x="386" y="950"/>
                    </a:lnTo>
                    <a:lnTo>
                      <a:pt x="380" y="846"/>
                    </a:lnTo>
                    <a:lnTo>
                      <a:pt x="372" y="808"/>
                    </a:lnTo>
                    <a:lnTo>
                      <a:pt x="342" y="870"/>
                    </a:lnTo>
                    <a:lnTo>
                      <a:pt x="319" y="942"/>
                    </a:lnTo>
                    <a:lnTo>
                      <a:pt x="302" y="1022"/>
                    </a:lnTo>
                    <a:lnTo>
                      <a:pt x="291" y="1074"/>
                    </a:lnTo>
                    <a:lnTo>
                      <a:pt x="279" y="1091"/>
                    </a:lnTo>
                    <a:lnTo>
                      <a:pt x="253" y="1129"/>
                    </a:lnTo>
                    <a:lnTo>
                      <a:pt x="228" y="1171"/>
                    </a:lnTo>
                    <a:lnTo>
                      <a:pt x="213" y="1199"/>
                    </a:lnTo>
                    <a:lnTo>
                      <a:pt x="209" y="1271"/>
                    </a:lnTo>
                    <a:lnTo>
                      <a:pt x="222" y="1340"/>
                    </a:lnTo>
                    <a:lnTo>
                      <a:pt x="217" y="1372"/>
                    </a:lnTo>
                    <a:lnTo>
                      <a:pt x="205" y="1412"/>
                    </a:lnTo>
                    <a:lnTo>
                      <a:pt x="190" y="1456"/>
                    </a:lnTo>
                    <a:lnTo>
                      <a:pt x="160" y="1539"/>
                    </a:lnTo>
                    <a:lnTo>
                      <a:pt x="129" y="1617"/>
                    </a:lnTo>
                    <a:lnTo>
                      <a:pt x="118" y="1653"/>
                    </a:lnTo>
                    <a:lnTo>
                      <a:pt x="108" y="1684"/>
                    </a:lnTo>
                    <a:lnTo>
                      <a:pt x="91" y="1750"/>
                    </a:lnTo>
                    <a:lnTo>
                      <a:pt x="72" y="1823"/>
                    </a:lnTo>
                    <a:lnTo>
                      <a:pt x="63" y="1868"/>
                    </a:lnTo>
                    <a:lnTo>
                      <a:pt x="44" y="1948"/>
                    </a:lnTo>
                    <a:lnTo>
                      <a:pt x="26" y="2005"/>
                    </a:lnTo>
                    <a:lnTo>
                      <a:pt x="36" y="2035"/>
                    </a:lnTo>
                    <a:lnTo>
                      <a:pt x="218" y="2089"/>
                    </a:lnTo>
                    <a:lnTo>
                      <a:pt x="274" y="2104"/>
                    </a:lnTo>
                    <a:lnTo>
                      <a:pt x="313" y="2111"/>
                    </a:lnTo>
                    <a:lnTo>
                      <a:pt x="332" y="2104"/>
                    </a:lnTo>
                    <a:lnTo>
                      <a:pt x="351" y="2022"/>
                    </a:lnTo>
                    <a:lnTo>
                      <a:pt x="367" y="1950"/>
                    </a:lnTo>
                    <a:lnTo>
                      <a:pt x="386" y="1866"/>
                    </a:lnTo>
                    <a:lnTo>
                      <a:pt x="405" y="1785"/>
                    </a:lnTo>
                    <a:lnTo>
                      <a:pt x="420" y="1714"/>
                    </a:lnTo>
                    <a:lnTo>
                      <a:pt x="435" y="1646"/>
                    </a:lnTo>
                    <a:lnTo>
                      <a:pt x="407" y="1889"/>
                    </a:lnTo>
                    <a:lnTo>
                      <a:pt x="382" y="1977"/>
                    </a:lnTo>
                    <a:lnTo>
                      <a:pt x="371" y="2077"/>
                    </a:lnTo>
                    <a:lnTo>
                      <a:pt x="391" y="2129"/>
                    </a:lnTo>
                    <a:lnTo>
                      <a:pt x="224" y="2108"/>
                    </a:lnTo>
                    <a:lnTo>
                      <a:pt x="78" y="2077"/>
                    </a:lnTo>
                    <a:lnTo>
                      <a:pt x="17" y="2051"/>
                    </a:lnTo>
                    <a:lnTo>
                      <a:pt x="0" y="2026"/>
                    </a:lnTo>
                    <a:lnTo>
                      <a:pt x="72" y="1726"/>
                    </a:lnTo>
                    <a:lnTo>
                      <a:pt x="175" y="1435"/>
                    </a:lnTo>
                    <a:lnTo>
                      <a:pt x="199" y="1357"/>
                    </a:lnTo>
                    <a:lnTo>
                      <a:pt x="201" y="1326"/>
                    </a:lnTo>
                    <a:lnTo>
                      <a:pt x="192" y="1254"/>
                    </a:lnTo>
                    <a:lnTo>
                      <a:pt x="194" y="1205"/>
                    </a:lnTo>
                    <a:lnTo>
                      <a:pt x="205" y="1169"/>
                    </a:lnTo>
                    <a:lnTo>
                      <a:pt x="264" y="1077"/>
                    </a:lnTo>
                    <a:lnTo>
                      <a:pt x="304" y="912"/>
                    </a:lnTo>
                    <a:lnTo>
                      <a:pt x="374" y="762"/>
                    </a:lnTo>
                    <a:lnTo>
                      <a:pt x="371" y="380"/>
                    </a:lnTo>
                    <a:lnTo>
                      <a:pt x="376" y="148"/>
                    </a:lnTo>
                    <a:lnTo>
                      <a:pt x="390" y="55"/>
                    </a:lnTo>
                    <a:lnTo>
                      <a:pt x="416" y="19"/>
                    </a:lnTo>
                    <a:lnTo>
                      <a:pt x="431" y="0"/>
                    </a:lnTo>
                    <a:lnTo>
                      <a:pt x="445" y="11"/>
                    </a:lnTo>
                    <a:close/>
                  </a:path>
                </a:pathLst>
              </a:custGeom>
              <a:solidFill>
                <a:srgbClr val="000000"/>
              </a:solidFill>
              <a:ln w="9525">
                <a:noFill/>
                <a:round/>
                <a:headEnd/>
                <a:tailEnd/>
              </a:ln>
            </p:spPr>
            <p:txBody>
              <a:bodyPr/>
              <a:lstStyle/>
              <a:p>
                <a:endParaRPr lang="en-US"/>
              </a:p>
            </p:txBody>
          </p:sp>
          <p:sp>
            <p:nvSpPr>
              <p:cNvPr id="54452" name="Freeform 168"/>
              <p:cNvSpPr>
                <a:spLocks/>
              </p:cNvSpPr>
              <p:nvPr/>
            </p:nvSpPr>
            <p:spPr bwMode="auto">
              <a:xfrm>
                <a:off x="2170" y="2748"/>
                <a:ext cx="91" cy="32"/>
              </a:xfrm>
              <a:custGeom>
                <a:avLst/>
                <a:gdLst>
                  <a:gd name="T0" fmla="*/ 1 w 180"/>
                  <a:gd name="T1" fmla="*/ 0 h 65"/>
                  <a:gd name="T2" fmla="*/ 0 w 180"/>
                  <a:gd name="T3" fmla="*/ 0 h 65"/>
                  <a:gd name="T4" fmla="*/ 1 w 180"/>
                  <a:gd name="T5" fmla="*/ 0 h 65"/>
                  <a:gd name="T6" fmla="*/ 1 w 180"/>
                  <a:gd name="T7" fmla="*/ 0 h 65"/>
                  <a:gd name="T8" fmla="*/ 1 w 180"/>
                  <a:gd name="T9" fmla="*/ 0 h 65"/>
                  <a:gd name="T10" fmla="*/ 1 w 180"/>
                  <a:gd name="T11" fmla="*/ 0 h 65"/>
                  <a:gd name="T12" fmla="*/ 0 60000 65536"/>
                  <a:gd name="T13" fmla="*/ 0 60000 65536"/>
                  <a:gd name="T14" fmla="*/ 0 60000 65536"/>
                  <a:gd name="T15" fmla="*/ 0 60000 65536"/>
                  <a:gd name="T16" fmla="*/ 0 60000 65536"/>
                  <a:gd name="T17" fmla="*/ 0 60000 65536"/>
                  <a:gd name="T18" fmla="*/ 0 w 180"/>
                  <a:gd name="T19" fmla="*/ 0 h 65"/>
                  <a:gd name="T20" fmla="*/ 180 w 180"/>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80" h="65">
                    <a:moveTo>
                      <a:pt x="180" y="65"/>
                    </a:moveTo>
                    <a:lnTo>
                      <a:pt x="0" y="13"/>
                    </a:lnTo>
                    <a:lnTo>
                      <a:pt x="47" y="0"/>
                    </a:lnTo>
                    <a:lnTo>
                      <a:pt x="167" y="2"/>
                    </a:lnTo>
                    <a:lnTo>
                      <a:pt x="180" y="65"/>
                    </a:lnTo>
                    <a:close/>
                  </a:path>
                </a:pathLst>
              </a:custGeom>
              <a:solidFill>
                <a:srgbClr val="000000"/>
              </a:solidFill>
              <a:ln w="9525">
                <a:noFill/>
                <a:round/>
                <a:headEnd/>
                <a:tailEnd/>
              </a:ln>
            </p:spPr>
            <p:txBody>
              <a:bodyPr/>
              <a:lstStyle/>
              <a:p>
                <a:endParaRPr lang="en-US"/>
              </a:p>
            </p:txBody>
          </p:sp>
          <p:sp>
            <p:nvSpPr>
              <p:cNvPr id="54453" name="Freeform 169"/>
              <p:cNvSpPr>
                <a:spLocks/>
              </p:cNvSpPr>
              <p:nvPr/>
            </p:nvSpPr>
            <p:spPr bwMode="auto">
              <a:xfrm>
                <a:off x="2257" y="2070"/>
                <a:ext cx="404" cy="1102"/>
              </a:xfrm>
              <a:custGeom>
                <a:avLst/>
                <a:gdLst>
                  <a:gd name="T0" fmla="*/ 1 w 807"/>
                  <a:gd name="T1" fmla="*/ 1 h 2203"/>
                  <a:gd name="T2" fmla="*/ 1 w 807"/>
                  <a:gd name="T3" fmla="*/ 1 h 2203"/>
                  <a:gd name="T4" fmla="*/ 1 w 807"/>
                  <a:gd name="T5" fmla="*/ 1 h 2203"/>
                  <a:gd name="T6" fmla="*/ 1 w 807"/>
                  <a:gd name="T7" fmla="*/ 1 h 2203"/>
                  <a:gd name="T8" fmla="*/ 1 w 807"/>
                  <a:gd name="T9" fmla="*/ 1 h 2203"/>
                  <a:gd name="T10" fmla="*/ 1 w 807"/>
                  <a:gd name="T11" fmla="*/ 1 h 2203"/>
                  <a:gd name="T12" fmla="*/ 1 w 807"/>
                  <a:gd name="T13" fmla="*/ 1 h 2203"/>
                  <a:gd name="T14" fmla="*/ 1 w 807"/>
                  <a:gd name="T15" fmla="*/ 1 h 2203"/>
                  <a:gd name="T16" fmla="*/ 1 w 807"/>
                  <a:gd name="T17" fmla="*/ 1 h 2203"/>
                  <a:gd name="T18" fmla="*/ 1 w 807"/>
                  <a:gd name="T19" fmla="*/ 1 h 2203"/>
                  <a:gd name="T20" fmla="*/ 1 w 807"/>
                  <a:gd name="T21" fmla="*/ 1 h 2203"/>
                  <a:gd name="T22" fmla="*/ 1 w 807"/>
                  <a:gd name="T23" fmla="*/ 1 h 2203"/>
                  <a:gd name="T24" fmla="*/ 1 w 807"/>
                  <a:gd name="T25" fmla="*/ 1 h 2203"/>
                  <a:gd name="T26" fmla="*/ 1 w 807"/>
                  <a:gd name="T27" fmla="*/ 1 h 2203"/>
                  <a:gd name="T28" fmla="*/ 1 w 807"/>
                  <a:gd name="T29" fmla="*/ 1 h 2203"/>
                  <a:gd name="T30" fmla="*/ 1 w 807"/>
                  <a:gd name="T31" fmla="*/ 1 h 2203"/>
                  <a:gd name="T32" fmla="*/ 1 w 807"/>
                  <a:gd name="T33" fmla="*/ 1 h 2203"/>
                  <a:gd name="T34" fmla="*/ 1 w 807"/>
                  <a:gd name="T35" fmla="*/ 1 h 2203"/>
                  <a:gd name="T36" fmla="*/ 0 w 807"/>
                  <a:gd name="T37" fmla="*/ 1 h 2203"/>
                  <a:gd name="T38" fmla="*/ 1 w 807"/>
                  <a:gd name="T39" fmla="*/ 1 h 2203"/>
                  <a:gd name="T40" fmla="*/ 1 w 807"/>
                  <a:gd name="T41" fmla="*/ 1 h 2203"/>
                  <a:gd name="T42" fmla="*/ 1 w 807"/>
                  <a:gd name="T43" fmla="*/ 1 h 2203"/>
                  <a:gd name="T44" fmla="*/ 1 w 807"/>
                  <a:gd name="T45" fmla="*/ 1 h 2203"/>
                  <a:gd name="T46" fmla="*/ 1 w 807"/>
                  <a:gd name="T47" fmla="*/ 1 h 2203"/>
                  <a:gd name="T48" fmla="*/ 1 w 807"/>
                  <a:gd name="T49" fmla="*/ 1 h 2203"/>
                  <a:gd name="T50" fmla="*/ 1 w 807"/>
                  <a:gd name="T51" fmla="*/ 1 h 2203"/>
                  <a:gd name="T52" fmla="*/ 1 w 807"/>
                  <a:gd name="T53" fmla="*/ 1 h 2203"/>
                  <a:gd name="T54" fmla="*/ 1 w 807"/>
                  <a:gd name="T55" fmla="*/ 1 h 2203"/>
                  <a:gd name="T56" fmla="*/ 1 w 807"/>
                  <a:gd name="T57" fmla="*/ 1 h 2203"/>
                  <a:gd name="T58" fmla="*/ 1 w 807"/>
                  <a:gd name="T59" fmla="*/ 1 h 2203"/>
                  <a:gd name="T60" fmla="*/ 1 w 807"/>
                  <a:gd name="T61" fmla="*/ 1 h 2203"/>
                  <a:gd name="T62" fmla="*/ 1 w 807"/>
                  <a:gd name="T63" fmla="*/ 1 h 2203"/>
                  <a:gd name="T64" fmla="*/ 1 w 807"/>
                  <a:gd name="T65" fmla="*/ 0 h 2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7"/>
                  <a:gd name="T100" fmla="*/ 0 h 2203"/>
                  <a:gd name="T101" fmla="*/ 807 w 807"/>
                  <a:gd name="T102" fmla="*/ 2203 h 22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7" h="2203">
                    <a:moveTo>
                      <a:pt x="792" y="0"/>
                    </a:moveTo>
                    <a:lnTo>
                      <a:pt x="731" y="192"/>
                    </a:lnTo>
                    <a:lnTo>
                      <a:pt x="731" y="235"/>
                    </a:lnTo>
                    <a:lnTo>
                      <a:pt x="745" y="228"/>
                    </a:lnTo>
                    <a:lnTo>
                      <a:pt x="773" y="211"/>
                    </a:lnTo>
                    <a:lnTo>
                      <a:pt x="798" y="197"/>
                    </a:lnTo>
                    <a:lnTo>
                      <a:pt x="807" y="199"/>
                    </a:lnTo>
                    <a:lnTo>
                      <a:pt x="790" y="222"/>
                    </a:lnTo>
                    <a:lnTo>
                      <a:pt x="762" y="252"/>
                    </a:lnTo>
                    <a:lnTo>
                      <a:pt x="735" y="279"/>
                    </a:lnTo>
                    <a:lnTo>
                      <a:pt x="722" y="290"/>
                    </a:lnTo>
                    <a:lnTo>
                      <a:pt x="699" y="317"/>
                    </a:lnTo>
                    <a:lnTo>
                      <a:pt x="672" y="363"/>
                    </a:lnTo>
                    <a:lnTo>
                      <a:pt x="665" y="460"/>
                    </a:lnTo>
                    <a:lnTo>
                      <a:pt x="648" y="496"/>
                    </a:lnTo>
                    <a:lnTo>
                      <a:pt x="625" y="547"/>
                    </a:lnTo>
                    <a:lnTo>
                      <a:pt x="604" y="610"/>
                    </a:lnTo>
                    <a:lnTo>
                      <a:pt x="591" y="657"/>
                    </a:lnTo>
                    <a:lnTo>
                      <a:pt x="579" y="739"/>
                    </a:lnTo>
                    <a:lnTo>
                      <a:pt x="545" y="802"/>
                    </a:lnTo>
                    <a:lnTo>
                      <a:pt x="420" y="1058"/>
                    </a:lnTo>
                    <a:lnTo>
                      <a:pt x="380" y="1083"/>
                    </a:lnTo>
                    <a:lnTo>
                      <a:pt x="307" y="1454"/>
                    </a:lnTo>
                    <a:lnTo>
                      <a:pt x="262" y="1741"/>
                    </a:lnTo>
                    <a:lnTo>
                      <a:pt x="245" y="1807"/>
                    </a:lnTo>
                    <a:lnTo>
                      <a:pt x="228" y="1828"/>
                    </a:lnTo>
                    <a:lnTo>
                      <a:pt x="207" y="1847"/>
                    </a:lnTo>
                    <a:lnTo>
                      <a:pt x="180" y="1880"/>
                    </a:lnTo>
                    <a:lnTo>
                      <a:pt x="167" y="1961"/>
                    </a:lnTo>
                    <a:lnTo>
                      <a:pt x="148" y="1994"/>
                    </a:lnTo>
                    <a:lnTo>
                      <a:pt x="133" y="2016"/>
                    </a:lnTo>
                    <a:lnTo>
                      <a:pt x="114" y="2043"/>
                    </a:lnTo>
                    <a:lnTo>
                      <a:pt x="93" y="2070"/>
                    </a:lnTo>
                    <a:lnTo>
                      <a:pt x="74" y="2096"/>
                    </a:lnTo>
                    <a:lnTo>
                      <a:pt x="47" y="2136"/>
                    </a:lnTo>
                    <a:lnTo>
                      <a:pt x="20" y="2184"/>
                    </a:lnTo>
                    <a:lnTo>
                      <a:pt x="9" y="2203"/>
                    </a:lnTo>
                    <a:lnTo>
                      <a:pt x="0" y="2134"/>
                    </a:lnTo>
                    <a:lnTo>
                      <a:pt x="7" y="2060"/>
                    </a:lnTo>
                    <a:lnTo>
                      <a:pt x="20" y="2018"/>
                    </a:lnTo>
                    <a:lnTo>
                      <a:pt x="41" y="1971"/>
                    </a:lnTo>
                    <a:lnTo>
                      <a:pt x="66" y="1927"/>
                    </a:lnTo>
                    <a:lnTo>
                      <a:pt x="85" y="1889"/>
                    </a:lnTo>
                    <a:lnTo>
                      <a:pt x="115" y="1821"/>
                    </a:lnTo>
                    <a:lnTo>
                      <a:pt x="140" y="1752"/>
                    </a:lnTo>
                    <a:lnTo>
                      <a:pt x="169" y="1672"/>
                    </a:lnTo>
                    <a:lnTo>
                      <a:pt x="216" y="1496"/>
                    </a:lnTo>
                    <a:lnTo>
                      <a:pt x="233" y="1410"/>
                    </a:lnTo>
                    <a:lnTo>
                      <a:pt x="258" y="1328"/>
                    </a:lnTo>
                    <a:lnTo>
                      <a:pt x="292" y="1247"/>
                    </a:lnTo>
                    <a:lnTo>
                      <a:pt x="325" y="1167"/>
                    </a:lnTo>
                    <a:lnTo>
                      <a:pt x="349" y="1108"/>
                    </a:lnTo>
                    <a:lnTo>
                      <a:pt x="359" y="1083"/>
                    </a:lnTo>
                    <a:lnTo>
                      <a:pt x="437" y="954"/>
                    </a:lnTo>
                    <a:lnTo>
                      <a:pt x="547" y="764"/>
                    </a:lnTo>
                    <a:lnTo>
                      <a:pt x="564" y="720"/>
                    </a:lnTo>
                    <a:lnTo>
                      <a:pt x="574" y="636"/>
                    </a:lnTo>
                    <a:lnTo>
                      <a:pt x="606" y="538"/>
                    </a:lnTo>
                    <a:lnTo>
                      <a:pt x="613" y="507"/>
                    </a:lnTo>
                    <a:lnTo>
                      <a:pt x="632" y="439"/>
                    </a:lnTo>
                    <a:lnTo>
                      <a:pt x="655" y="363"/>
                    </a:lnTo>
                    <a:lnTo>
                      <a:pt x="674" y="309"/>
                    </a:lnTo>
                    <a:lnTo>
                      <a:pt x="691" y="268"/>
                    </a:lnTo>
                    <a:lnTo>
                      <a:pt x="709" y="209"/>
                    </a:lnTo>
                    <a:lnTo>
                      <a:pt x="729" y="135"/>
                    </a:lnTo>
                    <a:lnTo>
                      <a:pt x="792" y="0"/>
                    </a:lnTo>
                    <a:close/>
                  </a:path>
                </a:pathLst>
              </a:custGeom>
              <a:solidFill>
                <a:srgbClr val="000000"/>
              </a:solidFill>
              <a:ln w="9525">
                <a:noFill/>
                <a:round/>
                <a:headEnd/>
                <a:tailEnd/>
              </a:ln>
            </p:spPr>
            <p:txBody>
              <a:bodyPr/>
              <a:lstStyle/>
              <a:p>
                <a:endParaRPr lang="en-US"/>
              </a:p>
            </p:txBody>
          </p:sp>
          <p:sp>
            <p:nvSpPr>
              <p:cNvPr id="54454" name="Freeform 170"/>
              <p:cNvSpPr>
                <a:spLocks/>
              </p:cNvSpPr>
              <p:nvPr/>
            </p:nvSpPr>
            <p:spPr bwMode="auto">
              <a:xfrm>
                <a:off x="2377" y="2323"/>
                <a:ext cx="339" cy="644"/>
              </a:xfrm>
              <a:custGeom>
                <a:avLst/>
                <a:gdLst>
                  <a:gd name="T0" fmla="*/ 1 w 677"/>
                  <a:gd name="T1" fmla="*/ 0 h 1289"/>
                  <a:gd name="T2" fmla="*/ 1 w 677"/>
                  <a:gd name="T3" fmla="*/ 0 h 1289"/>
                  <a:gd name="T4" fmla="*/ 1 w 677"/>
                  <a:gd name="T5" fmla="*/ 0 h 1289"/>
                  <a:gd name="T6" fmla="*/ 1 w 677"/>
                  <a:gd name="T7" fmla="*/ 0 h 1289"/>
                  <a:gd name="T8" fmla="*/ 1 w 677"/>
                  <a:gd name="T9" fmla="*/ 0 h 1289"/>
                  <a:gd name="T10" fmla="*/ 1 w 677"/>
                  <a:gd name="T11" fmla="*/ 0 h 1289"/>
                  <a:gd name="T12" fmla="*/ 1 w 677"/>
                  <a:gd name="T13" fmla="*/ 0 h 1289"/>
                  <a:gd name="T14" fmla="*/ 1 w 677"/>
                  <a:gd name="T15" fmla="*/ 0 h 1289"/>
                  <a:gd name="T16" fmla="*/ 1 w 677"/>
                  <a:gd name="T17" fmla="*/ 0 h 1289"/>
                  <a:gd name="T18" fmla="*/ 1 w 677"/>
                  <a:gd name="T19" fmla="*/ 0 h 1289"/>
                  <a:gd name="T20" fmla="*/ 1 w 677"/>
                  <a:gd name="T21" fmla="*/ 0 h 1289"/>
                  <a:gd name="T22" fmla="*/ 1 w 677"/>
                  <a:gd name="T23" fmla="*/ 0 h 1289"/>
                  <a:gd name="T24" fmla="*/ 1 w 677"/>
                  <a:gd name="T25" fmla="*/ 0 h 1289"/>
                  <a:gd name="T26" fmla="*/ 1 w 677"/>
                  <a:gd name="T27" fmla="*/ 0 h 1289"/>
                  <a:gd name="T28" fmla="*/ 1 w 677"/>
                  <a:gd name="T29" fmla="*/ 0 h 1289"/>
                  <a:gd name="T30" fmla="*/ 1 w 677"/>
                  <a:gd name="T31" fmla="*/ 0 h 1289"/>
                  <a:gd name="T32" fmla="*/ 1 w 677"/>
                  <a:gd name="T33" fmla="*/ 0 h 1289"/>
                  <a:gd name="T34" fmla="*/ 1 w 677"/>
                  <a:gd name="T35" fmla="*/ 0 h 1289"/>
                  <a:gd name="T36" fmla="*/ 1 w 677"/>
                  <a:gd name="T37" fmla="*/ 0 h 1289"/>
                  <a:gd name="T38" fmla="*/ 1 w 677"/>
                  <a:gd name="T39" fmla="*/ 0 h 1289"/>
                  <a:gd name="T40" fmla="*/ 1 w 677"/>
                  <a:gd name="T41" fmla="*/ 0 h 1289"/>
                  <a:gd name="T42" fmla="*/ 1 w 677"/>
                  <a:gd name="T43" fmla="*/ 0 h 1289"/>
                  <a:gd name="T44" fmla="*/ 0 w 677"/>
                  <a:gd name="T45" fmla="*/ 0 h 1289"/>
                  <a:gd name="T46" fmla="*/ 1 w 677"/>
                  <a:gd name="T47" fmla="*/ 0 h 1289"/>
                  <a:gd name="T48" fmla="*/ 1 w 677"/>
                  <a:gd name="T49" fmla="*/ 0 h 1289"/>
                  <a:gd name="T50" fmla="*/ 1 w 677"/>
                  <a:gd name="T51" fmla="*/ 0 h 1289"/>
                  <a:gd name="T52" fmla="*/ 1 w 677"/>
                  <a:gd name="T53" fmla="*/ 0 h 1289"/>
                  <a:gd name="T54" fmla="*/ 1 w 677"/>
                  <a:gd name="T55" fmla="*/ 0 h 1289"/>
                  <a:gd name="T56" fmla="*/ 1 w 677"/>
                  <a:gd name="T57" fmla="*/ 0 h 1289"/>
                  <a:gd name="T58" fmla="*/ 1 w 677"/>
                  <a:gd name="T59" fmla="*/ 0 h 1289"/>
                  <a:gd name="T60" fmla="*/ 1 w 677"/>
                  <a:gd name="T61" fmla="*/ 0 h 1289"/>
                  <a:gd name="T62" fmla="*/ 1 w 677"/>
                  <a:gd name="T63" fmla="*/ 0 h 1289"/>
                  <a:gd name="T64" fmla="*/ 1 w 677"/>
                  <a:gd name="T65" fmla="*/ 0 h 1289"/>
                  <a:gd name="T66" fmla="*/ 1 w 677"/>
                  <a:gd name="T67" fmla="*/ 0 h 1289"/>
                  <a:gd name="T68" fmla="*/ 1 w 677"/>
                  <a:gd name="T69" fmla="*/ 0 h 1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7"/>
                  <a:gd name="T106" fmla="*/ 0 h 1289"/>
                  <a:gd name="T107" fmla="*/ 677 w 677"/>
                  <a:gd name="T108" fmla="*/ 1289 h 1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7" h="1289">
                    <a:moveTo>
                      <a:pt x="677" y="0"/>
                    </a:moveTo>
                    <a:lnTo>
                      <a:pt x="650" y="27"/>
                    </a:lnTo>
                    <a:lnTo>
                      <a:pt x="621" y="53"/>
                    </a:lnTo>
                    <a:lnTo>
                      <a:pt x="587" y="90"/>
                    </a:lnTo>
                    <a:lnTo>
                      <a:pt x="551" y="128"/>
                    </a:lnTo>
                    <a:lnTo>
                      <a:pt x="515" y="167"/>
                    </a:lnTo>
                    <a:lnTo>
                      <a:pt x="483" y="207"/>
                    </a:lnTo>
                    <a:lnTo>
                      <a:pt x="458" y="242"/>
                    </a:lnTo>
                    <a:lnTo>
                      <a:pt x="418" y="304"/>
                    </a:lnTo>
                    <a:lnTo>
                      <a:pt x="386" y="361"/>
                    </a:lnTo>
                    <a:lnTo>
                      <a:pt x="357" y="420"/>
                    </a:lnTo>
                    <a:lnTo>
                      <a:pt x="353" y="443"/>
                    </a:lnTo>
                    <a:lnTo>
                      <a:pt x="388" y="426"/>
                    </a:lnTo>
                    <a:lnTo>
                      <a:pt x="412" y="415"/>
                    </a:lnTo>
                    <a:lnTo>
                      <a:pt x="450" y="399"/>
                    </a:lnTo>
                    <a:lnTo>
                      <a:pt x="498" y="380"/>
                    </a:lnTo>
                    <a:lnTo>
                      <a:pt x="528" y="373"/>
                    </a:lnTo>
                    <a:lnTo>
                      <a:pt x="576" y="361"/>
                    </a:lnTo>
                    <a:lnTo>
                      <a:pt x="583" y="365"/>
                    </a:lnTo>
                    <a:lnTo>
                      <a:pt x="574" y="375"/>
                    </a:lnTo>
                    <a:lnTo>
                      <a:pt x="557" y="394"/>
                    </a:lnTo>
                    <a:lnTo>
                      <a:pt x="479" y="415"/>
                    </a:lnTo>
                    <a:lnTo>
                      <a:pt x="422" y="432"/>
                    </a:lnTo>
                    <a:lnTo>
                      <a:pt x="386" y="449"/>
                    </a:lnTo>
                    <a:lnTo>
                      <a:pt x="357" y="474"/>
                    </a:lnTo>
                    <a:lnTo>
                      <a:pt x="344" y="487"/>
                    </a:lnTo>
                    <a:lnTo>
                      <a:pt x="371" y="502"/>
                    </a:lnTo>
                    <a:lnTo>
                      <a:pt x="350" y="531"/>
                    </a:lnTo>
                    <a:lnTo>
                      <a:pt x="321" y="570"/>
                    </a:lnTo>
                    <a:lnTo>
                      <a:pt x="312" y="639"/>
                    </a:lnTo>
                    <a:lnTo>
                      <a:pt x="283" y="660"/>
                    </a:lnTo>
                    <a:lnTo>
                      <a:pt x="245" y="705"/>
                    </a:lnTo>
                    <a:lnTo>
                      <a:pt x="245" y="762"/>
                    </a:lnTo>
                    <a:lnTo>
                      <a:pt x="253" y="793"/>
                    </a:lnTo>
                    <a:lnTo>
                      <a:pt x="220" y="806"/>
                    </a:lnTo>
                    <a:lnTo>
                      <a:pt x="180" y="823"/>
                    </a:lnTo>
                    <a:lnTo>
                      <a:pt x="154" y="844"/>
                    </a:lnTo>
                    <a:lnTo>
                      <a:pt x="135" y="863"/>
                    </a:lnTo>
                    <a:lnTo>
                      <a:pt x="118" y="896"/>
                    </a:lnTo>
                    <a:lnTo>
                      <a:pt x="118" y="956"/>
                    </a:lnTo>
                    <a:lnTo>
                      <a:pt x="123" y="1002"/>
                    </a:lnTo>
                    <a:lnTo>
                      <a:pt x="106" y="1063"/>
                    </a:lnTo>
                    <a:lnTo>
                      <a:pt x="87" y="1131"/>
                    </a:lnTo>
                    <a:lnTo>
                      <a:pt x="72" y="1181"/>
                    </a:lnTo>
                    <a:lnTo>
                      <a:pt x="59" y="1221"/>
                    </a:lnTo>
                    <a:lnTo>
                      <a:pt x="0" y="1289"/>
                    </a:lnTo>
                    <a:lnTo>
                      <a:pt x="21" y="1213"/>
                    </a:lnTo>
                    <a:lnTo>
                      <a:pt x="38" y="1190"/>
                    </a:lnTo>
                    <a:lnTo>
                      <a:pt x="72" y="1116"/>
                    </a:lnTo>
                    <a:lnTo>
                      <a:pt x="106" y="977"/>
                    </a:lnTo>
                    <a:lnTo>
                      <a:pt x="106" y="878"/>
                    </a:lnTo>
                    <a:lnTo>
                      <a:pt x="116" y="856"/>
                    </a:lnTo>
                    <a:lnTo>
                      <a:pt x="131" y="833"/>
                    </a:lnTo>
                    <a:lnTo>
                      <a:pt x="150" y="804"/>
                    </a:lnTo>
                    <a:lnTo>
                      <a:pt x="215" y="783"/>
                    </a:lnTo>
                    <a:lnTo>
                      <a:pt x="222" y="711"/>
                    </a:lnTo>
                    <a:lnTo>
                      <a:pt x="268" y="650"/>
                    </a:lnTo>
                    <a:lnTo>
                      <a:pt x="272" y="569"/>
                    </a:lnTo>
                    <a:lnTo>
                      <a:pt x="312" y="489"/>
                    </a:lnTo>
                    <a:lnTo>
                      <a:pt x="329" y="445"/>
                    </a:lnTo>
                    <a:lnTo>
                      <a:pt x="344" y="401"/>
                    </a:lnTo>
                    <a:lnTo>
                      <a:pt x="359" y="358"/>
                    </a:lnTo>
                    <a:lnTo>
                      <a:pt x="371" y="331"/>
                    </a:lnTo>
                    <a:lnTo>
                      <a:pt x="386" y="302"/>
                    </a:lnTo>
                    <a:lnTo>
                      <a:pt x="407" y="270"/>
                    </a:lnTo>
                    <a:lnTo>
                      <a:pt x="428" y="240"/>
                    </a:lnTo>
                    <a:lnTo>
                      <a:pt x="448" y="209"/>
                    </a:lnTo>
                    <a:lnTo>
                      <a:pt x="466" y="186"/>
                    </a:lnTo>
                    <a:lnTo>
                      <a:pt x="481" y="164"/>
                    </a:lnTo>
                    <a:lnTo>
                      <a:pt x="677" y="0"/>
                    </a:lnTo>
                    <a:close/>
                  </a:path>
                </a:pathLst>
              </a:custGeom>
              <a:solidFill>
                <a:srgbClr val="000000"/>
              </a:solidFill>
              <a:ln w="9525">
                <a:noFill/>
                <a:round/>
                <a:headEnd/>
                <a:tailEnd/>
              </a:ln>
            </p:spPr>
            <p:txBody>
              <a:bodyPr/>
              <a:lstStyle/>
              <a:p>
                <a:endParaRPr lang="en-US"/>
              </a:p>
            </p:txBody>
          </p:sp>
          <p:sp>
            <p:nvSpPr>
              <p:cNvPr id="54455" name="Freeform 171"/>
              <p:cNvSpPr>
                <a:spLocks/>
              </p:cNvSpPr>
              <p:nvPr/>
            </p:nvSpPr>
            <p:spPr bwMode="auto">
              <a:xfrm>
                <a:off x="2267" y="2526"/>
                <a:ext cx="104" cy="458"/>
              </a:xfrm>
              <a:custGeom>
                <a:avLst/>
                <a:gdLst>
                  <a:gd name="T0" fmla="*/ 1 w 208"/>
                  <a:gd name="T1" fmla="*/ 1 h 914"/>
                  <a:gd name="T2" fmla="*/ 1 w 208"/>
                  <a:gd name="T3" fmla="*/ 1 h 914"/>
                  <a:gd name="T4" fmla="*/ 1 w 208"/>
                  <a:gd name="T5" fmla="*/ 1 h 914"/>
                  <a:gd name="T6" fmla="*/ 1 w 208"/>
                  <a:gd name="T7" fmla="*/ 1 h 914"/>
                  <a:gd name="T8" fmla="*/ 1 w 208"/>
                  <a:gd name="T9" fmla="*/ 1 h 914"/>
                  <a:gd name="T10" fmla="*/ 1 w 208"/>
                  <a:gd name="T11" fmla="*/ 1 h 914"/>
                  <a:gd name="T12" fmla="*/ 1 w 208"/>
                  <a:gd name="T13" fmla="*/ 1 h 914"/>
                  <a:gd name="T14" fmla="*/ 1 w 208"/>
                  <a:gd name="T15" fmla="*/ 1 h 914"/>
                  <a:gd name="T16" fmla="*/ 1 w 208"/>
                  <a:gd name="T17" fmla="*/ 1 h 914"/>
                  <a:gd name="T18" fmla="*/ 0 w 208"/>
                  <a:gd name="T19" fmla="*/ 1 h 914"/>
                  <a:gd name="T20" fmla="*/ 1 w 208"/>
                  <a:gd name="T21" fmla="*/ 1 h 914"/>
                  <a:gd name="T22" fmla="*/ 1 w 208"/>
                  <a:gd name="T23" fmla="*/ 1 h 914"/>
                  <a:gd name="T24" fmla="*/ 1 w 208"/>
                  <a:gd name="T25" fmla="*/ 0 h 914"/>
                  <a:gd name="T26" fmla="*/ 1 w 208"/>
                  <a:gd name="T27" fmla="*/ 1 h 914"/>
                  <a:gd name="T28" fmla="*/ 1 w 208"/>
                  <a:gd name="T29" fmla="*/ 1 h 9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914"/>
                  <a:gd name="T47" fmla="*/ 208 w 208"/>
                  <a:gd name="T48" fmla="*/ 914 h 9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914">
                    <a:moveTo>
                      <a:pt x="200" y="70"/>
                    </a:moveTo>
                    <a:lnTo>
                      <a:pt x="183" y="143"/>
                    </a:lnTo>
                    <a:lnTo>
                      <a:pt x="164" y="217"/>
                    </a:lnTo>
                    <a:lnTo>
                      <a:pt x="143" y="304"/>
                    </a:lnTo>
                    <a:lnTo>
                      <a:pt x="122" y="392"/>
                    </a:lnTo>
                    <a:lnTo>
                      <a:pt x="101" y="471"/>
                    </a:lnTo>
                    <a:lnTo>
                      <a:pt x="78" y="565"/>
                    </a:lnTo>
                    <a:lnTo>
                      <a:pt x="48" y="692"/>
                    </a:lnTo>
                    <a:lnTo>
                      <a:pt x="29" y="795"/>
                    </a:lnTo>
                    <a:lnTo>
                      <a:pt x="0" y="914"/>
                    </a:lnTo>
                    <a:lnTo>
                      <a:pt x="18" y="738"/>
                    </a:lnTo>
                    <a:lnTo>
                      <a:pt x="48" y="612"/>
                    </a:lnTo>
                    <a:lnTo>
                      <a:pt x="208" y="0"/>
                    </a:lnTo>
                    <a:lnTo>
                      <a:pt x="200" y="70"/>
                    </a:lnTo>
                    <a:close/>
                  </a:path>
                </a:pathLst>
              </a:custGeom>
              <a:solidFill>
                <a:srgbClr val="000000"/>
              </a:solidFill>
              <a:ln w="9525">
                <a:noFill/>
                <a:round/>
                <a:headEnd/>
                <a:tailEnd/>
              </a:ln>
            </p:spPr>
            <p:txBody>
              <a:bodyPr/>
              <a:lstStyle/>
              <a:p>
                <a:endParaRPr lang="en-US"/>
              </a:p>
            </p:txBody>
          </p:sp>
          <p:sp>
            <p:nvSpPr>
              <p:cNvPr id="54456" name="Freeform 172"/>
              <p:cNvSpPr>
                <a:spLocks/>
              </p:cNvSpPr>
              <p:nvPr/>
            </p:nvSpPr>
            <p:spPr bwMode="auto">
              <a:xfrm>
                <a:off x="2241" y="2960"/>
                <a:ext cx="207" cy="525"/>
              </a:xfrm>
              <a:custGeom>
                <a:avLst/>
                <a:gdLst>
                  <a:gd name="T0" fmla="*/ 0 w 415"/>
                  <a:gd name="T1" fmla="*/ 0 h 1049"/>
                  <a:gd name="T2" fmla="*/ 0 w 415"/>
                  <a:gd name="T3" fmla="*/ 1 h 1049"/>
                  <a:gd name="T4" fmla="*/ 0 w 415"/>
                  <a:gd name="T5" fmla="*/ 1 h 1049"/>
                  <a:gd name="T6" fmla="*/ 0 w 415"/>
                  <a:gd name="T7" fmla="*/ 1 h 1049"/>
                  <a:gd name="T8" fmla="*/ 0 w 415"/>
                  <a:gd name="T9" fmla="*/ 1 h 1049"/>
                  <a:gd name="T10" fmla="*/ 0 w 415"/>
                  <a:gd name="T11" fmla="*/ 1 h 1049"/>
                  <a:gd name="T12" fmla="*/ 0 w 415"/>
                  <a:gd name="T13" fmla="*/ 1 h 1049"/>
                  <a:gd name="T14" fmla="*/ 0 w 415"/>
                  <a:gd name="T15" fmla="*/ 1 h 1049"/>
                  <a:gd name="T16" fmla="*/ 0 w 415"/>
                  <a:gd name="T17" fmla="*/ 1 h 1049"/>
                  <a:gd name="T18" fmla="*/ 0 w 415"/>
                  <a:gd name="T19" fmla="*/ 1 h 1049"/>
                  <a:gd name="T20" fmla="*/ 0 w 415"/>
                  <a:gd name="T21" fmla="*/ 1 h 1049"/>
                  <a:gd name="T22" fmla="*/ 0 w 415"/>
                  <a:gd name="T23" fmla="*/ 1 h 1049"/>
                  <a:gd name="T24" fmla="*/ 0 w 415"/>
                  <a:gd name="T25" fmla="*/ 1 h 1049"/>
                  <a:gd name="T26" fmla="*/ 0 w 415"/>
                  <a:gd name="T27" fmla="*/ 1 h 1049"/>
                  <a:gd name="T28" fmla="*/ 0 w 415"/>
                  <a:gd name="T29" fmla="*/ 1 h 1049"/>
                  <a:gd name="T30" fmla="*/ 0 w 415"/>
                  <a:gd name="T31" fmla="*/ 1 h 1049"/>
                  <a:gd name="T32" fmla="*/ 0 w 415"/>
                  <a:gd name="T33" fmla="*/ 1 h 1049"/>
                  <a:gd name="T34" fmla="*/ 0 w 415"/>
                  <a:gd name="T35" fmla="*/ 1 h 1049"/>
                  <a:gd name="T36" fmla="*/ 0 w 415"/>
                  <a:gd name="T37" fmla="*/ 1 h 1049"/>
                  <a:gd name="T38" fmla="*/ 0 w 415"/>
                  <a:gd name="T39" fmla="*/ 1 h 1049"/>
                  <a:gd name="T40" fmla="*/ 0 w 415"/>
                  <a:gd name="T41" fmla="*/ 1 h 1049"/>
                  <a:gd name="T42" fmla="*/ 0 w 415"/>
                  <a:gd name="T43" fmla="*/ 1 h 1049"/>
                  <a:gd name="T44" fmla="*/ 0 w 415"/>
                  <a:gd name="T45" fmla="*/ 1 h 1049"/>
                  <a:gd name="T46" fmla="*/ 0 w 415"/>
                  <a:gd name="T47" fmla="*/ 1 h 1049"/>
                  <a:gd name="T48" fmla="*/ 0 w 415"/>
                  <a:gd name="T49" fmla="*/ 1 h 1049"/>
                  <a:gd name="T50" fmla="*/ 0 w 415"/>
                  <a:gd name="T51" fmla="*/ 1 h 1049"/>
                  <a:gd name="T52" fmla="*/ 0 w 415"/>
                  <a:gd name="T53" fmla="*/ 1 h 1049"/>
                  <a:gd name="T54" fmla="*/ 0 w 415"/>
                  <a:gd name="T55" fmla="*/ 1 h 1049"/>
                  <a:gd name="T56" fmla="*/ 0 w 415"/>
                  <a:gd name="T57" fmla="*/ 1 h 1049"/>
                  <a:gd name="T58" fmla="*/ 0 w 415"/>
                  <a:gd name="T59" fmla="*/ 1 h 1049"/>
                  <a:gd name="T60" fmla="*/ 0 w 415"/>
                  <a:gd name="T61" fmla="*/ 1 h 1049"/>
                  <a:gd name="T62" fmla="*/ 0 w 415"/>
                  <a:gd name="T63" fmla="*/ 1 h 1049"/>
                  <a:gd name="T64" fmla="*/ 0 w 415"/>
                  <a:gd name="T65" fmla="*/ 1 h 1049"/>
                  <a:gd name="T66" fmla="*/ 0 w 415"/>
                  <a:gd name="T67" fmla="*/ 1 h 1049"/>
                  <a:gd name="T68" fmla="*/ 0 w 415"/>
                  <a:gd name="T69" fmla="*/ 1 h 1049"/>
                  <a:gd name="T70" fmla="*/ 0 w 415"/>
                  <a:gd name="T71" fmla="*/ 1 h 1049"/>
                  <a:gd name="T72" fmla="*/ 0 w 415"/>
                  <a:gd name="T73" fmla="*/ 1 h 1049"/>
                  <a:gd name="T74" fmla="*/ 0 w 415"/>
                  <a:gd name="T75" fmla="*/ 1 h 1049"/>
                  <a:gd name="T76" fmla="*/ 0 w 415"/>
                  <a:gd name="T77" fmla="*/ 1 h 1049"/>
                  <a:gd name="T78" fmla="*/ 0 w 415"/>
                  <a:gd name="T79" fmla="*/ 1 h 1049"/>
                  <a:gd name="T80" fmla="*/ 0 w 415"/>
                  <a:gd name="T81" fmla="*/ 1 h 1049"/>
                  <a:gd name="T82" fmla="*/ 0 w 415"/>
                  <a:gd name="T83" fmla="*/ 1 h 1049"/>
                  <a:gd name="T84" fmla="*/ 0 w 415"/>
                  <a:gd name="T85" fmla="*/ 1 h 1049"/>
                  <a:gd name="T86" fmla="*/ 0 w 415"/>
                  <a:gd name="T87" fmla="*/ 1 h 1049"/>
                  <a:gd name="T88" fmla="*/ 0 w 415"/>
                  <a:gd name="T89" fmla="*/ 1 h 1049"/>
                  <a:gd name="T90" fmla="*/ 0 w 415"/>
                  <a:gd name="T91" fmla="*/ 0 h 1049"/>
                  <a:gd name="T92" fmla="*/ 0 w 415"/>
                  <a:gd name="T93" fmla="*/ 0 h 10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5"/>
                  <a:gd name="T142" fmla="*/ 0 h 1049"/>
                  <a:gd name="T143" fmla="*/ 415 w 415"/>
                  <a:gd name="T144" fmla="*/ 1049 h 10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5" h="1049">
                    <a:moveTo>
                      <a:pt x="295" y="0"/>
                    </a:moveTo>
                    <a:lnTo>
                      <a:pt x="285" y="144"/>
                    </a:lnTo>
                    <a:lnTo>
                      <a:pt x="278" y="167"/>
                    </a:lnTo>
                    <a:lnTo>
                      <a:pt x="264" y="188"/>
                    </a:lnTo>
                    <a:lnTo>
                      <a:pt x="245" y="207"/>
                    </a:lnTo>
                    <a:lnTo>
                      <a:pt x="207" y="357"/>
                    </a:lnTo>
                    <a:lnTo>
                      <a:pt x="186" y="405"/>
                    </a:lnTo>
                    <a:lnTo>
                      <a:pt x="167" y="454"/>
                    </a:lnTo>
                    <a:lnTo>
                      <a:pt x="143" y="509"/>
                    </a:lnTo>
                    <a:lnTo>
                      <a:pt x="120" y="566"/>
                    </a:lnTo>
                    <a:lnTo>
                      <a:pt x="99" y="618"/>
                    </a:lnTo>
                    <a:lnTo>
                      <a:pt x="78" y="675"/>
                    </a:lnTo>
                    <a:lnTo>
                      <a:pt x="69" y="703"/>
                    </a:lnTo>
                    <a:lnTo>
                      <a:pt x="53" y="752"/>
                    </a:lnTo>
                    <a:lnTo>
                      <a:pt x="33" y="819"/>
                    </a:lnTo>
                    <a:lnTo>
                      <a:pt x="40" y="832"/>
                    </a:lnTo>
                    <a:lnTo>
                      <a:pt x="55" y="849"/>
                    </a:lnTo>
                    <a:lnTo>
                      <a:pt x="82" y="861"/>
                    </a:lnTo>
                    <a:lnTo>
                      <a:pt x="128" y="880"/>
                    </a:lnTo>
                    <a:lnTo>
                      <a:pt x="173" y="897"/>
                    </a:lnTo>
                    <a:lnTo>
                      <a:pt x="192" y="905"/>
                    </a:lnTo>
                    <a:lnTo>
                      <a:pt x="323" y="960"/>
                    </a:lnTo>
                    <a:lnTo>
                      <a:pt x="413" y="1028"/>
                    </a:lnTo>
                    <a:lnTo>
                      <a:pt x="415" y="1049"/>
                    </a:lnTo>
                    <a:lnTo>
                      <a:pt x="356" y="1030"/>
                    </a:lnTo>
                    <a:lnTo>
                      <a:pt x="321" y="1013"/>
                    </a:lnTo>
                    <a:lnTo>
                      <a:pt x="306" y="1007"/>
                    </a:lnTo>
                    <a:lnTo>
                      <a:pt x="291" y="981"/>
                    </a:lnTo>
                    <a:lnTo>
                      <a:pt x="205" y="927"/>
                    </a:lnTo>
                    <a:lnTo>
                      <a:pt x="164" y="914"/>
                    </a:lnTo>
                    <a:lnTo>
                      <a:pt x="137" y="946"/>
                    </a:lnTo>
                    <a:lnTo>
                      <a:pt x="135" y="908"/>
                    </a:lnTo>
                    <a:lnTo>
                      <a:pt x="116" y="914"/>
                    </a:lnTo>
                    <a:lnTo>
                      <a:pt x="114" y="956"/>
                    </a:lnTo>
                    <a:lnTo>
                      <a:pt x="69" y="1003"/>
                    </a:lnTo>
                    <a:lnTo>
                      <a:pt x="69" y="931"/>
                    </a:lnTo>
                    <a:lnTo>
                      <a:pt x="80" y="903"/>
                    </a:lnTo>
                    <a:lnTo>
                      <a:pt x="88" y="893"/>
                    </a:lnTo>
                    <a:lnTo>
                      <a:pt x="23" y="848"/>
                    </a:lnTo>
                    <a:lnTo>
                      <a:pt x="0" y="825"/>
                    </a:lnTo>
                    <a:lnTo>
                      <a:pt x="74" y="631"/>
                    </a:lnTo>
                    <a:lnTo>
                      <a:pt x="192" y="327"/>
                    </a:lnTo>
                    <a:lnTo>
                      <a:pt x="217" y="209"/>
                    </a:lnTo>
                    <a:lnTo>
                      <a:pt x="268" y="146"/>
                    </a:lnTo>
                    <a:lnTo>
                      <a:pt x="268" y="9"/>
                    </a:lnTo>
                    <a:lnTo>
                      <a:pt x="295" y="0"/>
                    </a:lnTo>
                    <a:close/>
                  </a:path>
                </a:pathLst>
              </a:custGeom>
              <a:solidFill>
                <a:srgbClr val="000000"/>
              </a:solidFill>
              <a:ln w="9525">
                <a:noFill/>
                <a:round/>
                <a:headEnd/>
                <a:tailEnd/>
              </a:ln>
            </p:spPr>
            <p:txBody>
              <a:bodyPr/>
              <a:lstStyle/>
              <a:p>
                <a:endParaRPr lang="en-US"/>
              </a:p>
            </p:txBody>
          </p:sp>
          <p:sp>
            <p:nvSpPr>
              <p:cNvPr id="54457" name="Freeform 173"/>
              <p:cNvSpPr>
                <a:spLocks/>
              </p:cNvSpPr>
              <p:nvPr/>
            </p:nvSpPr>
            <p:spPr bwMode="auto">
              <a:xfrm>
                <a:off x="2444" y="2636"/>
                <a:ext cx="498" cy="851"/>
              </a:xfrm>
              <a:custGeom>
                <a:avLst/>
                <a:gdLst>
                  <a:gd name="T0" fmla="*/ 1 w 996"/>
                  <a:gd name="T1" fmla="*/ 0 h 1703"/>
                  <a:gd name="T2" fmla="*/ 1 w 996"/>
                  <a:gd name="T3" fmla="*/ 0 h 1703"/>
                  <a:gd name="T4" fmla="*/ 1 w 996"/>
                  <a:gd name="T5" fmla="*/ 0 h 1703"/>
                  <a:gd name="T6" fmla="*/ 1 w 996"/>
                  <a:gd name="T7" fmla="*/ 0 h 1703"/>
                  <a:gd name="T8" fmla="*/ 1 w 996"/>
                  <a:gd name="T9" fmla="*/ 0 h 1703"/>
                  <a:gd name="T10" fmla="*/ 1 w 996"/>
                  <a:gd name="T11" fmla="*/ 0 h 1703"/>
                  <a:gd name="T12" fmla="*/ 1 w 996"/>
                  <a:gd name="T13" fmla="*/ 0 h 1703"/>
                  <a:gd name="T14" fmla="*/ 1 w 996"/>
                  <a:gd name="T15" fmla="*/ 0 h 1703"/>
                  <a:gd name="T16" fmla="*/ 1 w 996"/>
                  <a:gd name="T17" fmla="*/ 0 h 1703"/>
                  <a:gd name="T18" fmla="*/ 1 w 996"/>
                  <a:gd name="T19" fmla="*/ 0 h 1703"/>
                  <a:gd name="T20" fmla="*/ 1 w 996"/>
                  <a:gd name="T21" fmla="*/ 0 h 1703"/>
                  <a:gd name="T22" fmla="*/ 1 w 996"/>
                  <a:gd name="T23" fmla="*/ 0 h 1703"/>
                  <a:gd name="T24" fmla="*/ 1 w 996"/>
                  <a:gd name="T25" fmla="*/ 0 h 1703"/>
                  <a:gd name="T26" fmla="*/ 1 w 996"/>
                  <a:gd name="T27" fmla="*/ 0 h 1703"/>
                  <a:gd name="T28" fmla="*/ 1 w 996"/>
                  <a:gd name="T29" fmla="*/ 0 h 1703"/>
                  <a:gd name="T30" fmla="*/ 1 w 996"/>
                  <a:gd name="T31" fmla="*/ 0 h 1703"/>
                  <a:gd name="T32" fmla="*/ 1 w 996"/>
                  <a:gd name="T33" fmla="*/ 0 h 1703"/>
                  <a:gd name="T34" fmla="*/ 1 w 996"/>
                  <a:gd name="T35" fmla="*/ 0 h 1703"/>
                  <a:gd name="T36" fmla="*/ 1 w 996"/>
                  <a:gd name="T37" fmla="*/ 0 h 1703"/>
                  <a:gd name="T38" fmla="*/ 1 w 996"/>
                  <a:gd name="T39" fmla="*/ 0 h 1703"/>
                  <a:gd name="T40" fmla="*/ 1 w 996"/>
                  <a:gd name="T41" fmla="*/ 0 h 1703"/>
                  <a:gd name="T42" fmla="*/ 1 w 996"/>
                  <a:gd name="T43" fmla="*/ 0 h 1703"/>
                  <a:gd name="T44" fmla="*/ 1 w 996"/>
                  <a:gd name="T45" fmla="*/ 0 h 1703"/>
                  <a:gd name="T46" fmla="*/ 1 w 996"/>
                  <a:gd name="T47" fmla="*/ 0 h 1703"/>
                  <a:gd name="T48" fmla="*/ 1 w 996"/>
                  <a:gd name="T49" fmla="*/ 0 h 1703"/>
                  <a:gd name="T50" fmla="*/ 1 w 996"/>
                  <a:gd name="T51" fmla="*/ 0 h 1703"/>
                  <a:gd name="T52" fmla="*/ 1 w 996"/>
                  <a:gd name="T53" fmla="*/ 0 h 1703"/>
                  <a:gd name="T54" fmla="*/ 1 w 996"/>
                  <a:gd name="T55" fmla="*/ 0 h 1703"/>
                  <a:gd name="T56" fmla="*/ 1 w 996"/>
                  <a:gd name="T57" fmla="*/ 0 h 1703"/>
                  <a:gd name="T58" fmla="*/ 1 w 996"/>
                  <a:gd name="T59" fmla="*/ 0 h 1703"/>
                  <a:gd name="T60" fmla="*/ 1 w 996"/>
                  <a:gd name="T61" fmla="*/ 0 h 1703"/>
                  <a:gd name="T62" fmla="*/ 1 w 996"/>
                  <a:gd name="T63" fmla="*/ 0 h 1703"/>
                  <a:gd name="T64" fmla="*/ 1 w 996"/>
                  <a:gd name="T65" fmla="*/ 0 h 1703"/>
                  <a:gd name="T66" fmla="*/ 1 w 996"/>
                  <a:gd name="T67" fmla="*/ 0 h 1703"/>
                  <a:gd name="T68" fmla="*/ 1 w 996"/>
                  <a:gd name="T69" fmla="*/ 0 h 1703"/>
                  <a:gd name="T70" fmla="*/ 1 w 996"/>
                  <a:gd name="T71" fmla="*/ 0 h 1703"/>
                  <a:gd name="T72" fmla="*/ 1 w 996"/>
                  <a:gd name="T73" fmla="*/ 0 h 1703"/>
                  <a:gd name="T74" fmla="*/ 1 w 996"/>
                  <a:gd name="T75" fmla="*/ 0 h 17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96"/>
                  <a:gd name="T115" fmla="*/ 0 h 1703"/>
                  <a:gd name="T116" fmla="*/ 996 w 996"/>
                  <a:gd name="T117" fmla="*/ 1703 h 17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96" h="1703">
                    <a:moveTo>
                      <a:pt x="17" y="1686"/>
                    </a:moveTo>
                    <a:lnTo>
                      <a:pt x="253" y="1332"/>
                    </a:lnTo>
                    <a:lnTo>
                      <a:pt x="317" y="1235"/>
                    </a:lnTo>
                    <a:lnTo>
                      <a:pt x="327" y="1218"/>
                    </a:lnTo>
                    <a:lnTo>
                      <a:pt x="350" y="1172"/>
                    </a:lnTo>
                    <a:lnTo>
                      <a:pt x="374" y="1113"/>
                    </a:lnTo>
                    <a:lnTo>
                      <a:pt x="393" y="1053"/>
                    </a:lnTo>
                    <a:lnTo>
                      <a:pt x="409" y="994"/>
                    </a:lnTo>
                    <a:lnTo>
                      <a:pt x="422" y="939"/>
                    </a:lnTo>
                    <a:lnTo>
                      <a:pt x="435" y="883"/>
                    </a:lnTo>
                    <a:lnTo>
                      <a:pt x="460" y="798"/>
                    </a:lnTo>
                    <a:lnTo>
                      <a:pt x="462" y="555"/>
                    </a:lnTo>
                    <a:lnTo>
                      <a:pt x="490" y="676"/>
                    </a:lnTo>
                    <a:lnTo>
                      <a:pt x="542" y="549"/>
                    </a:lnTo>
                    <a:lnTo>
                      <a:pt x="536" y="536"/>
                    </a:lnTo>
                    <a:lnTo>
                      <a:pt x="517" y="520"/>
                    </a:lnTo>
                    <a:lnTo>
                      <a:pt x="460" y="509"/>
                    </a:lnTo>
                    <a:lnTo>
                      <a:pt x="481" y="494"/>
                    </a:lnTo>
                    <a:lnTo>
                      <a:pt x="506" y="484"/>
                    </a:lnTo>
                    <a:lnTo>
                      <a:pt x="544" y="503"/>
                    </a:lnTo>
                    <a:lnTo>
                      <a:pt x="574" y="526"/>
                    </a:lnTo>
                    <a:lnTo>
                      <a:pt x="682" y="231"/>
                    </a:lnTo>
                    <a:lnTo>
                      <a:pt x="741" y="81"/>
                    </a:lnTo>
                    <a:lnTo>
                      <a:pt x="764" y="68"/>
                    </a:lnTo>
                    <a:lnTo>
                      <a:pt x="800" y="51"/>
                    </a:lnTo>
                    <a:lnTo>
                      <a:pt x="838" y="24"/>
                    </a:lnTo>
                    <a:lnTo>
                      <a:pt x="863" y="0"/>
                    </a:lnTo>
                    <a:lnTo>
                      <a:pt x="804" y="72"/>
                    </a:lnTo>
                    <a:lnTo>
                      <a:pt x="760" y="112"/>
                    </a:lnTo>
                    <a:lnTo>
                      <a:pt x="772" y="138"/>
                    </a:lnTo>
                    <a:lnTo>
                      <a:pt x="785" y="142"/>
                    </a:lnTo>
                    <a:lnTo>
                      <a:pt x="832" y="157"/>
                    </a:lnTo>
                    <a:lnTo>
                      <a:pt x="857" y="171"/>
                    </a:lnTo>
                    <a:lnTo>
                      <a:pt x="846" y="180"/>
                    </a:lnTo>
                    <a:lnTo>
                      <a:pt x="722" y="199"/>
                    </a:lnTo>
                    <a:lnTo>
                      <a:pt x="698" y="241"/>
                    </a:lnTo>
                    <a:lnTo>
                      <a:pt x="680" y="275"/>
                    </a:lnTo>
                    <a:lnTo>
                      <a:pt x="753" y="346"/>
                    </a:lnTo>
                    <a:lnTo>
                      <a:pt x="810" y="403"/>
                    </a:lnTo>
                    <a:lnTo>
                      <a:pt x="661" y="357"/>
                    </a:lnTo>
                    <a:lnTo>
                      <a:pt x="591" y="545"/>
                    </a:lnTo>
                    <a:lnTo>
                      <a:pt x="509" y="693"/>
                    </a:lnTo>
                    <a:lnTo>
                      <a:pt x="460" y="876"/>
                    </a:lnTo>
                    <a:lnTo>
                      <a:pt x="452" y="902"/>
                    </a:lnTo>
                    <a:lnTo>
                      <a:pt x="435" y="960"/>
                    </a:lnTo>
                    <a:lnTo>
                      <a:pt x="416" y="1020"/>
                    </a:lnTo>
                    <a:lnTo>
                      <a:pt x="407" y="1056"/>
                    </a:lnTo>
                    <a:lnTo>
                      <a:pt x="384" y="1127"/>
                    </a:lnTo>
                    <a:lnTo>
                      <a:pt x="365" y="1182"/>
                    </a:lnTo>
                    <a:lnTo>
                      <a:pt x="445" y="1298"/>
                    </a:lnTo>
                    <a:lnTo>
                      <a:pt x="475" y="1290"/>
                    </a:lnTo>
                    <a:lnTo>
                      <a:pt x="544" y="1273"/>
                    </a:lnTo>
                    <a:lnTo>
                      <a:pt x="620" y="1248"/>
                    </a:lnTo>
                    <a:lnTo>
                      <a:pt x="671" y="1224"/>
                    </a:lnTo>
                    <a:lnTo>
                      <a:pt x="707" y="1199"/>
                    </a:lnTo>
                    <a:lnTo>
                      <a:pt x="751" y="1172"/>
                    </a:lnTo>
                    <a:lnTo>
                      <a:pt x="787" y="1153"/>
                    </a:lnTo>
                    <a:lnTo>
                      <a:pt x="804" y="1146"/>
                    </a:lnTo>
                    <a:lnTo>
                      <a:pt x="914" y="1068"/>
                    </a:lnTo>
                    <a:lnTo>
                      <a:pt x="996" y="1009"/>
                    </a:lnTo>
                    <a:lnTo>
                      <a:pt x="941" y="1072"/>
                    </a:lnTo>
                    <a:lnTo>
                      <a:pt x="741" y="1216"/>
                    </a:lnTo>
                    <a:lnTo>
                      <a:pt x="555" y="1309"/>
                    </a:lnTo>
                    <a:lnTo>
                      <a:pt x="517" y="1328"/>
                    </a:lnTo>
                    <a:lnTo>
                      <a:pt x="477" y="1355"/>
                    </a:lnTo>
                    <a:lnTo>
                      <a:pt x="452" y="1385"/>
                    </a:lnTo>
                    <a:lnTo>
                      <a:pt x="431" y="1399"/>
                    </a:lnTo>
                    <a:lnTo>
                      <a:pt x="411" y="1404"/>
                    </a:lnTo>
                    <a:lnTo>
                      <a:pt x="361" y="1406"/>
                    </a:lnTo>
                    <a:lnTo>
                      <a:pt x="325" y="1397"/>
                    </a:lnTo>
                    <a:lnTo>
                      <a:pt x="306" y="1275"/>
                    </a:lnTo>
                    <a:lnTo>
                      <a:pt x="234" y="1389"/>
                    </a:lnTo>
                    <a:lnTo>
                      <a:pt x="116" y="1577"/>
                    </a:lnTo>
                    <a:lnTo>
                      <a:pt x="25" y="1703"/>
                    </a:lnTo>
                    <a:lnTo>
                      <a:pt x="0" y="1703"/>
                    </a:lnTo>
                    <a:lnTo>
                      <a:pt x="17" y="1686"/>
                    </a:lnTo>
                    <a:close/>
                  </a:path>
                </a:pathLst>
              </a:custGeom>
              <a:solidFill>
                <a:srgbClr val="000000"/>
              </a:solidFill>
              <a:ln w="9525">
                <a:noFill/>
                <a:round/>
                <a:headEnd/>
                <a:tailEnd/>
              </a:ln>
            </p:spPr>
            <p:txBody>
              <a:bodyPr/>
              <a:lstStyle/>
              <a:p>
                <a:endParaRPr lang="en-US"/>
              </a:p>
            </p:txBody>
          </p:sp>
          <p:sp>
            <p:nvSpPr>
              <p:cNvPr id="54458" name="Freeform 174"/>
              <p:cNvSpPr>
                <a:spLocks/>
              </p:cNvSpPr>
              <p:nvPr/>
            </p:nvSpPr>
            <p:spPr bwMode="auto">
              <a:xfrm>
                <a:off x="2232" y="3186"/>
                <a:ext cx="52" cy="103"/>
              </a:xfrm>
              <a:custGeom>
                <a:avLst/>
                <a:gdLst>
                  <a:gd name="T0" fmla="*/ 0 w 105"/>
                  <a:gd name="T1" fmla="*/ 0 h 205"/>
                  <a:gd name="T2" fmla="*/ 0 w 105"/>
                  <a:gd name="T3" fmla="*/ 1 h 205"/>
                  <a:gd name="T4" fmla="*/ 0 w 105"/>
                  <a:gd name="T5" fmla="*/ 1 h 205"/>
                  <a:gd name="T6" fmla="*/ 0 w 105"/>
                  <a:gd name="T7" fmla="*/ 1 h 205"/>
                  <a:gd name="T8" fmla="*/ 0 w 105"/>
                  <a:gd name="T9" fmla="*/ 0 h 205"/>
                  <a:gd name="T10" fmla="*/ 0 w 105"/>
                  <a:gd name="T11" fmla="*/ 0 h 205"/>
                  <a:gd name="T12" fmla="*/ 0 60000 65536"/>
                  <a:gd name="T13" fmla="*/ 0 60000 65536"/>
                  <a:gd name="T14" fmla="*/ 0 60000 65536"/>
                  <a:gd name="T15" fmla="*/ 0 60000 65536"/>
                  <a:gd name="T16" fmla="*/ 0 60000 65536"/>
                  <a:gd name="T17" fmla="*/ 0 60000 65536"/>
                  <a:gd name="T18" fmla="*/ 0 w 105"/>
                  <a:gd name="T19" fmla="*/ 0 h 205"/>
                  <a:gd name="T20" fmla="*/ 105 w 105"/>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105" h="205">
                    <a:moveTo>
                      <a:pt x="8" y="0"/>
                    </a:moveTo>
                    <a:lnTo>
                      <a:pt x="105" y="181"/>
                    </a:lnTo>
                    <a:lnTo>
                      <a:pt x="86" y="205"/>
                    </a:lnTo>
                    <a:lnTo>
                      <a:pt x="0" y="27"/>
                    </a:lnTo>
                    <a:lnTo>
                      <a:pt x="8" y="0"/>
                    </a:lnTo>
                    <a:close/>
                  </a:path>
                </a:pathLst>
              </a:custGeom>
              <a:solidFill>
                <a:srgbClr val="000000"/>
              </a:solidFill>
              <a:ln w="9525">
                <a:noFill/>
                <a:round/>
                <a:headEnd/>
                <a:tailEnd/>
              </a:ln>
            </p:spPr>
            <p:txBody>
              <a:bodyPr/>
              <a:lstStyle/>
              <a:p>
                <a:endParaRPr lang="en-US"/>
              </a:p>
            </p:txBody>
          </p:sp>
          <p:sp>
            <p:nvSpPr>
              <p:cNvPr id="54459" name="Freeform 175"/>
              <p:cNvSpPr>
                <a:spLocks/>
              </p:cNvSpPr>
              <p:nvPr/>
            </p:nvSpPr>
            <p:spPr bwMode="auto">
              <a:xfrm>
                <a:off x="2435" y="2800"/>
                <a:ext cx="150" cy="321"/>
              </a:xfrm>
              <a:custGeom>
                <a:avLst/>
                <a:gdLst>
                  <a:gd name="T0" fmla="*/ 1 w 298"/>
                  <a:gd name="T1" fmla="*/ 0 h 641"/>
                  <a:gd name="T2" fmla="*/ 1 w 298"/>
                  <a:gd name="T3" fmla="*/ 1 h 641"/>
                  <a:gd name="T4" fmla="*/ 1 w 298"/>
                  <a:gd name="T5" fmla="*/ 1 h 641"/>
                  <a:gd name="T6" fmla="*/ 1 w 298"/>
                  <a:gd name="T7" fmla="*/ 1 h 641"/>
                  <a:gd name="T8" fmla="*/ 1 w 298"/>
                  <a:gd name="T9" fmla="*/ 1 h 641"/>
                  <a:gd name="T10" fmla="*/ 1 w 298"/>
                  <a:gd name="T11" fmla="*/ 1 h 641"/>
                  <a:gd name="T12" fmla="*/ 1 w 298"/>
                  <a:gd name="T13" fmla="*/ 1 h 641"/>
                  <a:gd name="T14" fmla="*/ 1 w 298"/>
                  <a:gd name="T15" fmla="*/ 1 h 641"/>
                  <a:gd name="T16" fmla="*/ 1 w 298"/>
                  <a:gd name="T17" fmla="*/ 1 h 641"/>
                  <a:gd name="T18" fmla="*/ 1 w 298"/>
                  <a:gd name="T19" fmla="*/ 1 h 641"/>
                  <a:gd name="T20" fmla="*/ 1 w 298"/>
                  <a:gd name="T21" fmla="*/ 1 h 641"/>
                  <a:gd name="T22" fmla="*/ 1 w 298"/>
                  <a:gd name="T23" fmla="*/ 1 h 641"/>
                  <a:gd name="T24" fmla="*/ 1 w 298"/>
                  <a:gd name="T25" fmla="*/ 1 h 641"/>
                  <a:gd name="T26" fmla="*/ 1 w 298"/>
                  <a:gd name="T27" fmla="*/ 1 h 641"/>
                  <a:gd name="T28" fmla="*/ 1 w 298"/>
                  <a:gd name="T29" fmla="*/ 1 h 641"/>
                  <a:gd name="T30" fmla="*/ 1 w 298"/>
                  <a:gd name="T31" fmla="*/ 1 h 641"/>
                  <a:gd name="T32" fmla="*/ 1 w 298"/>
                  <a:gd name="T33" fmla="*/ 1 h 641"/>
                  <a:gd name="T34" fmla="*/ 1 w 298"/>
                  <a:gd name="T35" fmla="*/ 1 h 641"/>
                  <a:gd name="T36" fmla="*/ 1 w 298"/>
                  <a:gd name="T37" fmla="*/ 1 h 641"/>
                  <a:gd name="T38" fmla="*/ 1 w 298"/>
                  <a:gd name="T39" fmla="*/ 1 h 641"/>
                  <a:gd name="T40" fmla="*/ 1 w 298"/>
                  <a:gd name="T41" fmla="*/ 1 h 641"/>
                  <a:gd name="T42" fmla="*/ 1 w 298"/>
                  <a:gd name="T43" fmla="*/ 1 h 641"/>
                  <a:gd name="T44" fmla="*/ 1 w 298"/>
                  <a:gd name="T45" fmla="*/ 1 h 641"/>
                  <a:gd name="T46" fmla="*/ 1 w 298"/>
                  <a:gd name="T47" fmla="*/ 1 h 641"/>
                  <a:gd name="T48" fmla="*/ 1 w 298"/>
                  <a:gd name="T49" fmla="*/ 1 h 641"/>
                  <a:gd name="T50" fmla="*/ 1 w 298"/>
                  <a:gd name="T51" fmla="*/ 1 h 641"/>
                  <a:gd name="T52" fmla="*/ 1 w 298"/>
                  <a:gd name="T53" fmla="*/ 1 h 641"/>
                  <a:gd name="T54" fmla="*/ 0 w 298"/>
                  <a:gd name="T55" fmla="*/ 1 h 641"/>
                  <a:gd name="T56" fmla="*/ 1 w 298"/>
                  <a:gd name="T57" fmla="*/ 1 h 641"/>
                  <a:gd name="T58" fmla="*/ 1 w 298"/>
                  <a:gd name="T59" fmla="*/ 1 h 641"/>
                  <a:gd name="T60" fmla="*/ 1 w 298"/>
                  <a:gd name="T61" fmla="*/ 1 h 641"/>
                  <a:gd name="T62" fmla="*/ 1 w 298"/>
                  <a:gd name="T63" fmla="*/ 1 h 641"/>
                  <a:gd name="T64" fmla="*/ 1 w 298"/>
                  <a:gd name="T65" fmla="*/ 1 h 641"/>
                  <a:gd name="T66" fmla="*/ 1 w 298"/>
                  <a:gd name="T67" fmla="*/ 1 h 641"/>
                  <a:gd name="T68" fmla="*/ 1 w 298"/>
                  <a:gd name="T69" fmla="*/ 1 h 641"/>
                  <a:gd name="T70" fmla="*/ 1 w 298"/>
                  <a:gd name="T71" fmla="*/ 0 h 641"/>
                  <a:gd name="T72" fmla="*/ 1 w 298"/>
                  <a:gd name="T73" fmla="*/ 0 h 6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8"/>
                  <a:gd name="T112" fmla="*/ 0 h 641"/>
                  <a:gd name="T113" fmla="*/ 298 w 298"/>
                  <a:gd name="T114" fmla="*/ 641 h 6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8" h="641">
                    <a:moveTo>
                      <a:pt x="19" y="0"/>
                    </a:moveTo>
                    <a:lnTo>
                      <a:pt x="44" y="21"/>
                    </a:lnTo>
                    <a:lnTo>
                      <a:pt x="66" y="44"/>
                    </a:lnTo>
                    <a:lnTo>
                      <a:pt x="97" y="73"/>
                    </a:lnTo>
                    <a:lnTo>
                      <a:pt x="127" y="105"/>
                    </a:lnTo>
                    <a:lnTo>
                      <a:pt x="154" y="135"/>
                    </a:lnTo>
                    <a:lnTo>
                      <a:pt x="192" y="185"/>
                    </a:lnTo>
                    <a:lnTo>
                      <a:pt x="218" y="240"/>
                    </a:lnTo>
                    <a:lnTo>
                      <a:pt x="236" y="276"/>
                    </a:lnTo>
                    <a:lnTo>
                      <a:pt x="251" y="310"/>
                    </a:lnTo>
                    <a:lnTo>
                      <a:pt x="279" y="373"/>
                    </a:lnTo>
                    <a:lnTo>
                      <a:pt x="291" y="400"/>
                    </a:lnTo>
                    <a:lnTo>
                      <a:pt x="245" y="316"/>
                    </a:lnTo>
                    <a:lnTo>
                      <a:pt x="245" y="445"/>
                    </a:lnTo>
                    <a:lnTo>
                      <a:pt x="258" y="493"/>
                    </a:lnTo>
                    <a:lnTo>
                      <a:pt x="275" y="557"/>
                    </a:lnTo>
                    <a:lnTo>
                      <a:pt x="298" y="641"/>
                    </a:lnTo>
                    <a:lnTo>
                      <a:pt x="285" y="614"/>
                    </a:lnTo>
                    <a:lnTo>
                      <a:pt x="256" y="552"/>
                    </a:lnTo>
                    <a:lnTo>
                      <a:pt x="228" y="478"/>
                    </a:lnTo>
                    <a:lnTo>
                      <a:pt x="213" y="411"/>
                    </a:lnTo>
                    <a:lnTo>
                      <a:pt x="199" y="324"/>
                    </a:lnTo>
                    <a:lnTo>
                      <a:pt x="190" y="289"/>
                    </a:lnTo>
                    <a:lnTo>
                      <a:pt x="108" y="238"/>
                    </a:lnTo>
                    <a:lnTo>
                      <a:pt x="57" y="219"/>
                    </a:lnTo>
                    <a:lnTo>
                      <a:pt x="42" y="194"/>
                    </a:lnTo>
                    <a:lnTo>
                      <a:pt x="23" y="166"/>
                    </a:lnTo>
                    <a:lnTo>
                      <a:pt x="0" y="135"/>
                    </a:lnTo>
                    <a:lnTo>
                      <a:pt x="36" y="164"/>
                    </a:lnTo>
                    <a:lnTo>
                      <a:pt x="64" y="181"/>
                    </a:lnTo>
                    <a:lnTo>
                      <a:pt x="89" y="181"/>
                    </a:lnTo>
                    <a:lnTo>
                      <a:pt x="91" y="152"/>
                    </a:lnTo>
                    <a:lnTo>
                      <a:pt x="70" y="113"/>
                    </a:lnTo>
                    <a:lnTo>
                      <a:pt x="45" y="76"/>
                    </a:lnTo>
                    <a:lnTo>
                      <a:pt x="34" y="59"/>
                    </a:lnTo>
                    <a:lnTo>
                      <a:pt x="19" y="0"/>
                    </a:lnTo>
                    <a:close/>
                  </a:path>
                </a:pathLst>
              </a:custGeom>
              <a:solidFill>
                <a:srgbClr val="000000"/>
              </a:solidFill>
              <a:ln w="9525">
                <a:noFill/>
                <a:round/>
                <a:headEnd/>
                <a:tailEnd/>
              </a:ln>
            </p:spPr>
            <p:txBody>
              <a:bodyPr/>
              <a:lstStyle/>
              <a:p>
                <a:endParaRPr lang="en-US"/>
              </a:p>
            </p:txBody>
          </p:sp>
          <p:sp>
            <p:nvSpPr>
              <p:cNvPr id="54460" name="Freeform 176"/>
              <p:cNvSpPr>
                <a:spLocks/>
              </p:cNvSpPr>
              <p:nvPr/>
            </p:nvSpPr>
            <p:spPr bwMode="auto">
              <a:xfrm>
                <a:off x="2631" y="3099"/>
                <a:ext cx="177" cy="95"/>
              </a:xfrm>
              <a:custGeom>
                <a:avLst/>
                <a:gdLst>
                  <a:gd name="T0" fmla="*/ 1 w 354"/>
                  <a:gd name="T1" fmla="*/ 1 h 190"/>
                  <a:gd name="T2" fmla="*/ 1 w 354"/>
                  <a:gd name="T3" fmla="*/ 1 h 190"/>
                  <a:gd name="T4" fmla="*/ 1 w 354"/>
                  <a:gd name="T5" fmla="*/ 0 h 190"/>
                  <a:gd name="T6" fmla="*/ 1 w 354"/>
                  <a:gd name="T7" fmla="*/ 1 h 190"/>
                  <a:gd name="T8" fmla="*/ 1 w 354"/>
                  <a:gd name="T9" fmla="*/ 1 h 190"/>
                  <a:gd name="T10" fmla="*/ 0 w 354"/>
                  <a:gd name="T11" fmla="*/ 1 h 190"/>
                  <a:gd name="T12" fmla="*/ 1 w 354"/>
                  <a:gd name="T13" fmla="*/ 1 h 190"/>
                  <a:gd name="T14" fmla="*/ 1 w 354"/>
                  <a:gd name="T15" fmla="*/ 1 h 190"/>
                  <a:gd name="T16" fmla="*/ 0 60000 65536"/>
                  <a:gd name="T17" fmla="*/ 0 60000 65536"/>
                  <a:gd name="T18" fmla="*/ 0 60000 65536"/>
                  <a:gd name="T19" fmla="*/ 0 60000 65536"/>
                  <a:gd name="T20" fmla="*/ 0 60000 65536"/>
                  <a:gd name="T21" fmla="*/ 0 60000 65536"/>
                  <a:gd name="T22" fmla="*/ 0 60000 65536"/>
                  <a:gd name="T23" fmla="*/ 0 60000 65536"/>
                  <a:gd name="T24" fmla="*/ 0 w 354"/>
                  <a:gd name="T25" fmla="*/ 0 h 190"/>
                  <a:gd name="T26" fmla="*/ 354 w 354"/>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4" h="190">
                    <a:moveTo>
                      <a:pt x="23" y="164"/>
                    </a:moveTo>
                    <a:lnTo>
                      <a:pt x="322" y="17"/>
                    </a:lnTo>
                    <a:lnTo>
                      <a:pt x="354" y="0"/>
                    </a:lnTo>
                    <a:lnTo>
                      <a:pt x="306" y="35"/>
                    </a:lnTo>
                    <a:lnTo>
                      <a:pt x="37" y="175"/>
                    </a:lnTo>
                    <a:lnTo>
                      <a:pt x="0" y="190"/>
                    </a:lnTo>
                    <a:lnTo>
                      <a:pt x="23" y="164"/>
                    </a:lnTo>
                    <a:close/>
                  </a:path>
                </a:pathLst>
              </a:custGeom>
              <a:solidFill>
                <a:srgbClr val="000000"/>
              </a:solidFill>
              <a:ln w="9525">
                <a:noFill/>
                <a:round/>
                <a:headEnd/>
                <a:tailEnd/>
              </a:ln>
            </p:spPr>
            <p:txBody>
              <a:bodyPr/>
              <a:lstStyle/>
              <a:p>
                <a:endParaRPr lang="en-US"/>
              </a:p>
            </p:txBody>
          </p:sp>
          <p:sp>
            <p:nvSpPr>
              <p:cNvPr id="54461" name="Freeform 177"/>
              <p:cNvSpPr>
                <a:spLocks/>
              </p:cNvSpPr>
              <p:nvPr/>
            </p:nvSpPr>
            <p:spPr bwMode="auto">
              <a:xfrm>
                <a:off x="2647" y="3087"/>
                <a:ext cx="158" cy="76"/>
              </a:xfrm>
              <a:custGeom>
                <a:avLst/>
                <a:gdLst>
                  <a:gd name="T0" fmla="*/ 0 w 315"/>
                  <a:gd name="T1" fmla="*/ 0 h 153"/>
                  <a:gd name="T2" fmla="*/ 1 w 315"/>
                  <a:gd name="T3" fmla="*/ 0 h 153"/>
                  <a:gd name="T4" fmla="*/ 1 w 315"/>
                  <a:gd name="T5" fmla="*/ 0 h 153"/>
                  <a:gd name="T6" fmla="*/ 1 w 315"/>
                  <a:gd name="T7" fmla="*/ 0 h 153"/>
                  <a:gd name="T8" fmla="*/ 1 w 315"/>
                  <a:gd name="T9" fmla="*/ 0 h 153"/>
                  <a:gd name="T10" fmla="*/ 0 w 315"/>
                  <a:gd name="T11" fmla="*/ 0 h 153"/>
                  <a:gd name="T12" fmla="*/ 0 w 315"/>
                  <a:gd name="T13" fmla="*/ 0 h 153"/>
                  <a:gd name="T14" fmla="*/ 0 60000 65536"/>
                  <a:gd name="T15" fmla="*/ 0 60000 65536"/>
                  <a:gd name="T16" fmla="*/ 0 60000 65536"/>
                  <a:gd name="T17" fmla="*/ 0 60000 65536"/>
                  <a:gd name="T18" fmla="*/ 0 60000 65536"/>
                  <a:gd name="T19" fmla="*/ 0 60000 65536"/>
                  <a:gd name="T20" fmla="*/ 0 60000 65536"/>
                  <a:gd name="T21" fmla="*/ 0 w 315"/>
                  <a:gd name="T22" fmla="*/ 0 h 153"/>
                  <a:gd name="T23" fmla="*/ 315 w 315"/>
                  <a:gd name="T24" fmla="*/ 153 h 1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153">
                    <a:moveTo>
                      <a:pt x="0" y="153"/>
                    </a:moveTo>
                    <a:lnTo>
                      <a:pt x="232" y="44"/>
                    </a:lnTo>
                    <a:lnTo>
                      <a:pt x="315" y="0"/>
                    </a:lnTo>
                    <a:lnTo>
                      <a:pt x="220" y="35"/>
                    </a:lnTo>
                    <a:lnTo>
                      <a:pt x="30" y="124"/>
                    </a:lnTo>
                    <a:lnTo>
                      <a:pt x="0" y="153"/>
                    </a:lnTo>
                    <a:close/>
                  </a:path>
                </a:pathLst>
              </a:custGeom>
              <a:solidFill>
                <a:srgbClr val="000000"/>
              </a:solidFill>
              <a:ln w="9525">
                <a:noFill/>
                <a:round/>
                <a:headEnd/>
                <a:tailEnd/>
              </a:ln>
            </p:spPr>
            <p:txBody>
              <a:bodyPr/>
              <a:lstStyle/>
              <a:p>
                <a:endParaRPr lang="en-US"/>
              </a:p>
            </p:txBody>
          </p:sp>
          <p:sp>
            <p:nvSpPr>
              <p:cNvPr id="54462" name="Freeform 178"/>
              <p:cNvSpPr>
                <a:spLocks/>
              </p:cNvSpPr>
              <p:nvPr/>
            </p:nvSpPr>
            <p:spPr bwMode="auto">
              <a:xfrm>
                <a:off x="2513" y="2457"/>
                <a:ext cx="324" cy="235"/>
              </a:xfrm>
              <a:custGeom>
                <a:avLst/>
                <a:gdLst>
                  <a:gd name="T0" fmla="*/ 0 w 648"/>
                  <a:gd name="T1" fmla="*/ 1 h 470"/>
                  <a:gd name="T2" fmla="*/ 1 w 648"/>
                  <a:gd name="T3" fmla="*/ 1 h 470"/>
                  <a:gd name="T4" fmla="*/ 1 w 648"/>
                  <a:gd name="T5" fmla="*/ 1 h 470"/>
                  <a:gd name="T6" fmla="*/ 1 w 648"/>
                  <a:gd name="T7" fmla="*/ 1 h 470"/>
                  <a:gd name="T8" fmla="*/ 1 w 648"/>
                  <a:gd name="T9" fmla="*/ 1 h 470"/>
                  <a:gd name="T10" fmla="*/ 1 w 648"/>
                  <a:gd name="T11" fmla="*/ 1 h 470"/>
                  <a:gd name="T12" fmla="*/ 1 w 648"/>
                  <a:gd name="T13" fmla="*/ 1 h 470"/>
                  <a:gd name="T14" fmla="*/ 1 w 648"/>
                  <a:gd name="T15" fmla="*/ 1 h 470"/>
                  <a:gd name="T16" fmla="*/ 1 w 648"/>
                  <a:gd name="T17" fmla="*/ 1 h 470"/>
                  <a:gd name="T18" fmla="*/ 1 w 648"/>
                  <a:gd name="T19" fmla="*/ 1 h 470"/>
                  <a:gd name="T20" fmla="*/ 1 w 648"/>
                  <a:gd name="T21" fmla="*/ 1 h 470"/>
                  <a:gd name="T22" fmla="*/ 1 w 648"/>
                  <a:gd name="T23" fmla="*/ 1 h 470"/>
                  <a:gd name="T24" fmla="*/ 1 w 648"/>
                  <a:gd name="T25" fmla="*/ 1 h 470"/>
                  <a:gd name="T26" fmla="*/ 1 w 648"/>
                  <a:gd name="T27" fmla="*/ 1 h 470"/>
                  <a:gd name="T28" fmla="*/ 1 w 648"/>
                  <a:gd name="T29" fmla="*/ 1 h 470"/>
                  <a:gd name="T30" fmla="*/ 1 w 648"/>
                  <a:gd name="T31" fmla="*/ 1 h 470"/>
                  <a:gd name="T32" fmla="*/ 1 w 648"/>
                  <a:gd name="T33" fmla="*/ 0 h 470"/>
                  <a:gd name="T34" fmla="*/ 1 w 648"/>
                  <a:gd name="T35" fmla="*/ 1 h 470"/>
                  <a:gd name="T36" fmla="*/ 1 w 648"/>
                  <a:gd name="T37" fmla="*/ 1 h 470"/>
                  <a:gd name="T38" fmla="*/ 1 w 648"/>
                  <a:gd name="T39" fmla="*/ 1 h 470"/>
                  <a:gd name="T40" fmla="*/ 1 w 648"/>
                  <a:gd name="T41" fmla="*/ 1 h 470"/>
                  <a:gd name="T42" fmla="*/ 1 w 648"/>
                  <a:gd name="T43" fmla="*/ 1 h 470"/>
                  <a:gd name="T44" fmla="*/ 1 w 648"/>
                  <a:gd name="T45" fmla="*/ 1 h 470"/>
                  <a:gd name="T46" fmla="*/ 1 w 648"/>
                  <a:gd name="T47" fmla="*/ 1 h 470"/>
                  <a:gd name="T48" fmla="*/ 1 w 648"/>
                  <a:gd name="T49" fmla="*/ 1 h 470"/>
                  <a:gd name="T50" fmla="*/ 1 w 648"/>
                  <a:gd name="T51" fmla="*/ 1 h 470"/>
                  <a:gd name="T52" fmla="*/ 1 w 648"/>
                  <a:gd name="T53" fmla="*/ 1 h 470"/>
                  <a:gd name="T54" fmla="*/ 1 w 648"/>
                  <a:gd name="T55" fmla="*/ 1 h 470"/>
                  <a:gd name="T56" fmla="*/ 0 w 648"/>
                  <a:gd name="T57" fmla="*/ 1 h 470"/>
                  <a:gd name="T58" fmla="*/ 0 w 648"/>
                  <a:gd name="T59" fmla="*/ 1 h 4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8"/>
                  <a:gd name="T91" fmla="*/ 0 h 470"/>
                  <a:gd name="T92" fmla="*/ 648 w 648"/>
                  <a:gd name="T93" fmla="*/ 470 h 4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8" h="470">
                    <a:moveTo>
                      <a:pt x="0" y="445"/>
                    </a:moveTo>
                    <a:lnTo>
                      <a:pt x="24" y="424"/>
                    </a:lnTo>
                    <a:lnTo>
                      <a:pt x="72" y="382"/>
                    </a:lnTo>
                    <a:lnTo>
                      <a:pt x="91" y="369"/>
                    </a:lnTo>
                    <a:lnTo>
                      <a:pt x="116" y="352"/>
                    </a:lnTo>
                    <a:lnTo>
                      <a:pt x="148" y="333"/>
                    </a:lnTo>
                    <a:lnTo>
                      <a:pt x="182" y="312"/>
                    </a:lnTo>
                    <a:lnTo>
                      <a:pt x="216" y="291"/>
                    </a:lnTo>
                    <a:lnTo>
                      <a:pt x="243" y="276"/>
                    </a:lnTo>
                    <a:lnTo>
                      <a:pt x="270" y="259"/>
                    </a:lnTo>
                    <a:lnTo>
                      <a:pt x="471" y="135"/>
                    </a:lnTo>
                    <a:lnTo>
                      <a:pt x="502" y="109"/>
                    </a:lnTo>
                    <a:lnTo>
                      <a:pt x="534" y="84"/>
                    </a:lnTo>
                    <a:lnTo>
                      <a:pt x="568" y="55"/>
                    </a:lnTo>
                    <a:lnTo>
                      <a:pt x="600" y="29"/>
                    </a:lnTo>
                    <a:lnTo>
                      <a:pt x="629" y="8"/>
                    </a:lnTo>
                    <a:lnTo>
                      <a:pt x="648" y="0"/>
                    </a:lnTo>
                    <a:lnTo>
                      <a:pt x="614" y="34"/>
                    </a:lnTo>
                    <a:lnTo>
                      <a:pt x="587" y="59"/>
                    </a:lnTo>
                    <a:lnTo>
                      <a:pt x="560" y="84"/>
                    </a:lnTo>
                    <a:lnTo>
                      <a:pt x="511" y="128"/>
                    </a:lnTo>
                    <a:lnTo>
                      <a:pt x="488" y="147"/>
                    </a:lnTo>
                    <a:lnTo>
                      <a:pt x="315" y="266"/>
                    </a:lnTo>
                    <a:lnTo>
                      <a:pt x="121" y="382"/>
                    </a:lnTo>
                    <a:lnTo>
                      <a:pt x="91" y="399"/>
                    </a:lnTo>
                    <a:lnTo>
                      <a:pt x="59" y="428"/>
                    </a:lnTo>
                    <a:lnTo>
                      <a:pt x="57" y="462"/>
                    </a:lnTo>
                    <a:lnTo>
                      <a:pt x="5" y="470"/>
                    </a:lnTo>
                    <a:lnTo>
                      <a:pt x="0" y="445"/>
                    </a:lnTo>
                    <a:close/>
                  </a:path>
                </a:pathLst>
              </a:custGeom>
              <a:solidFill>
                <a:srgbClr val="000000"/>
              </a:solidFill>
              <a:ln w="9525">
                <a:noFill/>
                <a:round/>
                <a:headEnd/>
                <a:tailEnd/>
              </a:ln>
            </p:spPr>
            <p:txBody>
              <a:bodyPr/>
              <a:lstStyle/>
              <a:p>
                <a:endParaRPr lang="en-US"/>
              </a:p>
            </p:txBody>
          </p:sp>
          <p:sp>
            <p:nvSpPr>
              <p:cNvPr id="54463" name="Freeform 179"/>
              <p:cNvSpPr>
                <a:spLocks/>
              </p:cNvSpPr>
              <p:nvPr/>
            </p:nvSpPr>
            <p:spPr bwMode="auto">
              <a:xfrm>
                <a:off x="2544" y="2500"/>
                <a:ext cx="189" cy="129"/>
              </a:xfrm>
              <a:custGeom>
                <a:avLst/>
                <a:gdLst>
                  <a:gd name="T0" fmla="*/ 0 w 378"/>
                  <a:gd name="T1" fmla="*/ 1 h 258"/>
                  <a:gd name="T2" fmla="*/ 1 w 378"/>
                  <a:gd name="T3" fmla="*/ 1 h 258"/>
                  <a:gd name="T4" fmla="*/ 1 w 378"/>
                  <a:gd name="T5" fmla="*/ 1 h 258"/>
                  <a:gd name="T6" fmla="*/ 1 w 378"/>
                  <a:gd name="T7" fmla="*/ 1 h 258"/>
                  <a:gd name="T8" fmla="*/ 1 w 378"/>
                  <a:gd name="T9" fmla="*/ 1 h 258"/>
                  <a:gd name="T10" fmla="*/ 1 w 378"/>
                  <a:gd name="T11" fmla="*/ 1 h 258"/>
                  <a:gd name="T12" fmla="*/ 1 w 378"/>
                  <a:gd name="T13" fmla="*/ 1 h 258"/>
                  <a:gd name="T14" fmla="*/ 1 w 378"/>
                  <a:gd name="T15" fmla="*/ 1 h 258"/>
                  <a:gd name="T16" fmla="*/ 1 w 378"/>
                  <a:gd name="T17" fmla="*/ 1 h 258"/>
                  <a:gd name="T18" fmla="*/ 1 w 378"/>
                  <a:gd name="T19" fmla="*/ 0 h 258"/>
                  <a:gd name="T20" fmla="*/ 1 w 378"/>
                  <a:gd name="T21" fmla="*/ 1 h 258"/>
                  <a:gd name="T22" fmla="*/ 1 w 378"/>
                  <a:gd name="T23" fmla="*/ 1 h 258"/>
                  <a:gd name="T24" fmla="*/ 1 w 378"/>
                  <a:gd name="T25" fmla="*/ 1 h 258"/>
                  <a:gd name="T26" fmla="*/ 1 w 378"/>
                  <a:gd name="T27" fmla="*/ 1 h 258"/>
                  <a:gd name="T28" fmla="*/ 1 w 378"/>
                  <a:gd name="T29" fmla="*/ 1 h 258"/>
                  <a:gd name="T30" fmla="*/ 1 w 378"/>
                  <a:gd name="T31" fmla="*/ 1 h 258"/>
                  <a:gd name="T32" fmla="*/ 1 w 378"/>
                  <a:gd name="T33" fmla="*/ 1 h 258"/>
                  <a:gd name="T34" fmla="*/ 1 w 378"/>
                  <a:gd name="T35" fmla="*/ 1 h 258"/>
                  <a:gd name="T36" fmla="*/ 1 w 378"/>
                  <a:gd name="T37" fmla="*/ 1 h 258"/>
                  <a:gd name="T38" fmla="*/ 0 w 378"/>
                  <a:gd name="T39" fmla="*/ 1 h 258"/>
                  <a:gd name="T40" fmla="*/ 0 w 378"/>
                  <a:gd name="T41" fmla="*/ 1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58"/>
                  <a:gd name="T65" fmla="*/ 378 w 378"/>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58">
                    <a:moveTo>
                      <a:pt x="0" y="258"/>
                    </a:moveTo>
                    <a:lnTo>
                      <a:pt x="17" y="211"/>
                    </a:lnTo>
                    <a:lnTo>
                      <a:pt x="36" y="175"/>
                    </a:lnTo>
                    <a:lnTo>
                      <a:pt x="55" y="150"/>
                    </a:lnTo>
                    <a:lnTo>
                      <a:pt x="81" y="133"/>
                    </a:lnTo>
                    <a:lnTo>
                      <a:pt x="112" y="112"/>
                    </a:lnTo>
                    <a:lnTo>
                      <a:pt x="138" y="97"/>
                    </a:lnTo>
                    <a:lnTo>
                      <a:pt x="148" y="89"/>
                    </a:lnTo>
                    <a:lnTo>
                      <a:pt x="252" y="53"/>
                    </a:lnTo>
                    <a:lnTo>
                      <a:pt x="378" y="0"/>
                    </a:lnTo>
                    <a:lnTo>
                      <a:pt x="325" y="42"/>
                    </a:lnTo>
                    <a:lnTo>
                      <a:pt x="231" y="87"/>
                    </a:lnTo>
                    <a:lnTo>
                      <a:pt x="186" y="97"/>
                    </a:lnTo>
                    <a:lnTo>
                      <a:pt x="129" y="116"/>
                    </a:lnTo>
                    <a:lnTo>
                      <a:pt x="87" y="169"/>
                    </a:lnTo>
                    <a:lnTo>
                      <a:pt x="91" y="178"/>
                    </a:lnTo>
                    <a:lnTo>
                      <a:pt x="102" y="180"/>
                    </a:lnTo>
                    <a:lnTo>
                      <a:pt x="119" y="177"/>
                    </a:lnTo>
                    <a:lnTo>
                      <a:pt x="38" y="234"/>
                    </a:lnTo>
                    <a:lnTo>
                      <a:pt x="0" y="258"/>
                    </a:lnTo>
                    <a:close/>
                  </a:path>
                </a:pathLst>
              </a:custGeom>
              <a:solidFill>
                <a:srgbClr val="000000"/>
              </a:solidFill>
              <a:ln w="9525">
                <a:noFill/>
                <a:round/>
                <a:headEnd/>
                <a:tailEnd/>
              </a:ln>
            </p:spPr>
            <p:txBody>
              <a:bodyPr/>
              <a:lstStyle/>
              <a:p>
                <a:endParaRPr lang="en-US"/>
              </a:p>
            </p:txBody>
          </p:sp>
          <p:sp>
            <p:nvSpPr>
              <p:cNvPr id="54464" name="Freeform 180"/>
              <p:cNvSpPr>
                <a:spLocks/>
              </p:cNvSpPr>
              <p:nvPr/>
            </p:nvSpPr>
            <p:spPr bwMode="auto">
              <a:xfrm>
                <a:off x="2494" y="2623"/>
                <a:ext cx="247" cy="98"/>
              </a:xfrm>
              <a:custGeom>
                <a:avLst/>
                <a:gdLst>
                  <a:gd name="T0" fmla="*/ 1 w 494"/>
                  <a:gd name="T1" fmla="*/ 1 h 196"/>
                  <a:gd name="T2" fmla="*/ 1 w 494"/>
                  <a:gd name="T3" fmla="*/ 1 h 196"/>
                  <a:gd name="T4" fmla="*/ 1 w 494"/>
                  <a:gd name="T5" fmla="*/ 1 h 196"/>
                  <a:gd name="T6" fmla="*/ 1 w 494"/>
                  <a:gd name="T7" fmla="*/ 1 h 196"/>
                  <a:gd name="T8" fmla="*/ 1 w 494"/>
                  <a:gd name="T9" fmla="*/ 1 h 196"/>
                  <a:gd name="T10" fmla="*/ 1 w 494"/>
                  <a:gd name="T11" fmla="*/ 1 h 196"/>
                  <a:gd name="T12" fmla="*/ 1 w 494"/>
                  <a:gd name="T13" fmla="*/ 0 h 196"/>
                  <a:gd name="T14" fmla="*/ 1 w 494"/>
                  <a:gd name="T15" fmla="*/ 1 h 196"/>
                  <a:gd name="T16" fmla="*/ 1 w 494"/>
                  <a:gd name="T17" fmla="*/ 1 h 196"/>
                  <a:gd name="T18" fmla="*/ 1 w 494"/>
                  <a:gd name="T19" fmla="*/ 1 h 196"/>
                  <a:gd name="T20" fmla="*/ 1 w 494"/>
                  <a:gd name="T21" fmla="*/ 1 h 196"/>
                  <a:gd name="T22" fmla="*/ 1 w 494"/>
                  <a:gd name="T23" fmla="*/ 1 h 196"/>
                  <a:gd name="T24" fmla="*/ 1 w 494"/>
                  <a:gd name="T25" fmla="*/ 1 h 196"/>
                  <a:gd name="T26" fmla="*/ 1 w 494"/>
                  <a:gd name="T27" fmla="*/ 1 h 196"/>
                  <a:gd name="T28" fmla="*/ 1 w 494"/>
                  <a:gd name="T29" fmla="*/ 1 h 196"/>
                  <a:gd name="T30" fmla="*/ 0 w 494"/>
                  <a:gd name="T31" fmla="*/ 1 h 196"/>
                  <a:gd name="T32" fmla="*/ 1 w 494"/>
                  <a:gd name="T33" fmla="*/ 1 h 196"/>
                  <a:gd name="T34" fmla="*/ 1 w 494"/>
                  <a:gd name="T35" fmla="*/ 1 h 1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4"/>
                  <a:gd name="T55" fmla="*/ 0 h 196"/>
                  <a:gd name="T56" fmla="*/ 494 w 494"/>
                  <a:gd name="T57" fmla="*/ 196 h 1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4" h="196">
                    <a:moveTo>
                      <a:pt x="15" y="196"/>
                    </a:moveTo>
                    <a:lnTo>
                      <a:pt x="310" y="129"/>
                    </a:lnTo>
                    <a:lnTo>
                      <a:pt x="367" y="106"/>
                    </a:lnTo>
                    <a:lnTo>
                      <a:pt x="410" y="85"/>
                    </a:lnTo>
                    <a:lnTo>
                      <a:pt x="443" y="66"/>
                    </a:lnTo>
                    <a:lnTo>
                      <a:pt x="477" y="23"/>
                    </a:lnTo>
                    <a:lnTo>
                      <a:pt x="494" y="0"/>
                    </a:lnTo>
                    <a:lnTo>
                      <a:pt x="482" y="7"/>
                    </a:lnTo>
                    <a:lnTo>
                      <a:pt x="456" y="26"/>
                    </a:lnTo>
                    <a:lnTo>
                      <a:pt x="422" y="51"/>
                    </a:lnTo>
                    <a:lnTo>
                      <a:pt x="391" y="74"/>
                    </a:lnTo>
                    <a:lnTo>
                      <a:pt x="357" y="93"/>
                    </a:lnTo>
                    <a:lnTo>
                      <a:pt x="311" y="110"/>
                    </a:lnTo>
                    <a:lnTo>
                      <a:pt x="254" y="129"/>
                    </a:lnTo>
                    <a:lnTo>
                      <a:pt x="64" y="165"/>
                    </a:lnTo>
                    <a:lnTo>
                      <a:pt x="0" y="167"/>
                    </a:lnTo>
                    <a:lnTo>
                      <a:pt x="15" y="196"/>
                    </a:lnTo>
                    <a:close/>
                  </a:path>
                </a:pathLst>
              </a:custGeom>
              <a:solidFill>
                <a:srgbClr val="000000"/>
              </a:solidFill>
              <a:ln w="9525">
                <a:noFill/>
                <a:round/>
                <a:headEnd/>
                <a:tailEnd/>
              </a:ln>
            </p:spPr>
            <p:txBody>
              <a:bodyPr/>
              <a:lstStyle/>
              <a:p>
                <a:endParaRPr lang="en-US"/>
              </a:p>
            </p:txBody>
          </p:sp>
          <p:sp>
            <p:nvSpPr>
              <p:cNvPr id="54465" name="Freeform 181"/>
              <p:cNvSpPr>
                <a:spLocks/>
              </p:cNvSpPr>
              <p:nvPr/>
            </p:nvSpPr>
            <p:spPr bwMode="auto">
              <a:xfrm>
                <a:off x="2280" y="3430"/>
                <a:ext cx="105" cy="45"/>
              </a:xfrm>
              <a:custGeom>
                <a:avLst/>
                <a:gdLst>
                  <a:gd name="T0" fmla="*/ 0 w 211"/>
                  <a:gd name="T1" fmla="*/ 1 h 89"/>
                  <a:gd name="T2" fmla="*/ 0 w 211"/>
                  <a:gd name="T3" fmla="*/ 1 h 89"/>
                  <a:gd name="T4" fmla="*/ 0 w 211"/>
                  <a:gd name="T5" fmla="*/ 1 h 89"/>
                  <a:gd name="T6" fmla="*/ 0 w 211"/>
                  <a:gd name="T7" fmla="*/ 1 h 89"/>
                  <a:gd name="T8" fmla="*/ 0 w 211"/>
                  <a:gd name="T9" fmla="*/ 1 h 89"/>
                  <a:gd name="T10" fmla="*/ 0 w 211"/>
                  <a:gd name="T11" fmla="*/ 1 h 89"/>
                  <a:gd name="T12" fmla="*/ 0 w 211"/>
                  <a:gd name="T13" fmla="*/ 1 h 89"/>
                  <a:gd name="T14" fmla="*/ 0 w 211"/>
                  <a:gd name="T15" fmla="*/ 1 h 89"/>
                  <a:gd name="T16" fmla="*/ 0 w 211"/>
                  <a:gd name="T17" fmla="*/ 1 h 89"/>
                  <a:gd name="T18" fmla="*/ 0 w 211"/>
                  <a:gd name="T19" fmla="*/ 1 h 89"/>
                  <a:gd name="T20" fmla="*/ 0 w 211"/>
                  <a:gd name="T21" fmla="*/ 1 h 89"/>
                  <a:gd name="T22" fmla="*/ 0 w 211"/>
                  <a:gd name="T23" fmla="*/ 0 h 89"/>
                  <a:gd name="T24" fmla="*/ 0 w 211"/>
                  <a:gd name="T25" fmla="*/ 1 h 89"/>
                  <a:gd name="T26" fmla="*/ 0 w 211"/>
                  <a:gd name="T27" fmla="*/ 1 h 89"/>
                  <a:gd name="T28" fmla="*/ 0 w 211"/>
                  <a:gd name="T29" fmla="*/ 1 h 89"/>
                  <a:gd name="T30" fmla="*/ 0 w 211"/>
                  <a:gd name="T31" fmla="*/ 1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1"/>
                  <a:gd name="T49" fmla="*/ 0 h 89"/>
                  <a:gd name="T50" fmla="*/ 211 w 211"/>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1" h="89">
                    <a:moveTo>
                      <a:pt x="0" y="43"/>
                    </a:moveTo>
                    <a:lnTo>
                      <a:pt x="32" y="28"/>
                    </a:lnTo>
                    <a:lnTo>
                      <a:pt x="84" y="13"/>
                    </a:lnTo>
                    <a:lnTo>
                      <a:pt x="141" y="28"/>
                    </a:lnTo>
                    <a:lnTo>
                      <a:pt x="177" y="43"/>
                    </a:lnTo>
                    <a:lnTo>
                      <a:pt x="211" y="89"/>
                    </a:lnTo>
                    <a:lnTo>
                      <a:pt x="209" y="62"/>
                    </a:lnTo>
                    <a:lnTo>
                      <a:pt x="192" y="45"/>
                    </a:lnTo>
                    <a:lnTo>
                      <a:pt x="177" y="32"/>
                    </a:lnTo>
                    <a:lnTo>
                      <a:pt x="160" y="22"/>
                    </a:lnTo>
                    <a:lnTo>
                      <a:pt x="118" y="7"/>
                    </a:lnTo>
                    <a:lnTo>
                      <a:pt x="84" y="0"/>
                    </a:lnTo>
                    <a:lnTo>
                      <a:pt x="32" y="2"/>
                    </a:lnTo>
                    <a:lnTo>
                      <a:pt x="8" y="19"/>
                    </a:lnTo>
                    <a:lnTo>
                      <a:pt x="0" y="43"/>
                    </a:lnTo>
                    <a:close/>
                  </a:path>
                </a:pathLst>
              </a:custGeom>
              <a:solidFill>
                <a:srgbClr val="000000"/>
              </a:solidFill>
              <a:ln w="9525">
                <a:noFill/>
                <a:round/>
                <a:headEnd/>
                <a:tailEnd/>
              </a:ln>
            </p:spPr>
            <p:txBody>
              <a:bodyPr/>
              <a:lstStyle/>
              <a:p>
                <a:endParaRPr lang="en-US"/>
              </a:p>
            </p:txBody>
          </p:sp>
          <p:sp>
            <p:nvSpPr>
              <p:cNvPr id="54466" name="Freeform 182"/>
              <p:cNvSpPr>
                <a:spLocks/>
              </p:cNvSpPr>
              <p:nvPr/>
            </p:nvSpPr>
            <p:spPr bwMode="auto">
              <a:xfrm>
                <a:off x="2387" y="3453"/>
                <a:ext cx="9" cy="32"/>
              </a:xfrm>
              <a:custGeom>
                <a:avLst/>
                <a:gdLst>
                  <a:gd name="T0" fmla="*/ 1 w 17"/>
                  <a:gd name="T1" fmla="*/ 0 h 65"/>
                  <a:gd name="T2" fmla="*/ 1 w 17"/>
                  <a:gd name="T3" fmla="*/ 0 h 65"/>
                  <a:gd name="T4" fmla="*/ 1 w 17"/>
                  <a:gd name="T5" fmla="*/ 0 h 65"/>
                  <a:gd name="T6" fmla="*/ 0 w 17"/>
                  <a:gd name="T7" fmla="*/ 0 h 65"/>
                  <a:gd name="T8" fmla="*/ 1 w 17"/>
                  <a:gd name="T9" fmla="*/ 0 h 65"/>
                  <a:gd name="T10" fmla="*/ 1 w 17"/>
                  <a:gd name="T11" fmla="*/ 0 h 65"/>
                  <a:gd name="T12" fmla="*/ 1 w 17"/>
                  <a:gd name="T13" fmla="*/ 0 h 65"/>
                  <a:gd name="T14" fmla="*/ 0 60000 65536"/>
                  <a:gd name="T15" fmla="*/ 0 60000 65536"/>
                  <a:gd name="T16" fmla="*/ 0 60000 65536"/>
                  <a:gd name="T17" fmla="*/ 0 60000 65536"/>
                  <a:gd name="T18" fmla="*/ 0 60000 65536"/>
                  <a:gd name="T19" fmla="*/ 0 60000 65536"/>
                  <a:gd name="T20" fmla="*/ 0 60000 65536"/>
                  <a:gd name="T21" fmla="*/ 0 w 17"/>
                  <a:gd name="T22" fmla="*/ 0 h 65"/>
                  <a:gd name="T23" fmla="*/ 17 w 17"/>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65">
                    <a:moveTo>
                      <a:pt x="15" y="8"/>
                    </a:moveTo>
                    <a:lnTo>
                      <a:pt x="17" y="57"/>
                    </a:lnTo>
                    <a:lnTo>
                      <a:pt x="4" y="65"/>
                    </a:lnTo>
                    <a:lnTo>
                      <a:pt x="0" y="44"/>
                    </a:lnTo>
                    <a:lnTo>
                      <a:pt x="2" y="0"/>
                    </a:lnTo>
                    <a:lnTo>
                      <a:pt x="15" y="8"/>
                    </a:lnTo>
                    <a:close/>
                  </a:path>
                </a:pathLst>
              </a:custGeom>
              <a:solidFill>
                <a:srgbClr val="000000"/>
              </a:solidFill>
              <a:ln w="9525">
                <a:noFill/>
                <a:round/>
                <a:headEnd/>
                <a:tailEnd/>
              </a:ln>
            </p:spPr>
            <p:txBody>
              <a:bodyPr/>
              <a:lstStyle/>
              <a:p>
                <a:endParaRPr lang="en-US"/>
              </a:p>
            </p:txBody>
          </p:sp>
          <p:sp>
            <p:nvSpPr>
              <p:cNvPr id="54467" name="Freeform 183"/>
              <p:cNvSpPr>
                <a:spLocks/>
              </p:cNvSpPr>
              <p:nvPr/>
            </p:nvSpPr>
            <p:spPr bwMode="auto">
              <a:xfrm>
                <a:off x="2268" y="3457"/>
                <a:ext cx="61" cy="93"/>
              </a:xfrm>
              <a:custGeom>
                <a:avLst/>
                <a:gdLst>
                  <a:gd name="T0" fmla="*/ 1 w 122"/>
                  <a:gd name="T1" fmla="*/ 0 h 186"/>
                  <a:gd name="T2" fmla="*/ 1 w 122"/>
                  <a:gd name="T3" fmla="*/ 1 h 186"/>
                  <a:gd name="T4" fmla="*/ 1 w 122"/>
                  <a:gd name="T5" fmla="*/ 1 h 186"/>
                  <a:gd name="T6" fmla="*/ 1 w 122"/>
                  <a:gd name="T7" fmla="*/ 1 h 186"/>
                  <a:gd name="T8" fmla="*/ 1 w 122"/>
                  <a:gd name="T9" fmla="*/ 1 h 186"/>
                  <a:gd name="T10" fmla="*/ 1 w 122"/>
                  <a:gd name="T11" fmla="*/ 1 h 186"/>
                  <a:gd name="T12" fmla="*/ 0 w 122"/>
                  <a:gd name="T13" fmla="*/ 1 h 186"/>
                  <a:gd name="T14" fmla="*/ 1 w 122"/>
                  <a:gd name="T15" fmla="*/ 0 h 186"/>
                  <a:gd name="T16" fmla="*/ 1 w 122"/>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86"/>
                  <a:gd name="T29" fmla="*/ 122 w 122"/>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86">
                    <a:moveTo>
                      <a:pt x="17" y="0"/>
                    </a:moveTo>
                    <a:lnTo>
                      <a:pt x="29" y="154"/>
                    </a:lnTo>
                    <a:lnTo>
                      <a:pt x="50" y="169"/>
                    </a:lnTo>
                    <a:lnTo>
                      <a:pt x="122" y="177"/>
                    </a:lnTo>
                    <a:lnTo>
                      <a:pt x="31" y="186"/>
                    </a:lnTo>
                    <a:lnTo>
                      <a:pt x="10" y="158"/>
                    </a:lnTo>
                    <a:lnTo>
                      <a:pt x="0" y="25"/>
                    </a:lnTo>
                    <a:lnTo>
                      <a:pt x="17" y="0"/>
                    </a:lnTo>
                    <a:close/>
                  </a:path>
                </a:pathLst>
              </a:custGeom>
              <a:solidFill>
                <a:srgbClr val="000000"/>
              </a:solidFill>
              <a:ln w="9525">
                <a:noFill/>
                <a:round/>
                <a:headEnd/>
                <a:tailEnd/>
              </a:ln>
            </p:spPr>
            <p:txBody>
              <a:bodyPr/>
              <a:lstStyle/>
              <a:p>
                <a:endParaRPr lang="en-US"/>
              </a:p>
            </p:txBody>
          </p:sp>
          <p:sp>
            <p:nvSpPr>
              <p:cNvPr id="54468" name="Freeform 184"/>
              <p:cNvSpPr>
                <a:spLocks/>
              </p:cNvSpPr>
              <p:nvPr/>
            </p:nvSpPr>
            <p:spPr bwMode="auto">
              <a:xfrm>
                <a:off x="2393" y="3576"/>
                <a:ext cx="138" cy="20"/>
              </a:xfrm>
              <a:custGeom>
                <a:avLst/>
                <a:gdLst>
                  <a:gd name="T0" fmla="*/ 0 w 278"/>
                  <a:gd name="T1" fmla="*/ 0 h 39"/>
                  <a:gd name="T2" fmla="*/ 0 w 278"/>
                  <a:gd name="T3" fmla="*/ 1 h 39"/>
                  <a:gd name="T4" fmla="*/ 0 w 278"/>
                  <a:gd name="T5" fmla="*/ 1 h 39"/>
                  <a:gd name="T6" fmla="*/ 0 w 278"/>
                  <a:gd name="T7" fmla="*/ 1 h 39"/>
                  <a:gd name="T8" fmla="*/ 0 w 278"/>
                  <a:gd name="T9" fmla="*/ 1 h 39"/>
                  <a:gd name="T10" fmla="*/ 0 w 278"/>
                  <a:gd name="T11" fmla="*/ 1 h 39"/>
                  <a:gd name="T12" fmla="*/ 0 w 278"/>
                  <a:gd name="T13" fmla="*/ 1 h 39"/>
                  <a:gd name="T14" fmla="*/ 0 w 278"/>
                  <a:gd name="T15" fmla="*/ 1 h 39"/>
                  <a:gd name="T16" fmla="*/ 0 w 278"/>
                  <a:gd name="T17" fmla="*/ 1 h 39"/>
                  <a:gd name="T18" fmla="*/ 0 w 278"/>
                  <a:gd name="T19" fmla="*/ 0 h 39"/>
                  <a:gd name="T20" fmla="*/ 0 w 278"/>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8"/>
                  <a:gd name="T34" fmla="*/ 0 h 39"/>
                  <a:gd name="T35" fmla="*/ 278 w 278"/>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8" h="39">
                    <a:moveTo>
                      <a:pt x="0" y="0"/>
                    </a:moveTo>
                    <a:lnTo>
                      <a:pt x="90" y="5"/>
                    </a:lnTo>
                    <a:lnTo>
                      <a:pt x="158" y="3"/>
                    </a:lnTo>
                    <a:lnTo>
                      <a:pt x="200" y="26"/>
                    </a:lnTo>
                    <a:lnTo>
                      <a:pt x="246" y="28"/>
                    </a:lnTo>
                    <a:lnTo>
                      <a:pt x="278" y="30"/>
                    </a:lnTo>
                    <a:lnTo>
                      <a:pt x="240" y="38"/>
                    </a:lnTo>
                    <a:lnTo>
                      <a:pt x="173" y="39"/>
                    </a:lnTo>
                    <a:lnTo>
                      <a:pt x="12" y="39"/>
                    </a:lnTo>
                    <a:lnTo>
                      <a:pt x="0" y="0"/>
                    </a:lnTo>
                    <a:close/>
                  </a:path>
                </a:pathLst>
              </a:custGeom>
              <a:solidFill>
                <a:srgbClr val="000000"/>
              </a:solidFill>
              <a:ln w="9525">
                <a:noFill/>
                <a:round/>
                <a:headEnd/>
                <a:tailEnd/>
              </a:ln>
            </p:spPr>
            <p:txBody>
              <a:bodyPr/>
              <a:lstStyle/>
              <a:p>
                <a:endParaRPr lang="en-US"/>
              </a:p>
            </p:txBody>
          </p:sp>
          <p:sp>
            <p:nvSpPr>
              <p:cNvPr id="54469" name="Freeform 185"/>
              <p:cNvSpPr>
                <a:spLocks/>
              </p:cNvSpPr>
              <p:nvPr/>
            </p:nvSpPr>
            <p:spPr bwMode="auto">
              <a:xfrm>
                <a:off x="2390" y="3479"/>
                <a:ext cx="185" cy="121"/>
              </a:xfrm>
              <a:custGeom>
                <a:avLst/>
                <a:gdLst>
                  <a:gd name="T0" fmla="*/ 0 w 370"/>
                  <a:gd name="T1" fmla="*/ 1 h 241"/>
                  <a:gd name="T2" fmla="*/ 1 w 370"/>
                  <a:gd name="T3" fmla="*/ 1 h 241"/>
                  <a:gd name="T4" fmla="*/ 1 w 370"/>
                  <a:gd name="T5" fmla="*/ 1 h 241"/>
                  <a:gd name="T6" fmla="*/ 1 w 370"/>
                  <a:gd name="T7" fmla="*/ 1 h 241"/>
                  <a:gd name="T8" fmla="*/ 1 w 370"/>
                  <a:gd name="T9" fmla="*/ 1 h 241"/>
                  <a:gd name="T10" fmla="*/ 1 w 370"/>
                  <a:gd name="T11" fmla="*/ 1 h 241"/>
                  <a:gd name="T12" fmla="*/ 1 w 370"/>
                  <a:gd name="T13" fmla="*/ 1 h 241"/>
                  <a:gd name="T14" fmla="*/ 1 w 370"/>
                  <a:gd name="T15" fmla="*/ 1 h 241"/>
                  <a:gd name="T16" fmla="*/ 1 w 370"/>
                  <a:gd name="T17" fmla="*/ 1 h 241"/>
                  <a:gd name="T18" fmla="*/ 1 w 370"/>
                  <a:gd name="T19" fmla="*/ 1 h 241"/>
                  <a:gd name="T20" fmla="*/ 1 w 370"/>
                  <a:gd name="T21" fmla="*/ 1 h 241"/>
                  <a:gd name="T22" fmla="*/ 1 w 370"/>
                  <a:gd name="T23" fmla="*/ 1 h 241"/>
                  <a:gd name="T24" fmla="*/ 1 w 370"/>
                  <a:gd name="T25" fmla="*/ 1 h 241"/>
                  <a:gd name="T26" fmla="*/ 1 w 370"/>
                  <a:gd name="T27" fmla="*/ 1 h 241"/>
                  <a:gd name="T28" fmla="*/ 1 w 370"/>
                  <a:gd name="T29" fmla="*/ 1 h 241"/>
                  <a:gd name="T30" fmla="*/ 1 w 370"/>
                  <a:gd name="T31" fmla="*/ 1 h 241"/>
                  <a:gd name="T32" fmla="*/ 1 w 370"/>
                  <a:gd name="T33" fmla="*/ 1 h 241"/>
                  <a:gd name="T34" fmla="*/ 1 w 370"/>
                  <a:gd name="T35" fmla="*/ 1 h 241"/>
                  <a:gd name="T36" fmla="*/ 1 w 370"/>
                  <a:gd name="T37" fmla="*/ 1 h 241"/>
                  <a:gd name="T38" fmla="*/ 1 w 370"/>
                  <a:gd name="T39" fmla="*/ 1 h 241"/>
                  <a:gd name="T40" fmla="*/ 1 w 370"/>
                  <a:gd name="T41" fmla="*/ 1 h 241"/>
                  <a:gd name="T42" fmla="*/ 1 w 370"/>
                  <a:gd name="T43" fmla="*/ 1 h 241"/>
                  <a:gd name="T44" fmla="*/ 1 w 370"/>
                  <a:gd name="T45" fmla="*/ 1 h 241"/>
                  <a:gd name="T46" fmla="*/ 1 w 370"/>
                  <a:gd name="T47" fmla="*/ 1 h 241"/>
                  <a:gd name="T48" fmla="*/ 1 w 370"/>
                  <a:gd name="T49" fmla="*/ 1 h 241"/>
                  <a:gd name="T50" fmla="*/ 1 w 370"/>
                  <a:gd name="T51" fmla="*/ 0 h 241"/>
                  <a:gd name="T52" fmla="*/ 0 w 370"/>
                  <a:gd name="T53" fmla="*/ 1 h 241"/>
                  <a:gd name="T54" fmla="*/ 0 w 370"/>
                  <a:gd name="T55" fmla="*/ 1 h 2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241"/>
                  <a:gd name="T86" fmla="*/ 370 w 370"/>
                  <a:gd name="T87" fmla="*/ 241 h 2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241">
                    <a:moveTo>
                      <a:pt x="0" y="15"/>
                    </a:moveTo>
                    <a:lnTo>
                      <a:pt x="24" y="32"/>
                    </a:lnTo>
                    <a:lnTo>
                      <a:pt x="49" y="45"/>
                    </a:lnTo>
                    <a:lnTo>
                      <a:pt x="78" y="55"/>
                    </a:lnTo>
                    <a:lnTo>
                      <a:pt x="125" y="76"/>
                    </a:lnTo>
                    <a:lnTo>
                      <a:pt x="148" y="93"/>
                    </a:lnTo>
                    <a:lnTo>
                      <a:pt x="173" y="108"/>
                    </a:lnTo>
                    <a:lnTo>
                      <a:pt x="226" y="125"/>
                    </a:lnTo>
                    <a:lnTo>
                      <a:pt x="266" y="135"/>
                    </a:lnTo>
                    <a:lnTo>
                      <a:pt x="300" y="155"/>
                    </a:lnTo>
                    <a:lnTo>
                      <a:pt x="321" y="174"/>
                    </a:lnTo>
                    <a:lnTo>
                      <a:pt x="336" y="186"/>
                    </a:lnTo>
                    <a:lnTo>
                      <a:pt x="353" y="211"/>
                    </a:lnTo>
                    <a:lnTo>
                      <a:pt x="349" y="232"/>
                    </a:lnTo>
                    <a:lnTo>
                      <a:pt x="342" y="237"/>
                    </a:lnTo>
                    <a:lnTo>
                      <a:pt x="370" y="241"/>
                    </a:lnTo>
                    <a:lnTo>
                      <a:pt x="361" y="199"/>
                    </a:lnTo>
                    <a:lnTo>
                      <a:pt x="340" y="174"/>
                    </a:lnTo>
                    <a:lnTo>
                      <a:pt x="321" y="154"/>
                    </a:lnTo>
                    <a:lnTo>
                      <a:pt x="300" y="135"/>
                    </a:lnTo>
                    <a:lnTo>
                      <a:pt x="266" y="119"/>
                    </a:lnTo>
                    <a:lnTo>
                      <a:pt x="197" y="104"/>
                    </a:lnTo>
                    <a:lnTo>
                      <a:pt x="117" y="53"/>
                    </a:lnTo>
                    <a:lnTo>
                      <a:pt x="66" y="38"/>
                    </a:lnTo>
                    <a:lnTo>
                      <a:pt x="40" y="24"/>
                    </a:lnTo>
                    <a:lnTo>
                      <a:pt x="5" y="0"/>
                    </a:lnTo>
                    <a:lnTo>
                      <a:pt x="0" y="15"/>
                    </a:lnTo>
                    <a:close/>
                  </a:path>
                </a:pathLst>
              </a:custGeom>
              <a:solidFill>
                <a:srgbClr val="000000"/>
              </a:solidFill>
              <a:ln w="9525">
                <a:noFill/>
                <a:round/>
                <a:headEnd/>
                <a:tailEnd/>
              </a:ln>
            </p:spPr>
            <p:txBody>
              <a:bodyPr/>
              <a:lstStyle/>
              <a:p>
                <a:endParaRPr lang="en-US"/>
              </a:p>
            </p:txBody>
          </p:sp>
          <p:sp>
            <p:nvSpPr>
              <p:cNvPr id="54470" name="Freeform 186"/>
              <p:cNvSpPr>
                <a:spLocks/>
              </p:cNvSpPr>
              <p:nvPr/>
            </p:nvSpPr>
            <p:spPr bwMode="auto">
              <a:xfrm>
                <a:off x="2045" y="3325"/>
                <a:ext cx="96" cy="363"/>
              </a:xfrm>
              <a:custGeom>
                <a:avLst/>
                <a:gdLst>
                  <a:gd name="T0" fmla="*/ 0 w 192"/>
                  <a:gd name="T1" fmla="*/ 1 h 726"/>
                  <a:gd name="T2" fmla="*/ 1 w 192"/>
                  <a:gd name="T3" fmla="*/ 1 h 726"/>
                  <a:gd name="T4" fmla="*/ 1 w 192"/>
                  <a:gd name="T5" fmla="*/ 1 h 726"/>
                  <a:gd name="T6" fmla="*/ 1 w 192"/>
                  <a:gd name="T7" fmla="*/ 1 h 726"/>
                  <a:gd name="T8" fmla="*/ 1 w 192"/>
                  <a:gd name="T9" fmla="*/ 1 h 726"/>
                  <a:gd name="T10" fmla="*/ 1 w 192"/>
                  <a:gd name="T11" fmla="*/ 1 h 726"/>
                  <a:gd name="T12" fmla="*/ 1 w 192"/>
                  <a:gd name="T13" fmla="*/ 1 h 726"/>
                  <a:gd name="T14" fmla="*/ 1 w 192"/>
                  <a:gd name="T15" fmla="*/ 1 h 726"/>
                  <a:gd name="T16" fmla="*/ 1 w 192"/>
                  <a:gd name="T17" fmla="*/ 1 h 726"/>
                  <a:gd name="T18" fmla="*/ 1 w 192"/>
                  <a:gd name="T19" fmla="*/ 1 h 726"/>
                  <a:gd name="T20" fmla="*/ 1 w 192"/>
                  <a:gd name="T21" fmla="*/ 1 h 726"/>
                  <a:gd name="T22" fmla="*/ 1 w 192"/>
                  <a:gd name="T23" fmla="*/ 0 h 726"/>
                  <a:gd name="T24" fmla="*/ 1 w 192"/>
                  <a:gd name="T25" fmla="*/ 1 h 726"/>
                  <a:gd name="T26" fmla="*/ 0 w 192"/>
                  <a:gd name="T27" fmla="*/ 1 h 726"/>
                  <a:gd name="T28" fmla="*/ 0 w 192"/>
                  <a:gd name="T29" fmla="*/ 1 h 7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726"/>
                  <a:gd name="T47" fmla="*/ 192 w 192"/>
                  <a:gd name="T48" fmla="*/ 726 h 7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726">
                    <a:moveTo>
                      <a:pt x="0" y="30"/>
                    </a:moveTo>
                    <a:lnTo>
                      <a:pt x="125" y="661"/>
                    </a:lnTo>
                    <a:lnTo>
                      <a:pt x="157" y="726"/>
                    </a:lnTo>
                    <a:lnTo>
                      <a:pt x="150" y="676"/>
                    </a:lnTo>
                    <a:lnTo>
                      <a:pt x="19" y="36"/>
                    </a:lnTo>
                    <a:lnTo>
                      <a:pt x="41" y="22"/>
                    </a:lnTo>
                    <a:lnTo>
                      <a:pt x="57" y="21"/>
                    </a:lnTo>
                    <a:lnTo>
                      <a:pt x="178" y="642"/>
                    </a:lnTo>
                    <a:lnTo>
                      <a:pt x="175" y="720"/>
                    </a:lnTo>
                    <a:lnTo>
                      <a:pt x="192" y="652"/>
                    </a:lnTo>
                    <a:lnTo>
                      <a:pt x="74" y="34"/>
                    </a:lnTo>
                    <a:lnTo>
                      <a:pt x="64" y="0"/>
                    </a:lnTo>
                    <a:lnTo>
                      <a:pt x="28" y="7"/>
                    </a:lnTo>
                    <a:lnTo>
                      <a:pt x="0" y="30"/>
                    </a:lnTo>
                    <a:close/>
                  </a:path>
                </a:pathLst>
              </a:custGeom>
              <a:solidFill>
                <a:srgbClr val="000000"/>
              </a:solidFill>
              <a:ln w="9525">
                <a:noFill/>
                <a:round/>
                <a:headEnd/>
                <a:tailEnd/>
              </a:ln>
            </p:spPr>
            <p:txBody>
              <a:bodyPr/>
              <a:lstStyle/>
              <a:p>
                <a:endParaRPr lang="en-US"/>
              </a:p>
            </p:txBody>
          </p:sp>
          <p:sp>
            <p:nvSpPr>
              <p:cNvPr id="54471" name="Freeform 187"/>
              <p:cNvSpPr>
                <a:spLocks/>
              </p:cNvSpPr>
              <p:nvPr/>
            </p:nvSpPr>
            <p:spPr bwMode="auto">
              <a:xfrm>
                <a:off x="1988" y="3170"/>
                <a:ext cx="82" cy="27"/>
              </a:xfrm>
              <a:custGeom>
                <a:avLst/>
                <a:gdLst>
                  <a:gd name="T0" fmla="*/ 0 w 165"/>
                  <a:gd name="T1" fmla="*/ 0 h 53"/>
                  <a:gd name="T2" fmla="*/ 0 w 165"/>
                  <a:gd name="T3" fmla="*/ 1 h 53"/>
                  <a:gd name="T4" fmla="*/ 0 w 165"/>
                  <a:gd name="T5" fmla="*/ 1 h 53"/>
                  <a:gd name="T6" fmla="*/ 0 w 165"/>
                  <a:gd name="T7" fmla="*/ 1 h 53"/>
                  <a:gd name="T8" fmla="*/ 0 w 165"/>
                  <a:gd name="T9" fmla="*/ 1 h 53"/>
                  <a:gd name="T10" fmla="*/ 0 w 165"/>
                  <a:gd name="T11" fmla="*/ 1 h 53"/>
                  <a:gd name="T12" fmla="*/ 0 w 165"/>
                  <a:gd name="T13" fmla="*/ 0 h 53"/>
                  <a:gd name="T14" fmla="*/ 0 w 165"/>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53"/>
                  <a:gd name="T26" fmla="*/ 165 w 165"/>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53">
                    <a:moveTo>
                      <a:pt x="165" y="0"/>
                    </a:moveTo>
                    <a:lnTo>
                      <a:pt x="133" y="23"/>
                    </a:lnTo>
                    <a:lnTo>
                      <a:pt x="87" y="42"/>
                    </a:lnTo>
                    <a:lnTo>
                      <a:pt x="7" y="53"/>
                    </a:lnTo>
                    <a:lnTo>
                      <a:pt x="0" y="36"/>
                    </a:lnTo>
                    <a:lnTo>
                      <a:pt x="74" y="30"/>
                    </a:lnTo>
                    <a:lnTo>
                      <a:pt x="165" y="0"/>
                    </a:lnTo>
                    <a:close/>
                  </a:path>
                </a:pathLst>
              </a:custGeom>
              <a:solidFill>
                <a:srgbClr val="000000"/>
              </a:solidFill>
              <a:ln w="9525">
                <a:noFill/>
                <a:round/>
                <a:headEnd/>
                <a:tailEnd/>
              </a:ln>
            </p:spPr>
            <p:txBody>
              <a:bodyPr/>
              <a:lstStyle/>
              <a:p>
                <a:endParaRPr lang="en-US"/>
              </a:p>
            </p:txBody>
          </p:sp>
          <p:sp>
            <p:nvSpPr>
              <p:cNvPr id="54472" name="Freeform 188"/>
              <p:cNvSpPr>
                <a:spLocks/>
              </p:cNvSpPr>
              <p:nvPr/>
            </p:nvSpPr>
            <p:spPr bwMode="auto">
              <a:xfrm>
                <a:off x="1981" y="3182"/>
                <a:ext cx="186" cy="200"/>
              </a:xfrm>
              <a:custGeom>
                <a:avLst/>
                <a:gdLst>
                  <a:gd name="T0" fmla="*/ 0 w 373"/>
                  <a:gd name="T1" fmla="*/ 1 h 399"/>
                  <a:gd name="T2" fmla="*/ 0 w 373"/>
                  <a:gd name="T3" fmla="*/ 1 h 399"/>
                  <a:gd name="T4" fmla="*/ 0 w 373"/>
                  <a:gd name="T5" fmla="*/ 1 h 399"/>
                  <a:gd name="T6" fmla="*/ 0 w 373"/>
                  <a:gd name="T7" fmla="*/ 1 h 399"/>
                  <a:gd name="T8" fmla="*/ 0 w 373"/>
                  <a:gd name="T9" fmla="*/ 1 h 399"/>
                  <a:gd name="T10" fmla="*/ 0 w 373"/>
                  <a:gd name="T11" fmla="*/ 1 h 399"/>
                  <a:gd name="T12" fmla="*/ 0 w 373"/>
                  <a:gd name="T13" fmla="*/ 1 h 399"/>
                  <a:gd name="T14" fmla="*/ 0 w 373"/>
                  <a:gd name="T15" fmla="*/ 1 h 399"/>
                  <a:gd name="T16" fmla="*/ 0 w 373"/>
                  <a:gd name="T17" fmla="*/ 1 h 399"/>
                  <a:gd name="T18" fmla="*/ 0 w 373"/>
                  <a:gd name="T19" fmla="*/ 1 h 399"/>
                  <a:gd name="T20" fmla="*/ 0 w 373"/>
                  <a:gd name="T21" fmla="*/ 1 h 399"/>
                  <a:gd name="T22" fmla="*/ 0 w 373"/>
                  <a:gd name="T23" fmla="*/ 1 h 399"/>
                  <a:gd name="T24" fmla="*/ 0 w 373"/>
                  <a:gd name="T25" fmla="*/ 1 h 399"/>
                  <a:gd name="T26" fmla="*/ 0 w 373"/>
                  <a:gd name="T27" fmla="*/ 1 h 399"/>
                  <a:gd name="T28" fmla="*/ 0 w 373"/>
                  <a:gd name="T29" fmla="*/ 1 h 399"/>
                  <a:gd name="T30" fmla="*/ 0 w 373"/>
                  <a:gd name="T31" fmla="*/ 1 h 399"/>
                  <a:gd name="T32" fmla="*/ 0 w 373"/>
                  <a:gd name="T33" fmla="*/ 1 h 399"/>
                  <a:gd name="T34" fmla="*/ 0 w 373"/>
                  <a:gd name="T35" fmla="*/ 1 h 399"/>
                  <a:gd name="T36" fmla="*/ 0 w 373"/>
                  <a:gd name="T37" fmla="*/ 1 h 399"/>
                  <a:gd name="T38" fmla="*/ 0 w 373"/>
                  <a:gd name="T39" fmla="*/ 1 h 399"/>
                  <a:gd name="T40" fmla="*/ 0 w 373"/>
                  <a:gd name="T41" fmla="*/ 1 h 399"/>
                  <a:gd name="T42" fmla="*/ 0 w 373"/>
                  <a:gd name="T43" fmla="*/ 1 h 399"/>
                  <a:gd name="T44" fmla="*/ 0 w 373"/>
                  <a:gd name="T45" fmla="*/ 1 h 399"/>
                  <a:gd name="T46" fmla="*/ 0 w 373"/>
                  <a:gd name="T47" fmla="*/ 1 h 399"/>
                  <a:gd name="T48" fmla="*/ 0 w 373"/>
                  <a:gd name="T49" fmla="*/ 1 h 399"/>
                  <a:gd name="T50" fmla="*/ 0 w 373"/>
                  <a:gd name="T51" fmla="*/ 1 h 399"/>
                  <a:gd name="T52" fmla="*/ 0 w 373"/>
                  <a:gd name="T53" fmla="*/ 1 h 399"/>
                  <a:gd name="T54" fmla="*/ 0 w 373"/>
                  <a:gd name="T55" fmla="*/ 1 h 399"/>
                  <a:gd name="T56" fmla="*/ 0 w 373"/>
                  <a:gd name="T57" fmla="*/ 1 h 399"/>
                  <a:gd name="T58" fmla="*/ 0 w 373"/>
                  <a:gd name="T59" fmla="*/ 1 h 399"/>
                  <a:gd name="T60" fmla="*/ 0 w 373"/>
                  <a:gd name="T61" fmla="*/ 1 h 399"/>
                  <a:gd name="T62" fmla="*/ 0 w 373"/>
                  <a:gd name="T63" fmla="*/ 1 h 399"/>
                  <a:gd name="T64" fmla="*/ 0 w 373"/>
                  <a:gd name="T65" fmla="*/ 1 h 399"/>
                  <a:gd name="T66" fmla="*/ 0 w 373"/>
                  <a:gd name="T67" fmla="*/ 1 h 399"/>
                  <a:gd name="T68" fmla="*/ 0 w 373"/>
                  <a:gd name="T69" fmla="*/ 1 h 399"/>
                  <a:gd name="T70" fmla="*/ 0 w 373"/>
                  <a:gd name="T71" fmla="*/ 1 h 399"/>
                  <a:gd name="T72" fmla="*/ 0 w 373"/>
                  <a:gd name="T73" fmla="*/ 1 h 399"/>
                  <a:gd name="T74" fmla="*/ 0 w 373"/>
                  <a:gd name="T75" fmla="*/ 1 h 399"/>
                  <a:gd name="T76" fmla="*/ 0 w 373"/>
                  <a:gd name="T77" fmla="*/ 1 h 399"/>
                  <a:gd name="T78" fmla="*/ 0 w 373"/>
                  <a:gd name="T79" fmla="*/ 0 h 399"/>
                  <a:gd name="T80" fmla="*/ 0 w 373"/>
                  <a:gd name="T81" fmla="*/ 1 h 399"/>
                  <a:gd name="T82" fmla="*/ 0 w 373"/>
                  <a:gd name="T83" fmla="*/ 1 h 3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3"/>
                  <a:gd name="T127" fmla="*/ 0 h 399"/>
                  <a:gd name="T128" fmla="*/ 373 w 373"/>
                  <a:gd name="T129" fmla="*/ 399 h 3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3" h="399">
                    <a:moveTo>
                      <a:pt x="373" y="32"/>
                    </a:moveTo>
                    <a:lnTo>
                      <a:pt x="363" y="57"/>
                    </a:lnTo>
                    <a:lnTo>
                      <a:pt x="346" y="93"/>
                    </a:lnTo>
                    <a:lnTo>
                      <a:pt x="331" y="108"/>
                    </a:lnTo>
                    <a:lnTo>
                      <a:pt x="306" y="135"/>
                    </a:lnTo>
                    <a:lnTo>
                      <a:pt x="280" y="159"/>
                    </a:lnTo>
                    <a:lnTo>
                      <a:pt x="257" y="178"/>
                    </a:lnTo>
                    <a:lnTo>
                      <a:pt x="215" y="226"/>
                    </a:lnTo>
                    <a:lnTo>
                      <a:pt x="192" y="260"/>
                    </a:lnTo>
                    <a:lnTo>
                      <a:pt x="139" y="271"/>
                    </a:lnTo>
                    <a:lnTo>
                      <a:pt x="133" y="319"/>
                    </a:lnTo>
                    <a:lnTo>
                      <a:pt x="124" y="349"/>
                    </a:lnTo>
                    <a:lnTo>
                      <a:pt x="74" y="399"/>
                    </a:lnTo>
                    <a:lnTo>
                      <a:pt x="57" y="382"/>
                    </a:lnTo>
                    <a:lnTo>
                      <a:pt x="71" y="340"/>
                    </a:lnTo>
                    <a:lnTo>
                      <a:pt x="92" y="309"/>
                    </a:lnTo>
                    <a:lnTo>
                      <a:pt x="103" y="292"/>
                    </a:lnTo>
                    <a:lnTo>
                      <a:pt x="122" y="250"/>
                    </a:lnTo>
                    <a:lnTo>
                      <a:pt x="126" y="228"/>
                    </a:lnTo>
                    <a:lnTo>
                      <a:pt x="114" y="220"/>
                    </a:lnTo>
                    <a:lnTo>
                      <a:pt x="105" y="235"/>
                    </a:lnTo>
                    <a:lnTo>
                      <a:pt x="93" y="266"/>
                    </a:lnTo>
                    <a:lnTo>
                      <a:pt x="71" y="306"/>
                    </a:lnTo>
                    <a:lnTo>
                      <a:pt x="52" y="328"/>
                    </a:lnTo>
                    <a:lnTo>
                      <a:pt x="38" y="317"/>
                    </a:lnTo>
                    <a:lnTo>
                      <a:pt x="44" y="239"/>
                    </a:lnTo>
                    <a:lnTo>
                      <a:pt x="23" y="245"/>
                    </a:lnTo>
                    <a:lnTo>
                      <a:pt x="0" y="275"/>
                    </a:lnTo>
                    <a:lnTo>
                      <a:pt x="2" y="188"/>
                    </a:lnTo>
                    <a:lnTo>
                      <a:pt x="42" y="193"/>
                    </a:lnTo>
                    <a:lnTo>
                      <a:pt x="114" y="195"/>
                    </a:lnTo>
                    <a:lnTo>
                      <a:pt x="171" y="174"/>
                    </a:lnTo>
                    <a:lnTo>
                      <a:pt x="204" y="154"/>
                    </a:lnTo>
                    <a:lnTo>
                      <a:pt x="226" y="131"/>
                    </a:lnTo>
                    <a:lnTo>
                      <a:pt x="240" y="112"/>
                    </a:lnTo>
                    <a:lnTo>
                      <a:pt x="249" y="70"/>
                    </a:lnTo>
                    <a:lnTo>
                      <a:pt x="238" y="57"/>
                    </a:lnTo>
                    <a:lnTo>
                      <a:pt x="228" y="55"/>
                    </a:lnTo>
                    <a:lnTo>
                      <a:pt x="204" y="49"/>
                    </a:lnTo>
                    <a:lnTo>
                      <a:pt x="230" y="0"/>
                    </a:lnTo>
                    <a:lnTo>
                      <a:pt x="373" y="32"/>
                    </a:lnTo>
                    <a:close/>
                  </a:path>
                </a:pathLst>
              </a:custGeom>
              <a:solidFill>
                <a:srgbClr val="000000"/>
              </a:solidFill>
              <a:ln w="9525">
                <a:noFill/>
                <a:round/>
                <a:headEnd/>
                <a:tailEnd/>
              </a:ln>
            </p:spPr>
            <p:txBody>
              <a:bodyPr/>
              <a:lstStyle/>
              <a:p>
                <a:endParaRPr lang="en-US"/>
              </a:p>
            </p:txBody>
          </p:sp>
          <p:sp>
            <p:nvSpPr>
              <p:cNvPr id="54473" name="Freeform 189"/>
              <p:cNvSpPr>
                <a:spLocks/>
              </p:cNvSpPr>
              <p:nvPr/>
            </p:nvSpPr>
            <p:spPr bwMode="auto">
              <a:xfrm>
                <a:off x="2527" y="3594"/>
                <a:ext cx="563" cy="188"/>
              </a:xfrm>
              <a:custGeom>
                <a:avLst/>
                <a:gdLst>
                  <a:gd name="T0" fmla="*/ 0 w 1127"/>
                  <a:gd name="T1" fmla="*/ 0 h 376"/>
                  <a:gd name="T2" fmla="*/ 0 w 1127"/>
                  <a:gd name="T3" fmla="*/ 1 h 376"/>
                  <a:gd name="T4" fmla="*/ 0 w 1127"/>
                  <a:gd name="T5" fmla="*/ 1 h 376"/>
                  <a:gd name="T6" fmla="*/ 0 w 1127"/>
                  <a:gd name="T7" fmla="*/ 1 h 376"/>
                  <a:gd name="T8" fmla="*/ 0 w 1127"/>
                  <a:gd name="T9" fmla="*/ 1 h 376"/>
                  <a:gd name="T10" fmla="*/ 0 w 1127"/>
                  <a:gd name="T11" fmla="*/ 1 h 376"/>
                  <a:gd name="T12" fmla="*/ 0 w 1127"/>
                  <a:gd name="T13" fmla="*/ 1 h 376"/>
                  <a:gd name="T14" fmla="*/ 0 w 1127"/>
                  <a:gd name="T15" fmla="*/ 1 h 376"/>
                  <a:gd name="T16" fmla="*/ 0 w 1127"/>
                  <a:gd name="T17" fmla="*/ 1 h 376"/>
                  <a:gd name="T18" fmla="*/ 0 w 1127"/>
                  <a:gd name="T19" fmla="*/ 1 h 376"/>
                  <a:gd name="T20" fmla="*/ 0 w 1127"/>
                  <a:gd name="T21" fmla="*/ 1 h 376"/>
                  <a:gd name="T22" fmla="*/ 0 w 1127"/>
                  <a:gd name="T23" fmla="*/ 1 h 376"/>
                  <a:gd name="T24" fmla="*/ 0 w 1127"/>
                  <a:gd name="T25" fmla="*/ 1 h 376"/>
                  <a:gd name="T26" fmla="*/ 0 w 1127"/>
                  <a:gd name="T27" fmla="*/ 1 h 376"/>
                  <a:gd name="T28" fmla="*/ 0 w 1127"/>
                  <a:gd name="T29" fmla="*/ 1 h 376"/>
                  <a:gd name="T30" fmla="*/ 0 w 1127"/>
                  <a:gd name="T31" fmla="*/ 1 h 376"/>
                  <a:gd name="T32" fmla="*/ 0 w 1127"/>
                  <a:gd name="T33" fmla="*/ 1 h 376"/>
                  <a:gd name="T34" fmla="*/ 0 w 1127"/>
                  <a:gd name="T35" fmla="*/ 1 h 376"/>
                  <a:gd name="T36" fmla="*/ 0 w 1127"/>
                  <a:gd name="T37" fmla="*/ 1 h 376"/>
                  <a:gd name="T38" fmla="*/ 0 w 1127"/>
                  <a:gd name="T39" fmla="*/ 1 h 376"/>
                  <a:gd name="T40" fmla="*/ 0 w 1127"/>
                  <a:gd name="T41" fmla="*/ 1 h 376"/>
                  <a:gd name="T42" fmla="*/ 0 w 1127"/>
                  <a:gd name="T43" fmla="*/ 1 h 376"/>
                  <a:gd name="T44" fmla="*/ 0 w 1127"/>
                  <a:gd name="T45" fmla="*/ 1 h 376"/>
                  <a:gd name="T46" fmla="*/ 0 w 1127"/>
                  <a:gd name="T47" fmla="*/ 1 h 376"/>
                  <a:gd name="T48" fmla="*/ 0 w 1127"/>
                  <a:gd name="T49" fmla="*/ 1 h 376"/>
                  <a:gd name="T50" fmla="*/ 0 w 1127"/>
                  <a:gd name="T51" fmla="*/ 1 h 376"/>
                  <a:gd name="T52" fmla="*/ 0 w 1127"/>
                  <a:gd name="T53" fmla="*/ 1 h 376"/>
                  <a:gd name="T54" fmla="*/ 0 w 1127"/>
                  <a:gd name="T55" fmla="*/ 1 h 376"/>
                  <a:gd name="T56" fmla="*/ 0 w 1127"/>
                  <a:gd name="T57" fmla="*/ 1 h 376"/>
                  <a:gd name="T58" fmla="*/ 0 w 1127"/>
                  <a:gd name="T59" fmla="*/ 1 h 376"/>
                  <a:gd name="T60" fmla="*/ 0 w 1127"/>
                  <a:gd name="T61" fmla="*/ 1 h 376"/>
                  <a:gd name="T62" fmla="*/ 0 w 1127"/>
                  <a:gd name="T63" fmla="*/ 1 h 376"/>
                  <a:gd name="T64" fmla="*/ 0 w 1127"/>
                  <a:gd name="T65" fmla="*/ 1 h 376"/>
                  <a:gd name="T66" fmla="*/ 0 w 1127"/>
                  <a:gd name="T67" fmla="*/ 1 h 376"/>
                  <a:gd name="T68" fmla="*/ 0 w 1127"/>
                  <a:gd name="T69" fmla="*/ 1 h 376"/>
                  <a:gd name="T70" fmla="*/ 0 w 1127"/>
                  <a:gd name="T71" fmla="*/ 1 h 376"/>
                  <a:gd name="T72" fmla="*/ 0 w 1127"/>
                  <a:gd name="T73" fmla="*/ 1 h 376"/>
                  <a:gd name="T74" fmla="*/ 0 w 1127"/>
                  <a:gd name="T75" fmla="*/ 0 h 376"/>
                  <a:gd name="T76" fmla="*/ 0 w 1127"/>
                  <a:gd name="T77" fmla="*/ 0 h 3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27"/>
                  <a:gd name="T118" fmla="*/ 0 h 376"/>
                  <a:gd name="T119" fmla="*/ 1127 w 1127"/>
                  <a:gd name="T120" fmla="*/ 376 h 3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27" h="376">
                    <a:moveTo>
                      <a:pt x="0" y="0"/>
                    </a:moveTo>
                    <a:lnTo>
                      <a:pt x="93" y="24"/>
                    </a:lnTo>
                    <a:lnTo>
                      <a:pt x="190" y="51"/>
                    </a:lnTo>
                    <a:lnTo>
                      <a:pt x="249" y="68"/>
                    </a:lnTo>
                    <a:lnTo>
                      <a:pt x="310" y="85"/>
                    </a:lnTo>
                    <a:lnTo>
                      <a:pt x="373" y="102"/>
                    </a:lnTo>
                    <a:lnTo>
                      <a:pt x="438" y="121"/>
                    </a:lnTo>
                    <a:lnTo>
                      <a:pt x="500" y="140"/>
                    </a:lnTo>
                    <a:lnTo>
                      <a:pt x="563" y="157"/>
                    </a:lnTo>
                    <a:lnTo>
                      <a:pt x="622" y="174"/>
                    </a:lnTo>
                    <a:lnTo>
                      <a:pt x="675" y="192"/>
                    </a:lnTo>
                    <a:lnTo>
                      <a:pt x="761" y="218"/>
                    </a:lnTo>
                    <a:lnTo>
                      <a:pt x="831" y="245"/>
                    </a:lnTo>
                    <a:lnTo>
                      <a:pt x="897" y="271"/>
                    </a:lnTo>
                    <a:lnTo>
                      <a:pt x="960" y="296"/>
                    </a:lnTo>
                    <a:lnTo>
                      <a:pt x="1015" y="321"/>
                    </a:lnTo>
                    <a:lnTo>
                      <a:pt x="1061" y="344"/>
                    </a:lnTo>
                    <a:lnTo>
                      <a:pt x="1097" y="361"/>
                    </a:lnTo>
                    <a:lnTo>
                      <a:pt x="1127" y="376"/>
                    </a:lnTo>
                    <a:lnTo>
                      <a:pt x="1118" y="338"/>
                    </a:lnTo>
                    <a:lnTo>
                      <a:pt x="1065" y="317"/>
                    </a:lnTo>
                    <a:lnTo>
                      <a:pt x="1004" y="292"/>
                    </a:lnTo>
                    <a:lnTo>
                      <a:pt x="932" y="264"/>
                    </a:lnTo>
                    <a:lnTo>
                      <a:pt x="892" y="249"/>
                    </a:lnTo>
                    <a:lnTo>
                      <a:pt x="852" y="233"/>
                    </a:lnTo>
                    <a:lnTo>
                      <a:pt x="810" y="218"/>
                    </a:lnTo>
                    <a:lnTo>
                      <a:pt x="768" y="203"/>
                    </a:lnTo>
                    <a:lnTo>
                      <a:pt x="690" y="176"/>
                    </a:lnTo>
                    <a:lnTo>
                      <a:pt x="624" y="155"/>
                    </a:lnTo>
                    <a:lnTo>
                      <a:pt x="557" y="136"/>
                    </a:lnTo>
                    <a:lnTo>
                      <a:pt x="481" y="116"/>
                    </a:lnTo>
                    <a:lnTo>
                      <a:pt x="403" y="93"/>
                    </a:lnTo>
                    <a:lnTo>
                      <a:pt x="327" y="72"/>
                    </a:lnTo>
                    <a:lnTo>
                      <a:pt x="259" y="51"/>
                    </a:lnTo>
                    <a:lnTo>
                      <a:pt x="202" y="36"/>
                    </a:lnTo>
                    <a:lnTo>
                      <a:pt x="150" y="22"/>
                    </a:lnTo>
                    <a:lnTo>
                      <a:pt x="78" y="3"/>
                    </a:lnTo>
                    <a:lnTo>
                      <a:pt x="0" y="0"/>
                    </a:lnTo>
                    <a:close/>
                  </a:path>
                </a:pathLst>
              </a:custGeom>
              <a:solidFill>
                <a:srgbClr val="000000"/>
              </a:solidFill>
              <a:ln w="9525">
                <a:noFill/>
                <a:round/>
                <a:headEnd/>
                <a:tailEnd/>
              </a:ln>
            </p:spPr>
            <p:txBody>
              <a:bodyPr/>
              <a:lstStyle/>
              <a:p>
                <a:endParaRPr lang="en-US"/>
              </a:p>
            </p:txBody>
          </p:sp>
          <p:sp>
            <p:nvSpPr>
              <p:cNvPr id="54474" name="Freeform 190"/>
              <p:cNvSpPr>
                <a:spLocks/>
              </p:cNvSpPr>
              <p:nvPr/>
            </p:nvSpPr>
            <p:spPr bwMode="auto">
              <a:xfrm>
                <a:off x="720" y="3506"/>
                <a:ext cx="73" cy="21"/>
              </a:xfrm>
              <a:custGeom>
                <a:avLst/>
                <a:gdLst>
                  <a:gd name="T0" fmla="*/ 1 w 146"/>
                  <a:gd name="T1" fmla="*/ 1 h 42"/>
                  <a:gd name="T2" fmla="*/ 1 w 146"/>
                  <a:gd name="T3" fmla="*/ 1 h 42"/>
                  <a:gd name="T4" fmla="*/ 0 w 146"/>
                  <a:gd name="T5" fmla="*/ 1 h 42"/>
                  <a:gd name="T6" fmla="*/ 1 w 146"/>
                  <a:gd name="T7" fmla="*/ 0 h 42"/>
                  <a:gd name="T8" fmla="*/ 1 w 146"/>
                  <a:gd name="T9" fmla="*/ 1 h 42"/>
                  <a:gd name="T10" fmla="*/ 1 w 146"/>
                  <a:gd name="T11" fmla="*/ 1 h 42"/>
                  <a:gd name="T12" fmla="*/ 0 60000 65536"/>
                  <a:gd name="T13" fmla="*/ 0 60000 65536"/>
                  <a:gd name="T14" fmla="*/ 0 60000 65536"/>
                  <a:gd name="T15" fmla="*/ 0 60000 65536"/>
                  <a:gd name="T16" fmla="*/ 0 60000 65536"/>
                  <a:gd name="T17" fmla="*/ 0 60000 65536"/>
                  <a:gd name="T18" fmla="*/ 0 w 146"/>
                  <a:gd name="T19" fmla="*/ 0 h 42"/>
                  <a:gd name="T20" fmla="*/ 146 w 146"/>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46" h="42">
                    <a:moveTo>
                      <a:pt x="146" y="32"/>
                    </a:moveTo>
                    <a:lnTo>
                      <a:pt x="10" y="42"/>
                    </a:lnTo>
                    <a:lnTo>
                      <a:pt x="0" y="13"/>
                    </a:lnTo>
                    <a:lnTo>
                      <a:pt x="133" y="0"/>
                    </a:lnTo>
                    <a:lnTo>
                      <a:pt x="146" y="32"/>
                    </a:lnTo>
                    <a:close/>
                  </a:path>
                </a:pathLst>
              </a:custGeom>
              <a:solidFill>
                <a:srgbClr val="000000"/>
              </a:solidFill>
              <a:ln w="9525">
                <a:noFill/>
                <a:round/>
                <a:headEnd/>
                <a:tailEnd/>
              </a:ln>
            </p:spPr>
            <p:txBody>
              <a:bodyPr/>
              <a:lstStyle/>
              <a:p>
                <a:endParaRPr lang="en-US"/>
              </a:p>
            </p:txBody>
          </p:sp>
          <p:sp>
            <p:nvSpPr>
              <p:cNvPr id="54475" name="Freeform 191"/>
              <p:cNvSpPr>
                <a:spLocks/>
              </p:cNvSpPr>
              <p:nvPr/>
            </p:nvSpPr>
            <p:spPr bwMode="auto">
              <a:xfrm>
                <a:off x="1249" y="3535"/>
                <a:ext cx="190" cy="90"/>
              </a:xfrm>
              <a:custGeom>
                <a:avLst/>
                <a:gdLst>
                  <a:gd name="T0" fmla="*/ 0 w 380"/>
                  <a:gd name="T1" fmla="*/ 1 h 180"/>
                  <a:gd name="T2" fmla="*/ 1 w 380"/>
                  <a:gd name="T3" fmla="*/ 1 h 180"/>
                  <a:gd name="T4" fmla="*/ 1 w 380"/>
                  <a:gd name="T5" fmla="*/ 1 h 180"/>
                  <a:gd name="T6" fmla="*/ 1 w 380"/>
                  <a:gd name="T7" fmla="*/ 1 h 180"/>
                  <a:gd name="T8" fmla="*/ 1 w 380"/>
                  <a:gd name="T9" fmla="*/ 1 h 180"/>
                  <a:gd name="T10" fmla="*/ 1 w 380"/>
                  <a:gd name="T11" fmla="*/ 0 h 180"/>
                  <a:gd name="T12" fmla="*/ 0 w 380"/>
                  <a:gd name="T13" fmla="*/ 1 h 180"/>
                  <a:gd name="T14" fmla="*/ 0 w 380"/>
                  <a:gd name="T15" fmla="*/ 1 h 180"/>
                  <a:gd name="T16" fmla="*/ 0 60000 65536"/>
                  <a:gd name="T17" fmla="*/ 0 60000 65536"/>
                  <a:gd name="T18" fmla="*/ 0 60000 65536"/>
                  <a:gd name="T19" fmla="*/ 0 60000 65536"/>
                  <a:gd name="T20" fmla="*/ 0 60000 65536"/>
                  <a:gd name="T21" fmla="*/ 0 60000 65536"/>
                  <a:gd name="T22" fmla="*/ 0 60000 65536"/>
                  <a:gd name="T23" fmla="*/ 0 60000 65536"/>
                  <a:gd name="T24" fmla="*/ 0 w 380"/>
                  <a:gd name="T25" fmla="*/ 0 h 180"/>
                  <a:gd name="T26" fmla="*/ 380 w 380"/>
                  <a:gd name="T27" fmla="*/ 180 h 1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0" h="180">
                    <a:moveTo>
                      <a:pt x="0" y="7"/>
                    </a:moveTo>
                    <a:lnTo>
                      <a:pt x="285" y="161"/>
                    </a:lnTo>
                    <a:lnTo>
                      <a:pt x="380" y="180"/>
                    </a:lnTo>
                    <a:lnTo>
                      <a:pt x="365" y="169"/>
                    </a:lnTo>
                    <a:lnTo>
                      <a:pt x="281" y="146"/>
                    </a:lnTo>
                    <a:lnTo>
                      <a:pt x="11" y="0"/>
                    </a:lnTo>
                    <a:lnTo>
                      <a:pt x="0" y="7"/>
                    </a:lnTo>
                    <a:close/>
                  </a:path>
                </a:pathLst>
              </a:custGeom>
              <a:solidFill>
                <a:srgbClr val="000000"/>
              </a:solidFill>
              <a:ln w="9525">
                <a:noFill/>
                <a:round/>
                <a:headEnd/>
                <a:tailEnd/>
              </a:ln>
            </p:spPr>
            <p:txBody>
              <a:bodyPr/>
              <a:lstStyle/>
              <a:p>
                <a:endParaRPr lang="en-US"/>
              </a:p>
            </p:txBody>
          </p:sp>
          <p:sp>
            <p:nvSpPr>
              <p:cNvPr id="54476" name="Freeform 192"/>
              <p:cNvSpPr>
                <a:spLocks/>
              </p:cNvSpPr>
              <p:nvPr/>
            </p:nvSpPr>
            <p:spPr bwMode="auto">
              <a:xfrm>
                <a:off x="1316" y="3539"/>
                <a:ext cx="122" cy="83"/>
              </a:xfrm>
              <a:custGeom>
                <a:avLst/>
                <a:gdLst>
                  <a:gd name="T0" fmla="*/ 0 w 243"/>
                  <a:gd name="T1" fmla="*/ 0 h 168"/>
                  <a:gd name="T2" fmla="*/ 1 w 243"/>
                  <a:gd name="T3" fmla="*/ 0 h 168"/>
                  <a:gd name="T4" fmla="*/ 1 w 243"/>
                  <a:gd name="T5" fmla="*/ 0 h 168"/>
                  <a:gd name="T6" fmla="*/ 1 w 243"/>
                  <a:gd name="T7" fmla="*/ 0 h 168"/>
                  <a:gd name="T8" fmla="*/ 1 w 243"/>
                  <a:gd name="T9" fmla="*/ 0 h 168"/>
                  <a:gd name="T10" fmla="*/ 0 w 243"/>
                  <a:gd name="T11" fmla="*/ 0 h 168"/>
                  <a:gd name="T12" fmla="*/ 0 w 243"/>
                  <a:gd name="T13" fmla="*/ 0 h 168"/>
                  <a:gd name="T14" fmla="*/ 0 60000 65536"/>
                  <a:gd name="T15" fmla="*/ 0 60000 65536"/>
                  <a:gd name="T16" fmla="*/ 0 60000 65536"/>
                  <a:gd name="T17" fmla="*/ 0 60000 65536"/>
                  <a:gd name="T18" fmla="*/ 0 60000 65536"/>
                  <a:gd name="T19" fmla="*/ 0 60000 65536"/>
                  <a:gd name="T20" fmla="*/ 0 60000 65536"/>
                  <a:gd name="T21" fmla="*/ 0 w 243"/>
                  <a:gd name="T22" fmla="*/ 0 h 168"/>
                  <a:gd name="T23" fmla="*/ 243 w 243"/>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 h="168">
                    <a:moveTo>
                      <a:pt x="0" y="8"/>
                    </a:moveTo>
                    <a:lnTo>
                      <a:pt x="169" y="95"/>
                    </a:lnTo>
                    <a:lnTo>
                      <a:pt x="243" y="168"/>
                    </a:lnTo>
                    <a:lnTo>
                      <a:pt x="182" y="86"/>
                    </a:lnTo>
                    <a:lnTo>
                      <a:pt x="13" y="0"/>
                    </a:lnTo>
                    <a:lnTo>
                      <a:pt x="0" y="8"/>
                    </a:lnTo>
                    <a:close/>
                  </a:path>
                </a:pathLst>
              </a:custGeom>
              <a:solidFill>
                <a:srgbClr val="000000"/>
              </a:solidFill>
              <a:ln w="9525">
                <a:noFill/>
                <a:round/>
                <a:headEnd/>
                <a:tailEnd/>
              </a:ln>
            </p:spPr>
            <p:txBody>
              <a:bodyPr/>
              <a:lstStyle/>
              <a:p>
                <a:endParaRPr lang="en-US"/>
              </a:p>
            </p:txBody>
          </p:sp>
          <p:sp>
            <p:nvSpPr>
              <p:cNvPr id="54477" name="Freeform 193"/>
              <p:cNvSpPr>
                <a:spLocks/>
              </p:cNvSpPr>
              <p:nvPr/>
            </p:nvSpPr>
            <p:spPr bwMode="auto">
              <a:xfrm>
                <a:off x="1014" y="3600"/>
                <a:ext cx="86" cy="69"/>
              </a:xfrm>
              <a:custGeom>
                <a:avLst/>
                <a:gdLst>
                  <a:gd name="T0" fmla="*/ 0 w 173"/>
                  <a:gd name="T1" fmla="*/ 0 h 139"/>
                  <a:gd name="T2" fmla="*/ 0 w 173"/>
                  <a:gd name="T3" fmla="*/ 0 h 139"/>
                  <a:gd name="T4" fmla="*/ 0 w 173"/>
                  <a:gd name="T5" fmla="*/ 0 h 139"/>
                  <a:gd name="T6" fmla="*/ 0 w 173"/>
                  <a:gd name="T7" fmla="*/ 0 h 139"/>
                  <a:gd name="T8" fmla="*/ 0 w 173"/>
                  <a:gd name="T9" fmla="*/ 0 h 139"/>
                  <a:gd name="T10" fmla="*/ 0 w 173"/>
                  <a:gd name="T11" fmla="*/ 0 h 139"/>
                  <a:gd name="T12" fmla="*/ 0 w 173"/>
                  <a:gd name="T13" fmla="*/ 0 h 139"/>
                  <a:gd name="T14" fmla="*/ 0 w 173"/>
                  <a:gd name="T15" fmla="*/ 0 h 139"/>
                  <a:gd name="T16" fmla="*/ 0 w 173"/>
                  <a:gd name="T17" fmla="*/ 0 h 139"/>
                  <a:gd name="T18" fmla="*/ 0 w 173"/>
                  <a:gd name="T19" fmla="*/ 0 h 139"/>
                  <a:gd name="T20" fmla="*/ 0 w 173"/>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3"/>
                  <a:gd name="T34" fmla="*/ 0 h 139"/>
                  <a:gd name="T35" fmla="*/ 173 w 173"/>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3" h="139">
                    <a:moveTo>
                      <a:pt x="23" y="4"/>
                    </a:moveTo>
                    <a:lnTo>
                      <a:pt x="103" y="97"/>
                    </a:lnTo>
                    <a:lnTo>
                      <a:pt x="130" y="91"/>
                    </a:lnTo>
                    <a:lnTo>
                      <a:pt x="166" y="97"/>
                    </a:lnTo>
                    <a:lnTo>
                      <a:pt x="173" y="139"/>
                    </a:lnTo>
                    <a:lnTo>
                      <a:pt x="154" y="131"/>
                    </a:lnTo>
                    <a:lnTo>
                      <a:pt x="141" y="120"/>
                    </a:lnTo>
                    <a:lnTo>
                      <a:pt x="101" y="110"/>
                    </a:lnTo>
                    <a:lnTo>
                      <a:pt x="0" y="0"/>
                    </a:lnTo>
                    <a:lnTo>
                      <a:pt x="23" y="4"/>
                    </a:lnTo>
                    <a:close/>
                  </a:path>
                </a:pathLst>
              </a:custGeom>
              <a:solidFill>
                <a:srgbClr val="000000"/>
              </a:solidFill>
              <a:ln w="9525">
                <a:noFill/>
                <a:round/>
                <a:headEnd/>
                <a:tailEnd/>
              </a:ln>
            </p:spPr>
            <p:txBody>
              <a:bodyPr/>
              <a:lstStyle/>
              <a:p>
                <a:endParaRPr lang="en-US"/>
              </a:p>
            </p:txBody>
          </p:sp>
          <p:sp>
            <p:nvSpPr>
              <p:cNvPr id="54478" name="Freeform 194"/>
              <p:cNvSpPr>
                <a:spLocks/>
              </p:cNvSpPr>
              <p:nvPr/>
            </p:nvSpPr>
            <p:spPr bwMode="auto">
              <a:xfrm>
                <a:off x="1061" y="3513"/>
                <a:ext cx="882" cy="178"/>
              </a:xfrm>
              <a:custGeom>
                <a:avLst/>
                <a:gdLst>
                  <a:gd name="T0" fmla="*/ 1 w 1764"/>
                  <a:gd name="T1" fmla="*/ 1 h 356"/>
                  <a:gd name="T2" fmla="*/ 1 w 1764"/>
                  <a:gd name="T3" fmla="*/ 1 h 356"/>
                  <a:gd name="T4" fmla="*/ 1 w 1764"/>
                  <a:gd name="T5" fmla="*/ 1 h 356"/>
                  <a:gd name="T6" fmla="*/ 1 w 1764"/>
                  <a:gd name="T7" fmla="*/ 1 h 356"/>
                  <a:gd name="T8" fmla="*/ 1 w 1764"/>
                  <a:gd name="T9" fmla="*/ 1 h 356"/>
                  <a:gd name="T10" fmla="*/ 1 w 1764"/>
                  <a:gd name="T11" fmla="*/ 1 h 356"/>
                  <a:gd name="T12" fmla="*/ 1 w 1764"/>
                  <a:gd name="T13" fmla="*/ 1 h 356"/>
                  <a:gd name="T14" fmla="*/ 1 w 1764"/>
                  <a:gd name="T15" fmla="*/ 1 h 356"/>
                  <a:gd name="T16" fmla="*/ 1 w 1764"/>
                  <a:gd name="T17" fmla="*/ 1 h 356"/>
                  <a:gd name="T18" fmla="*/ 1 w 1764"/>
                  <a:gd name="T19" fmla="*/ 1 h 356"/>
                  <a:gd name="T20" fmla="*/ 1 w 1764"/>
                  <a:gd name="T21" fmla="*/ 0 h 356"/>
                  <a:gd name="T22" fmla="*/ 1 w 1764"/>
                  <a:gd name="T23" fmla="*/ 1 h 356"/>
                  <a:gd name="T24" fmla="*/ 1 w 1764"/>
                  <a:gd name="T25" fmla="*/ 1 h 356"/>
                  <a:gd name="T26" fmla="*/ 1 w 1764"/>
                  <a:gd name="T27" fmla="*/ 1 h 356"/>
                  <a:gd name="T28" fmla="*/ 1 w 1764"/>
                  <a:gd name="T29" fmla="*/ 1 h 356"/>
                  <a:gd name="T30" fmla="*/ 1 w 1764"/>
                  <a:gd name="T31" fmla="*/ 1 h 356"/>
                  <a:gd name="T32" fmla="*/ 1 w 1764"/>
                  <a:gd name="T33" fmla="*/ 1 h 356"/>
                  <a:gd name="T34" fmla="*/ 1 w 1764"/>
                  <a:gd name="T35" fmla="*/ 1 h 356"/>
                  <a:gd name="T36" fmla="*/ 1 w 1764"/>
                  <a:gd name="T37" fmla="*/ 1 h 356"/>
                  <a:gd name="T38" fmla="*/ 1 w 1764"/>
                  <a:gd name="T39" fmla="*/ 1 h 356"/>
                  <a:gd name="T40" fmla="*/ 1 w 1764"/>
                  <a:gd name="T41" fmla="*/ 1 h 356"/>
                  <a:gd name="T42" fmla="*/ 1 w 1764"/>
                  <a:gd name="T43" fmla="*/ 1 h 356"/>
                  <a:gd name="T44" fmla="*/ 0 w 1764"/>
                  <a:gd name="T45" fmla="*/ 1 h 356"/>
                  <a:gd name="T46" fmla="*/ 1 w 1764"/>
                  <a:gd name="T47" fmla="*/ 1 h 356"/>
                  <a:gd name="T48" fmla="*/ 1 w 1764"/>
                  <a:gd name="T49" fmla="*/ 1 h 3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64"/>
                  <a:gd name="T76" fmla="*/ 0 h 356"/>
                  <a:gd name="T77" fmla="*/ 1764 w 1764"/>
                  <a:gd name="T78" fmla="*/ 356 h 3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64" h="356">
                    <a:moveTo>
                      <a:pt x="21" y="289"/>
                    </a:moveTo>
                    <a:lnTo>
                      <a:pt x="42" y="325"/>
                    </a:lnTo>
                    <a:lnTo>
                      <a:pt x="52" y="336"/>
                    </a:lnTo>
                    <a:lnTo>
                      <a:pt x="67" y="340"/>
                    </a:lnTo>
                    <a:lnTo>
                      <a:pt x="476" y="325"/>
                    </a:lnTo>
                    <a:lnTo>
                      <a:pt x="867" y="308"/>
                    </a:lnTo>
                    <a:lnTo>
                      <a:pt x="1578" y="262"/>
                    </a:lnTo>
                    <a:lnTo>
                      <a:pt x="1741" y="259"/>
                    </a:lnTo>
                    <a:lnTo>
                      <a:pt x="1743" y="240"/>
                    </a:lnTo>
                    <a:lnTo>
                      <a:pt x="1405" y="29"/>
                    </a:lnTo>
                    <a:lnTo>
                      <a:pt x="1359" y="0"/>
                    </a:lnTo>
                    <a:lnTo>
                      <a:pt x="1435" y="29"/>
                    </a:lnTo>
                    <a:lnTo>
                      <a:pt x="1759" y="232"/>
                    </a:lnTo>
                    <a:lnTo>
                      <a:pt x="1764" y="262"/>
                    </a:lnTo>
                    <a:lnTo>
                      <a:pt x="1728" y="289"/>
                    </a:lnTo>
                    <a:lnTo>
                      <a:pt x="1671" y="274"/>
                    </a:lnTo>
                    <a:lnTo>
                      <a:pt x="918" y="319"/>
                    </a:lnTo>
                    <a:lnTo>
                      <a:pt x="664" y="329"/>
                    </a:lnTo>
                    <a:lnTo>
                      <a:pt x="304" y="342"/>
                    </a:lnTo>
                    <a:lnTo>
                      <a:pt x="130" y="348"/>
                    </a:lnTo>
                    <a:lnTo>
                      <a:pt x="57" y="356"/>
                    </a:lnTo>
                    <a:lnTo>
                      <a:pt x="27" y="333"/>
                    </a:lnTo>
                    <a:lnTo>
                      <a:pt x="0" y="278"/>
                    </a:lnTo>
                    <a:lnTo>
                      <a:pt x="21" y="289"/>
                    </a:lnTo>
                    <a:close/>
                  </a:path>
                </a:pathLst>
              </a:custGeom>
              <a:solidFill>
                <a:srgbClr val="000000"/>
              </a:solidFill>
              <a:ln w="9525">
                <a:noFill/>
                <a:round/>
                <a:headEnd/>
                <a:tailEnd/>
              </a:ln>
            </p:spPr>
            <p:txBody>
              <a:bodyPr/>
              <a:lstStyle/>
              <a:p>
                <a:endParaRPr lang="en-US"/>
              </a:p>
            </p:txBody>
          </p:sp>
          <p:sp>
            <p:nvSpPr>
              <p:cNvPr id="54479" name="Freeform 195"/>
              <p:cNvSpPr>
                <a:spLocks/>
              </p:cNvSpPr>
              <p:nvPr/>
            </p:nvSpPr>
            <p:spPr bwMode="auto">
              <a:xfrm>
                <a:off x="1345" y="3528"/>
                <a:ext cx="296" cy="30"/>
              </a:xfrm>
              <a:custGeom>
                <a:avLst/>
                <a:gdLst>
                  <a:gd name="T0" fmla="*/ 1 w 591"/>
                  <a:gd name="T1" fmla="*/ 1 h 59"/>
                  <a:gd name="T2" fmla="*/ 1 w 591"/>
                  <a:gd name="T3" fmla="*/ 1 h 59"/>
                  <a:gd name="T4" fmla="*/ 1 w 591"/>
                  <a:gd name="T5" fmla="*/ 1 h 59"/>
                  <a:gd name="T6" fmla="*/ 1 w 591"/>
                  <a:gd name="T7" fmla="*/ 1 h 59"/>
                  <a:gd name="T8" fmla="*/ 1 w 591"/>
                  <a:gd name="T9" fmla="*/ 1 h 59"/>
                  <a:gd name="T10" fmla="*/ 1 w 591"/>
                  <a:gd name="T11" fmla="*/ 1 h 59"/>
                  <a:gd name="T12" fmla="*/ 0 w 591"/>
                  <a:gd name="T13" fmla="*/ 1 h 59"/>
                  <a:gd name="T14" fmla="*/ 1 w 591"/>
                  <a:gd name="T15" fmla="*/ 1 h 59"/>
                  <a:gd name="T16" fmla="*/ 1 w 591"/>
                  <a:gd name="T17" fmla="*/ 1 h 59"/>
                  <a:gd name="T18" fmla="*/ 1 w 591"/>
                  <a:gd name="T19" fmla="*/ 0 h 59"/>
                  <a:gd name="T20" fmla="*/ 1 w 591"/>
                  <a:gd name="T21" fmla="*/ 1 h 59"/>
                  <a:gd name="T22" fmla="*/ 1 w 591"/>
                  <a:gd name="T23" fmla="*/ 1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1"/>
                  <a:gd name="T37" fmla="*/ 0 h 59"/>
                  <a:gd name="T38" fmla="*/ 591 w 591"/>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1" h="59">
                    <a:moveTo>
                      <a:pt x="591" y="12"/>
                    </a:moveTo>
                    <a:lnTo>
                      <a:pt x="536" y="25"/>
                    </a:lnTo>
                    <a:lnTo>
                      <a:pt x="477" y="37"/>
                    </a:lnTo>
                    <a:lnTo>
                      <a:pt x="410" y="44"/>
                    </a:lnTo>
                    <a:lnTo>
                      <a:pt x="180" y="57"/>
                    </a:lnTo>
                    <a:lnTo>
                      <a:pt x="15" y="59"/>
                    </a:lnTo>
                    <a:lnTo>
                      <a:pt x="0" y="44"/>
                    </a:lnTo>
                    <a:lnTo>
                      <a:pt x="291" y="42"/>
                    </a:lnTo>
                    <a:lnTo>
                      <a:pt x="454" y="27"/>
                    </a:lnTo>
                    <a:lnTo>
                      <a:pt x="570" y="0"/>
                    </a:lnTo>
                    <a:lnTo>
                      <a:pt x="591" y="12"/>
                    </a:lnTo>
                    <a:close/>
                  </a:path>
                </a:pathLst>
              </a:custGeom>
              <a:solidFill>
                <a:srgbClr val="000000"/>
              </a:solidFill>
              <a:ln w="9525">
                <a:noFill/>
                <a:round/>
                <a:headEnd/>
                <a:tailEnd/>
              </a:ln>
            </p:spPr>
            <p:txBody>
              <a:bodyPr/>
              <a:lstStyle/>
              <a:p>
                <a:endParaRPr lang="en-US"/>
              </a:p>
            </p:txBody>
          </p:sp>
          <p:sp>
            <p:nvSpPr>
              <p:cNvPr id="54480" name="Freeform 196"/>
              <p:cNvSpPr>
                <a:spLocks/>
              </p:cNvSpPr>
              <p:nvPr/>
            </p:nvSpPr>
            <p:spPr bwMode="auto">
              <a:xfrm>
                <a:off x="723" y="3652"/>
                <a:ext cx="1232" cy="127"/>
              </a:xfrm>
              <a:custGeom>
                <a:avLst/>
                <a:gdLst>
                  <a:gd name="T0" fmla="*/ 1 w 2463"/>
                  <a:gd name="T1" fmla="*/ 0 h 254"/>
                  <a:gd name="T2" fmla="*/ 1 w 2463"/>
                  <a:gd name="T3" fmla="*/ 1 h 254"/>
                  <a:gd name="T4" fmla="*/ 1 w 2463"/>
                  <a:gd name="T5" fmla="*/ 1 h 254"/>
                  <a:gd name="T6" fmla="*/ 1 w 2463"/>
                  <a:gd name="T7" fmla="*/ 1 h 254"/>
                  <a:gd name="T8" fmla="*/ 0 w 2463"/>
                  <a:gd name="T9" fmla="*/ 1 h 254"/>
                  <a:gd name="T10" fmla="*/ 0 w 2463"/>
                  <a:gd name="T11" fmla="*/ 1 h 254"/>
                  <a:gd name="T12" fmla="*/ 1 w 2463"/>
                  <a:gd name="T13" fmla="*/ 1 h 254"/>
                  <a:gd name="T14" fmla="*/ 1 w 2463"/>
                  <a:gd name="T15" fmla="*/ 1 h 254"/>
                  <a:gd name="T16" fmla="*/ 1 w 2463"/>
                  <a:gd name="T17" fmla="*/ 1 h 254"/>
                  <a:gd name="T18" fmla="*/ 1 w 2463"/>
                  <a:gd name="T19" fmla="*/ 1 h 254"/>
                  <a:gd name="T20" fmla="*/ 1 w 2463"/>
                  <a:gd name="T21" fmla="*/ 0 h 254"/>
                  <a:gd name="T22" fmla="*/ 1 w 2463"/>
                  <a:gd name="T23" fmla="*/ 0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3"/>
                  <a:gd name="T37" fmla="*/ 0 h 254"/>
                  <a:gd name="T38" fmla="*/ 2463 w 2463"/>
                  <a:gd name="T39" fmla="*/ 254 h 2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3" h="254">
                    <a:moveTo>
                      <a:pt x="2374" y="0"/>
                    </a:moveTo>
                    <a:lnTo>
                      <a:pt x="2406" y="19"/>
                    </a:lnTo>
                    <a:lnTo>
                      <a:pt x="2442" y="51"/>
                    </a:lnTo>
                    <a:lnTo>
                      <a:pt x="2446" y="116"/>
                    </a:lnTo>
                    <a:lnTo>
                      <a:pt x="0" y="203"/>
                    </a:lnTo>
                    <a:lnTo>
                      <a:pt x="0" y="254"/>
                    </a:lnTo>
                    <a:lnTo>
                      <a:pt x="2461" y="138"/>
                    </a:lnTo>
                    <a:lnTo>
                      <a:pt x="2463" y="74"/>
                    </a:lnTo>
                    <a:lnTo>
                      <a:pt x="2457" y="47"/>
                    </a:lnTo>
                    <a:lnTo>
                      <a:pt x="2404" y="5"/>
                    </a:lnTo>
                    <a:lnTo>
                      <a:pt x="2374" y="0"/>
                    </a:lnTo>
                    <a:close/>
                  </a:path>
                </a:pathLst>
              </a:custGeom>
              <a:solidFill>
                <a:srgbClr val="000000"/>
              </a:solidFill>
              <a:ln w="9525">
                <a:noFill/>
                <a:round/>
                <a:headEnd/>
                <a:tailEnd/>
              </a:ln>
            </p:spPr>
            <p:txBody>
              <a:bodyPr/>
              <a:lstStyle/>
              <a:p>
                <a:endParaRPr lang="en-US"/>
              </a:p>
            </p:txBody>
          </p:sp>
          <p:sp>
            <p:nvSpPr>
              <p:cNvPr id="54481" name="Freeform 197"/>
              <p:cNvSpPr>
                <a:spLocks/>
              </p:cNvSpPr>
              <p:nvPr/>
            </p:nvSpPr>
            <p:spPr bwMode="auto">
              <a:xfrm>
                <a:off x="720" y="3558"/>
                <a:ext cx="232" cy="16"/>
              </a:xfrm>
              <a:custGeom>
                <a:avLst/>
                <a:gdLst>
                  <a:gd name="T0" fmla="*/ 0 w 464"/>
                  <a:gd name="T1" fmla="*/ 0 h 33"/>
                  <a:gd name="T2" fmla="*/ 1 w 464"/>
                  <a:gd name="T3" fmla="*/ 0 h 33"/>
                  <a:gd name="T4" fmla="*/ 1 w 464"/>
                  <a:gd name="T5" fmla="*/ 0 h 33"/>
                  <a:gd name="T6" fmla="*/ 1 w 464"/>
                  <a:gd name="T7" fmla="*/ 0 h 33"/>
                  <a:gd name="T8" fmla="*/ 0 w 464"/>
                  <a:gd name="T9" fmla="*/ 0 h 33"/>
                  <a:gd name="T10" fmla="*/ 0 w 464"/>
                  <a:gd name="T11" fmla="*/ 0 h 33"/>
                  <a:gd name="T12" fmla="*/ 0 60000 65536"/>
                  <a:gd name="T13" fmla="*/ 0 60000 65536"/>
                  <a:gd name="T14" fmla="*/ 0 60000 65536"/>
                  <a:gd name="T15" fmla="*/ 0 60000 65536"/>
                  <a:gd name="T16" fmla="*/ 0 60000 65536"/>
                  <a:gd name="T17" fmla="*/ 0 60000 65536"/>
                  <a:gd name="T18" fmla="*/ 0 w 464"/>
                  <a:gd name="T19" fmla="*/ 0 h 33"/>
                  <a:gd name="T20" fmla="*/ 464 w 46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64" h="33">
                    <a:moveTo>
                      <a:pt x="0" y="33"/>
                    </a:moveTo>
                    <a:lnTo>
                      <a:pt x="464" y="14"/>
                    </a:lnTo>
                    <a:lnTo>
                      <a:pt x="443" y="0"/>
                    </a:lnTo>
                    <a:lnTo>
                      <a:pt x="10" y="6"/>
                    </a:lnTo>
                    <a:lnTo>
                      <a:pt x="0" y="33"/>
                    </a:lnTo>
                    <a:close/>
                  </a:path>
                </a:pathLst>
              </a:custGeom>
              <a:solidFill>
                <a:srgbClr val="000000"/>
              </a:solidFill>
              <a:ln w="9525">
                <a:noFill/>
                <a:round/>
                <a:headEnd/>
                <a:tailEnd/>
              </a:ln>
            </p:spPr>
            <p:txBody>
              <a:bodyPr/>
              <a:lstStyle/>
              <a:p>
                <a:endParaRPr lang="en-US"/>
              </a:p>
            </p:txBody>
          </p:sp>
          <p:sp>
            <p:nvSpPr>
              <p:cNvPr id="54482" name="Freeform 198"/>
              <p:cNvSpPr>
                <a:spLocks/>
              </p:cNvSpPr>
              <p:nvPr/>
            </p:nvSpPr>
            <p:spPr bwMode="auto">
              <a:xfrm>
                <a:off x="2147" y="3539"/>
                <a:ext cx="269" cy="147"/>
              </a:xfrm>
              <a:custGeom>
                <a:avLst/>
                <a:gdLst>
                  <a:gd name="T0" fmla="*/ 1 w 538"/>
                  <a:gd name="T1" fmla="*/ 0 h 295"/>
                  <a:gd name="T2" fmla="*/ 1 w 538"/>
                  <a:gd name="T3" fmla="*/ 0 h 295"/>
                  <a:gd name="T4" fmla="*/ 1 w 538"/>
                  <a:gd name="T5" fmla="*/ 0 h 295"/>
                  <a:gd name="T6" fmla="*/ 1 w 538"/>
                  <a:gd name="T7" fmla="*/ 0 h 295"/>
                  <a:gd name="T8" fmla="*/ 1 w 538"/>
                  <a:gd name="T9" fmla="*/ 0 h 295"/>
                  <a:gd name="T10" fmla="*/ 1 w 538"/>
                  <a:gd name="T11" fmla="*/ 0 h 295"/>
                  <a:gd name="T12" fmla="*/ 0 w 538"/>
                  <a:gd name="T13" fmla="*/ 0 h 295"/>
                  <a:gd name="T14" fmla="*/ 1 w 538"/>
                  <a:gd name="T15" fmla="*/ 0 h 295"/>
                  <a:gd name="T16" fmla="*/ 1 w 538"/>
                  <a:gd name="T17" fmla="*/ 0 h 295"/>
                  <a:gd name="T18" fmla="*/ 1 w 538"/>
                  <a:gd name="T19" fmla="*/ 0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8"/>
                  <a:gd name="T31" fmla="*/ 0 h 295"/>
                  <a:gd name="T32" fmla="*/ 538 w 538"/>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8" h="295">
                    <a:moveTo>
                      <a:pt x="61" y="295"/>
                    </a:moveTo>
                    <a:lnTo>
                      <a:pt x="15" y="48"/>
                    </a:lnTo>
                    <a:lnTo>
                      <a:pt x="479" y="19"/>
                    </a:lnTo>
                    <a:lnTo>
                      <a:pt x="519" y="253"/>
                    </a:lnTo>
                    <a:lnTo>
                      <a:pt x="538" y="249"/>
                    </a:lnTo>
                    <a:lnTo>
                      <a:pt x="487" y="0"/>
                    </a:lnTo>
                    <a:lnTo>
                      <a:pt x="0" y="36"/>
                    </a:lnTo>
                    <a:lnTo>
                      <a:pt x="49" y="284"/>
                    </a:lnTo>
                    <a:lnTo>
                      <a:pt x="61" y="295"/>
                    </a:lnTo>
                    <a:close/>
                  </a:path>
                </a:pathLst>
              </a:custGeom>
              <a:solidFill>
                <a:srgbClr val="000000"/>
              </a:solidFill>
              <a:ln w="9525">
                <a:noFill/>
                <a:round/>
                <a:headEnd/>
                <a:tailEnd/>
              </a:ln>
            </p:spPr>
            <p:txBody>
              <a:bodyPr/>
              <a:lstStyle/>
              <a:p>
                <a:endParaRPr lang="en-US"/>
              </a:p>
            </p:txBody>
          </p:sp>
          <p:sp>
            <p:nvSpPr>
              <p:cNvPr id="54483" name="Freeform 199"/>
              <p:cNvSpPr>
                <a:spLocks/>
              </p:cNvSpPr>
              <p:nvPr/>
            </p:nvSpPr>
            <p:spPr bwMode="auto">
              <a:xfrm>
                <a:off x="2024" y="3657"/>
                <a:ext cx="471" cy="115"/>
              </a:xfrm>
              <a:custGeom>
                <a:avLst/>
                <a:gdLst>
                  <a:gd name="T0" fmla="*/ 0 w 943"/>
                  <a:gd name="T1" fmla="*/ 1 h 228"/>
                  <a:gd name="T2" fmla="*/ 0 w 943"/>
                  <a:gd name="T3" fmla="*/ 1 h 228"/>
                  <a:gd name="T4" fmla="*/ 0 w 943"/>
                  <a:gd name="T5" fmla="*/ 1 h 228"/>
                  <a:gd name="T6" fmla="*/ 0 w 943"/>
                  <a:gd name="T7" fmla="*/ 1 h 228"/>
                  <a:gd name="T8" fmla="*/ 0 w 943"/>
                  <a:gd name="T9" fmla="*/ 1 h 228"/>
                  <a:gd name="T10" fmla="*/ 0 w 943"/>
                  <a:gd name="T11" fmla="*/ 1 h 228"/>
                  <a:gd name="T12" fmla="*/ 0 w 943"/>
                  <a:gd name="T13" fmla="*/ 1 h 228"/>
                  <a:gd name="T14" fmla="*/ 0 w 943"/>
                  <a:gd name="T15" fmla="*/ 1 h 228"/>
                  <a:gd name="T16" fmla="*/ 0 w 943"/>
                  <a:gd name="T17" fmla="*/ 1 h 228"/>
                  <a:gd name="T18" fmla="*/ 0 w 943"/>
                  <a:gd name="T19" fmla="*/ 1 h 228"/>
                  <a:gd name="T20" fmla="*/ 0 w 943"/>
                  <a:gd name="T21" fmla="*/ 1 h 228"/>
                  <a:gd name="T22" fmla="*/ 0 w 943"/>
                  <a:gd name="T23" fmla="*/ 0 h 228"/>
                  <a:gd name="T24" fmla="*/ 0 w 943"/>
                  <a:gd name="T25" fmla="*/ 1 h 228"/>
                  <a:gd name="T26" fmla="*/ 0 w 943"/>
                  <a:gd name="T27" fmla="*/ 1 h 228"/>
                  <a:gd name="T28" fmla="*/ 0 w 943"/>
                  <a:gd name="T29" fmla="*/ 1 h 228"/>
                  <a:gd name="T30" fmla="*/ 0 w 943"/>
                  <a:gd name="T31" fmla="*/ 1 h 228"/>
                  <a:gd name="T32" fmla="*/ 0 w 943"/>
                  <a:gd name="T33" fmla="*/ 1 h 228"/>
                  <a:gd name="T34" fmla="*/ 0 w 943"/>
                  <a:gd name="T35" fmla="*/ 1 h 228"/>
                  <a:gd name="T36" fmla="*/ 0 w 943"/>
                  <a:gd name="T37" fmla="*/ 1 h 228"/>
                  <a:gd name="T38" fmla="*/ 0 w 943"/>
                  <a:gd name="T39" fmla="*/ 1 h 228"/>
                  <a:gd name="T40" fmla="*/ 0 w 943"/>
                  <a:gd name="T41" fmla="*/ 1 h 228"/>
                  <a:gd name="T42" fmla="*/ 0 w 943"/>
                  <a:gd name="T43" fmla="*/ 1 h 228"/>
                  <a:gd name="T44" fmla="*/ 0 w 943"/>
                  <a:gd name="T45" fmla="*/ 1 h 228"/>
                  <a:gd name="T46" fmla="*/ 0 w 943"/>
                  <a:gd name="T47" fmla="*/ 1 h 228"/>
                  <a:gd name="T48" fmla="*/ 0 w 943"/>
                  <a:gd name="T49" fmla="*/ 1 h 228"/>
                  <a:gd name="T50" fmla="*/ 0 w 943"/>
                  <a:gd name="T51" fmla="*/ 1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43"/>
                  <a:gd name="T79" fmla="*/ 0 h 228"/>
                  <a:gd name="T80" fmla="*/ 943 w 943"/>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43" h="228">
                    <a:moveTo>
                      <a:pt x="198" y="47"/>
                    </a:moveTo>
                    <a:lnTo>
                      <a:pt x="23" y="68"/>
                    </a:lnTo>
                    <a:lnTo>
                      <a:pt x="21" y="127"/>
                    </a:lnTo>
                    <a:lnTo>
                      <a:pt x="121" y="198"/>
                    </a:lnTo>
                    <a:lnTo>
                      <a:pt x="198" y="207"/>
                    </a:lnTo>
                    <a:lnTo>
                      <a:pt x="887" y="144"/>
                    </a:lnTo>
                    <a:lnTo>
                      <a:pt x="927" y="116"/>
                    </a:lnTo>
                    <a:lnTo>
                      <a:pt x="933" y="59"/>
                    </a:lnTo>
                    <a:lnTo>
                      <a:pt x="931" y="11"/>
                    </a:lnTo>
                    <a:lnTo>
                      <a:pt x="781" y="17"/>
                    </a:lnTo>
                    <a:lnTo>
                      <a:pt x="802" y="2"/>
                    </a:lnTo>
                    <a:lnTo>
                      <a:pt x="939" y="0"/>
                    </a:lnTo>
                    <a:lnTo>
                      <a:pt x="943" y="44"/>
                    </a:lnTo>
                    <a:lnTo>
                      <a:pt x="943" y="97"/>
                    </a:lnTo>
                    <a:lnTo>
                      <a:pt x="933" y="133"/>
                    </a:lnTo>
                    <a:lnTo>
                      <a:pt x="912" y="144"/>
                    </a:lnTo>
                    <a:lnTo>
                      <a:pt x="927" y="169"/>
                    </a:lnTo>
                    <a:lnTo>
                      <a:pt x="475" y="207"/>
                    </a:lnTo>
                    <a:lnTo>
                      <a:pt x="169" y="228"/>
                    </a:lnTo>
                    <a:lnTo>
                      <a:pt x="80" y="211"/>
                    </a:lnTo>
                    <a:lnTo>
                      <a:pt x="0" y="162"/>
                    </a:lnTo>
                    <a:lnTo>
                      <a:pt x="7" y="124"/>
                    </a:lnTo>
                    <a:lnTo>
                      <a:pt x="6" y="63"/>
                    </a:lnTo>
                    <a:lnTo>
                      <a:pt x="87" y="51"/>
                    </a:lnTo>
                    <a:lnTo>
                      <a:pt x="198" y="47"/>
                    </a:lnTo>
                    <a:close/>
                  </a:path>
                </a:pathLst>
              </a:custGeom>
              <a:solidFill>
                <a:srgbClr val="000000"/>
              </a:solidFill>
              <a:ln w="9525">
                <a:noFill/>
                <a:round/>
                <a:headEnd/>
                <a:tailEnd/>
              </a:ln>
            </p:spPr>
            <p:txBody>
              <a:bodyPr/>
              <a:lstStyle/>
              <a:p>
                <a:endParaRPr lang="en-US"/>
              </a:p>
            </p:txBody>
          </p:sp>
          <p:sp>
            <p:nvSpPr>
              <p:cNvPr id="54484" name="Freeform 200"/>
              <p:cNvSpPr>
                <a:spLocks/>
              </p:cNvSpPr>
              <p:nvPr/>
            </p:nvSpPr>
            <p:spPr bwMode="auto">
              <a:xfrm>
                <a:off x="2130" y="3676"/>
                <a:ext cx="43" cy="7"/>
              </a:xfrm>
              <a:custGeom>
                <a:avLst/>
                <a:gdLst>
                  <a:gd name="T0" fmla="*/ 1 w 85"/>
                  <a:gd name="T1" fmla="*/ 0 h 15"/>
                  <a:gd name="T2" fmla="*/ 1 w 85"/>
                  <a:gd name="T3" fmla="*/ 0 h 15"/>
                  <a:gd name="T4" fmla="*/ 1 w 85"/>
                  <a:gd name="T5" fmla="*/ 0 h 15"/>
                  <a:gd name="T6" fmla="*/ 0 w 85"/>
                  <a:gd name="T7" fmla="*/ 0 h 15"/>
                  <a:gd name="T8" fmla="*/ 1 w 85"/>
                  <a:gd name="T9" fmla="*/ 0 h 15"/>
                  <a:gd name="T10" fmla="*/ 1 w 85"/>
                  <a:gd name="T11" fmla="*/ 0 h 15"/>
                  <a:gd name="T12" fmla="*/ 0 60000 65536"/>
                  <a:gd name="T13" fmla="*/ 0 60000 65536"/>
                  <a:gd name="T14" fmla="*/ 0 60000 65536"/>
                  <a:gd name="T15" fmla="*/ 0 60000 65536"/>
                  <a:gd name="T16" fmla="*/ 0 60000 65536"/>
                  <a:gd name="T17" fmla="*/ 0 60000 65536"/>
                  <a:gd name="T18" fmla="*/ 0 w 85"/>
                  <a:gd name="T19" fmla="*/ 0 h 15"/>
                  <a:gd name="T20" fmla="*/ 85 w 8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5" h="15">
                    <a:moveTo>
                      <a:pt x="7" y="11"/>
                    </a:moveTo>
                    <a:lnTo>
                      <a:pt x="85" y="15"/>
                    </a:lnTo>
                    <a:lnTo>
                      <a:pt x="85" y="2"/>
                    </a:lnTo>
                    <a:lnTo>
                      <a:pt x="0" y="0"/>
                    </a:lnTo>
                    <a:lnTo>
                      <a:pt x="7" y="11"/>
                    </a:lnTo>
                    <a:close/>
                  </a:path>
                </a:pathLst>
              </a:custGeom>
              <a:solidFill>
                <a:srgbClr val="000000"/>
              </a:solidFill>
              <a:ln w="9525">
                <a:noFill/>
                <a:round/>
                <a:headEnd/>
                <a:tailEnd/>
              </a:ln>
            </p:spPr>
            <p:txBody>
              <a:bodyPr/>
              <a:lstStyle/>
              <a:p>
                <a:endParaRPr lang="en-US"/>
              </a:p>
            </p:txBody>
          </p:sp>
          <p:sp>
            <p:nvSpPr>
              <p:cNvPr id="54485" name="Freeform 201"/>
              <p:cNvSpPr>
                <a:spLocks/>
              </p:cNvSpPr>
              <p:nvPr/>
            </p:nvSpPr>
            <p:spPr bwMode="auto">
              <a:xfrm>
                <a:off x="2170" y="3662"/>
                <a:ext cx="243" cy="24"/>
              </a:xfrm>
              <a:custGeom>
                <a:avLst/>
                <a:gdLst>
                  <a:gd name="T0" fmla="*/ 1 w 484"/>
                  <a:gd name="T1" fmla="*/ 1 h 48"/>
                  <a:gd name="T2" fmla="*/ 1 w 484"/>
                  <a:gd name="T3" fmla="*/ 1 h 48"/>
                  <a:gd name="T4" fmla="*/ 1 w 484"/>
                  <a:gd name="T5" fmla="*/ 0 h 48"/>
                  <a:gd name="T6" fmla="*/ 1 w 484"/>
                  <a:gd name="T7" fmla="*/ 1 h 48"/>
                  <a:gd name="T8" fmla="*/ 0 w 484"/>
                  <a:gd name="T9" fmla="*/ 1 h 48"/>
                  <a:gd name="T10" fmla="*/ 1 w 484"/>
                  <a:gd name="T11" fmla="*/ 1 h 48"/>
                  <a:gd name="T12" fmla="*/ 1 w 484"/>
                  <a:gd name="T13" fmla="*/ 1 h 48"/>
                  <a:gd name="T14" fmla="*/ 0 60000 65536"/>
                  <a:gd name="T15" fmla="*/ 0 60000 65536"/>
                  <a:gd name="T16" fmla="*/ 0 60000 65536"/>
                  <a:gd name="T17" fmla="*/ 0 60000 65536"/>
                  <a:gd name="T18" fmla="*/ 0 60000 65536"/>
                  <a:gd name="T19" fmla="*/ 0 60000 65536"/>
                  <a:gd name="T20" fmla="*/ 0 60000 65536"/>
                  <a:gd name="T21" fmla="*/ 0 w 484"/>
                  <a:gd name="T22" fmla="*/ 0 h 48"/>
                  <a:gd name="T23" fmla="*/ 484 w 484"/>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4" h="48">
                    <a:moveTo>
                      <a:pt x="13" y="48"/>
                    </a:moveTo>
                    <a:lnTo>
                      <a:pt x="484" y="14"/>
                    </a:lnTo>
                    <a:lnTo>
                      <a:pt x="465" y="0"/>
                    </a:lnTo>
                    <a:lnTo>
                      <a:pt x="36" y="38"/>
                    </a:lnTo>
                    <a:lnTo>
                      <a:pt x="0" y="38"/>
                    </a:lnTo>
                    <a:lnTo>
                      <a:pt x="13" y="48"/>
                    </a:lnTo>
                    <a:close/>
                  </a:path>
                </a:pathLst>
              </a:custGeom>
              <a:solidFill>
                <a:srgbClr val="000000"/>
              </a:solidFill>
              <a:ln w="9525">
                <a:noFill/>
                <a:round/>
                <a:headEnd/>
                <a:tailEnd/>
              </a:ln>
            </p:spPr>
            <p:txBody>
              <a:bodyPr/>
              <a:lstStyle/>
              <a:p>
                <a:endParaRPr lang="en-US"/>
              </a:p>
            </p:txBody>
          </p:sp>
          <p:sp>
            <p:nvSpPr>
              <p:cNvPr id="54486" name="Freeform 202"/>
              <p:cNvSpPr>
                <a:spLocks/>
              </p:cNvSpPr>
              <p:nvPr/>
            </p:nvSpPr>
            <p:spPr bwMode="auto">
              <a:xfrm>
                <a:off x="1889" y="3513"/>
                <a:ext cx="197" cy="22"/>
              </a:xfrm>
              <a:custGeom>
                <a:avLst/>
                <a:gdLst>
                  <a:gd name="T0" fmla="*/ 0 w 393"/>
                  <a:gd name="T1" fmla="*/ 1 h 44"/>
                  <a:gd name="T2" fmla="*/ 1 w 393"/>
                  <a:gd name="T3" fmla="*/ 1 h 44"/>
                  <a:gd name="T4" fmla="*/ 1 w 393"/>
                  <a:gd name="T5" fmla="*/ 1 h 44"/>
                  <a:gd name="T6" fmla="*/ 1 w 393"/>
                  <a:gd name="T7" fmla="*/ 1 h 44"/>
                  <a:gd name="T8" fmla="*/ 1 w 393"/>
                  <a:gd name="T9" fmla="*/ 1 h 44"/>
                  <a:gd name="T10" fmla="*/ 1 w 393"/>
                  <a:gd name="T11" fmla="*/ 1 h 44"/>
                  <a:gd name="T12" fmla="*/ 1 w 393"/>
                  <a:gd name="T13" fmla="*/ 1 h 44"/>
                  <a:gd name="T14" fmla="*/ 1 w 393"/>
                  <a:gd name="T15" fmla="*/ 1 h 44"/>
                  <a:gd name="T16" fmla="*/ 1 w 393"/>
                  <a:gd name="T17" fmla="*/ 0 h 44"/>
                  <a:gd name="T18" fmla="*/ 0 w 393"/>
                  <a:gd name="T19" fmla="*/ 1 h 44"/>
                  <a:gd name="T20" fmla="*/ 0 w 393"/>
                  <a:gd name="T21" fmla="*/ 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3"/>
                  <a:gd name="T34" fmla="*/ 0 h 44"/>
                  <a:gd name="T35" fmla="*/ 393 w 393"/>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3" h="44">
                    <a:moveTo>
                      <a:pt x="0" y="13"/>
                    </a:moveTo>
                    <a:lnTo>
                      <a:pt x="120" y="19"/>
                    </a:lnTo>
                    <a:lnTo>
                      <a:pt x="264" y="29"/>
                    </a:lnTo>
                    <a:lnTo>
                      <a:pt x="342" y="38"/>
                    </a:lnTo>
                    <a:lnTo>
                      <a:pt x="393" y="44"/>
                    </a:lnTo>
                    <a:lnTo>
                      <a:pt x="391" y="23"/>
                    </a:lnTo>
                    <a:lnTo>
                      <a:pt x="293" y="17"/>
                    </a:lnTo>
                    <a:lnTo>
                      <a:pt x="165" y="8"/>
                    </a:lnTo>
                    <a:lnTo>
                      <a:pt x="19" y="0"/>
                    </a:lnTo>
                    <a:lnTo>
                      <a:pt x="0" y="13"/>
                    </a:lnTo>
                    <a:close/>
                  </a:path>
                </a:pathLst>
              </a:custGeom>
              <a:solidFill>
                <a:srgbClr val="000000"/>
              </a:solidFill>
              <a:ln w="9525">
                <a:noFill/>
                <a:round/>
                <a:headEnd/>
                <a:tailEnd/>
              </a:ln>
            </p:spPr>
            <p:txBody>
              <a:bodyPr/>
              <a:lstStyle/>
              <a:p>
                <a:endParaRPr lang="en-US"/>
              </a:p>
            </p:txBody>
          </p:sp>
          <p:sp>
            <p:nvSpPr>
              <p:cNvPr id="54487" name="Freeform 203"/>
              <p:cNvSpPr>
                <a:spLocks/>
              </p:cNvSpPr>
              <p:nvPr/>
            </p:nvSpPr>
            <p:spPr bwMode="auto">
              <a:xfrm>
                <a:off x="2114" y="3527"/>
                <a:ext cx="157" cy="25"/>
              </a:xfrm>
              <a:custGeom>
                <a:avLst/>
                <a:gdLst>
                  <a:gd name="T0" fmla="*/ 0 w 314"/>
                  <a:gd name="T1" fmla="*/ 1 h 49"/>
                  <a:gd name="T2" fmla="*/ 1 w 314"/>
                  <a:gd name="T3" fmla="*/ 1 h 49"/>
                  <a:gd name="T4" fmla="*/ 1 w 314"/>
                  <a:gd name="T5" fmla="*/ 1 h 49"/>
                  <a:gd name="T6" fmla="*/ 1 w 314"/>
                  <a:gd name="T7" fmla="*/ 1 h 49"/>
                  <a:gd name="T8" fmla="*/ 1 w 314"/>
                  <a:gd name="T9" fmla="*/ 1 h 49"/>
                  <a:gd name="T10" fmla="*/ 1 w 314"/>
                  <a:gd name="T11" fmla="*/ 1 h 49"/>
                  <a:gd name="T12" fmla="*/ 1 w 314"/>
                  <a:gd name="T13" fmla="*/ 1 h 49"/>
                  <a:gd name="T14" fmla="*/ 1 w 314"/>
                  <a:gd name="T15" fmla="*/ 0 h 49"/>
                  <a:gd name="T16" fmla="*/ 0 w 314"/>
                  <a:gd name="T17" fmla="*/ 1 h 49"/>
                  <a:gd name="T18" fmla="*/ 0 w 314"/>
                  <a:gd name="T19" fmla="*/ 1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49"/>
                  <a:gd name="T32" fmla="*/ 314 w 314"/>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49">
                    <a:moveTo>
                      <a:pt x="0" y="17"/>
                    </a:moveTo>
                    <a:lnTo>
                      <a:pt x="50" y="24"/>
                    </a:lnTo>
                    <a:lnTo>
                      <a:pt x="156" y="36"/>
                    </a:lnTo>
                    <a:lnTo>
                      <a:pt x="295" y="49"/>
                    </a:lnTo>
                    <a:lnTo>
                      <a:pt x="314" y="41"/>
                    </a:lnTo>
                    <a:lnTo>
                      <a:pt x="211" y="24"/>
                    </a:lnTo>
                    <a:lnTo>
                      <a:pt x="38" y="5"/>
                    </a:lnTo>
                    <a:lnTo>
                      <a:pt x="2" y="0"/>
                    </a:lnTo>
                    <a:lnTo>
                      <a:pt x="0" y="17"/>
                    </a:lnTo>
                    <a:close/>
                  </a:path>
                </a:pathLst>
              </a:custGeom>
              <a:solidFill>
                <a:srgbClr val="000000"/>
              </a:solidFill>
              <a:ln w="9525">
                <a:noFill/>
                <a:round/>
                <a:headEnd/>
                <a:tailEnd/>
              </a:ln>
            </p:spPr>
            <p:txBody>
              <a:bodyPr/>
              <a:lstStyle/>
              <a:p>
                <a:endParaRPr lang="en-US"/>
              </a:p>
            </p:txBody>
          </p:sp>
          <p:sp>
            <p:nvSpPr>
              <p:cNvPr id="54488" name="Freeform 204"/>
              <p:cNvSpPr>
                <a:spLocks/>
              </p:cNvSpPr>
              <p:nvPr/>
            </p:nvSpPr>
            <p:spPr bwMode="auto">
              <a:xfrm>
                <a:off x="1677" y="2478"/>
                <a:ext cx="52" cy="139"/>
              </a:xfrm>
              <a:custGeom>
                <a:avLst/>
                <a:gdLst>
                  <a:gd name="T0" fmla="*/ 0 w 105"/>
                  <a:gd name="T1" fmla="*/ 0 h 278"/>
                  <a:gd name="T2" fmla="*/ 0 w 105"/>
                  <a:gd name="T3" fmla="*/ 1 h 278"/>
                  <a:gd name="T4" fmla="*/ 0 w 105"/>
                  <a:gd name="T5" fmla="*/ 1 h 278"/>
                  <a:gd name="T6" fmla="*/ 0 w 105"/>
                  <a:gd name="T7" fmla="*/ 1 h 278"/>
                  <a:gd name="T8" fmla="*/ 0 w 105"/>
                  <a:gd name="T9" fmla="*/ 1 h 278"/>
                  <a:gd name="T10" fmla="*/ 0 w 105"/>
                  <a:gd name="T11" fmla="*/ 1 h 278"/>
                  <a:gd name="T12" fmla="*/ 0 w 105"/>
                  <a:gd name="T13" fmla="*/ 1 h 278"/>
                  <a:gd name="T14" fmla="*/ 0 w 105"/>
                  <a:gd name="T15" fmla="*/ 1 h 278"/>
                  <a:gd name="T16" fmla="*/ 0 w 105"/>
                  <a:gd name="T17" fmla="*/ 1 h 278"/>
                  <a:gd name="T18" fmla="*/ 0 w 105"/>
                  <a:gd name="T19" fmla="*/ 1 h 278"/>
                  <a:gd name="T20" fmla="*/ 0 w 105"/>
                  <a:gd name="T21" fmla="*/ 1 h 278"/>
                  <a:gd name="T22" fmla="*/ 0 w 105"/>
                  <a:gd name="T23" fmla="*/ 1 h 278"/>
                  <a:gd name="T24" fmla="*/ 0 w 105"/>
                  <a:gd name="T25" fmla="*/ 0 h 278"/>
                  <a:gd name="T26" fmla="*/ 0 w 105"/>
                  <a:gd name="T27" fmla="*/ 0 h 2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278"/>
                  <a:gd name="T44" fmla="*/ 105 w 105"/>
                  <a:gd name="T45" fmla="*/ 278 h 2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278">
                    <a:moveTo>
                      <a:pt x="53" y="0"/>
                    </a:moveTo>
                    <a:lnTo>
                      <a:pt x="78" y="27"/>
                    </a:lnTo>
                    <a:lnTo>
                      <a:pt x="68" y="160"/>
                    </a:lnTo>
                    <a:lnTo>
                      <a:pt x="105" y="209"/>
                    </a:lnTo>
                    <a:lnTo>
                      <a:pt x="97" y="257"/>
                    </a:lnTo>
                    <a:lnTo>
                      <a:pt x="89" y="268"/>
                    </a:lnTo>
                    <a:lnTo>
                      <a:pt x="55" y="278"/>
                    </a:lnTo>
                    <a:lnTo>
                      <a:pt x="55" y="222"/>
                    </a:lnTo>
                    <a:lnTo>
                      <a:pt x="30" y="205"/>
                    </a:lnTo>
                    <a:lnTo>
                      <a:pt x="0" y="219"/>
                    </a:lnTo>
                    <a:lnTo>
                      <a:pt x="30" y="145"/>
                    </a:lnTo>
                    <a:lnTo>
                      <a:pt x="40" y="59"/>
                    </a:lnTo>
                    <a:lnTo>
                      <a:pt x="53" y="0"/>
                    </a:lnTo>
                    <a:close/>
                  </a:path>
                </a:pathLst>
              </a:custGeom>
              <a:solidFill>
                <a:srgbClr val="000000"/>
              </a:solidFill>
              <a:ln w="9525">
                <a:noFill/>
                <a:round/>
                <a:headEnd/>
                <a:tailEnd/>
              </a:ln>
            </p:spPr>
            <p:txBody>
              <a:bodyPr/>
              <a:lstStyle/>
              <a:p>
                <a:endParaRPr lang="en-US"/>
              </a:p>
            </p:txBody>
          </p:sp>
          <p:sp>
            <p:nvSpPr>
              <p:cNvPr id="54489" name="Freeform 205"/>
              <p:cNvSpPr>
                <a:spLocks/>
              </p:cNvSpPr>
              <p:nvPr/>
            </p:nvSpPr>
            <p:spPr bwMode="auto">
              <a:xfrm>
                <a:off x="1743" y="2314"/>
                <a:ext cx="29" cy="212"/>
              </a:xfrm>
              <a:custGeom>
                <a:avLst/>
                <a:gdLst>
                  <a:gd name="T0" fmla="*/ 0 w 59"/>
                  <a:gd name="T1" fmla="*/ 0 h 424"/>
                  <a:gd name="T2" fmla="*/ 0 w 59"/>
                  <a:gd name="T3" fmla="*/ 1 h 424"/>
                  <a:gd name="T4" fmla="*/ 0 w 59"/>
                  <a:gd name="T5" fmla="*/ 1 h 424"/>
                  <a:gd name="T6" fmla="*/ 0 w 59"/>
                  <a:gd name="T7" fmla="*/ 1 h 424"/>
                  <a:gd name="T8" fmla="*/ 0 w 59"/>
                  <a:gd name="T9" fmla="*/ 1 h 424"/>
                  <a:gd name="T10" fmla="*/ 0 w 59"/>
                  <a:gd name="T11" fmla="*/ 1 h 424"/>
                  <a:gd name="T12" fmla="*/ 0 w 59"/>
                  <a:gd name="T13" fmla="*/ 1 h 424"/>
                  <a:gd name="T14" fmla="*/ 0 w 59"/>
                  <a:gd name="T15" fmla="*/ 1 h 424"/>
                  <a:gd name="T16" fmla="*/ 0 w 59"/>
                  <a:gd name="T17" fmla="*/ 1 h 424"/>
                  <a:gd name="T18" fmla="*/ 0 w 59"/>
                  <a:gd name="T19" fmla="*/ 1 h 424"/>
                  <a:gd name="T20" fmla="*/ 0 w 59"/>
                  <a:gd name="T21" fmla="*/ 1 h 424"/>
                  <a:gd name="T22" fmla="*/ 0 w 59"/>
                  <a:gd name="T23" fmla="*/ 1 h 424"/>
                  <a:gd name="T24" fmla="*/ 0 w 59"/>
                  <a:gd name="T25" fmla="*/ 1 h 424"/>
                  <a:gd name="T26" fmla="*/ 0 w 59"/>
                  <a:gd name="T27" fmla="*/ 0 h 424"/>
                  <a:gd name="T28" fmla="*/ 0 w 59"/>
                  <a:gd name="T29" fmla="*/ 0 h 4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424"/>
                  <a:gd name="T47" fmla="*/ 59 w 59"/>
                  <a:gd name="T48" fmla="*/ 424 h 4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424">
                    <a:moveTo>
                      <a:pt x="6" y="0"/>
                    </a:moveTo>
                    <a:lnTo>
                      <a:pt x="29" y="55"/>
                    </a:lnTo>
                    <a:lnTo>
                      <a:pt x="52" y="124"/>
                    </a:lnTo>
                    <a:lnTo>
                      <a:pt x="52" y="287"/>
                    </a:lnTo>
                    <a:lnTo>
                      <a:pt x="59" y="378"/>
                    </a:lnTo>
                    <a:lnTo>
                      <a:pt x="33" y="359"/>
                    </a:lnTo>
                    <a:lnTo>
                      <a:pt x="42" y="424"/>
                    </a:lnTo>
                    <a:lnTo>
                      <a:pt x="29" y="401"/>
                    </a:lnTo>
                    <a:lnTo>
                      <a:pt x="14" y="361"/>
                    </a:lnTo>
                    <a:lnTo>
                      <a:pt x="14" y="228"/>
                    </a:lnTo>
                    <a:lnTo>
                      <a:pt x="0" y="175"/>
                    </a:lnTo>
                    <a:lnTo>
                      <a:pt x="6" y="110"/>
                    </a:lnTo>
                    <a:lnTo>
                      <a:pt x="0" y="21"/>
                    </a:lnTo>
                    <a:lnTo>
                      <a:pt x="6" y="0"/>
                    </a:lnTo>
                    <a:close/>
                  </a:path>
                </a:pathLst>
              </a:custGeom>
              <a:solidFill>
                <a:srgbClr val="000000"/>
              </a:solidFill>
              <a:ln w="9525">
                <a:noFill/>
                <a:round/>
                <a:headEnd/>
                <a:tailEnd/>
              </a:ln>
            </p:spPr>
            <p:txBody>
              <a:bodyPr/>
              <a:lstStyle/>
              <a:p>
                <a:endParaRPr lang="en-US"/>
              </a:p>
            </p:txBody>
          </p:sp>
          <p:sp>
            <p:nvSpPr>
              <p:cNvPr id="54490" name="Freeform 206"/>
              <p:cNvSpPr>
                <a:spLocks/>
              </p:cNvSpPr>
              <p:nvPr/>
            </p:nvSpPr>
            <p:spPr bwMode="auto">
              <a:xfrm>
                <a:off x="1345" y="2521"/>
                <a:ext cx="13" cy="30"/>
              </a:xfrm>
              <a:custGeom>
                <a:avLst/>
                <a:gdLst>
                  <a:gd name="T0" fmla="*/ 1 w 24"/>
                  <a:gd name="T1" fmla="*/ 1 h 60"/>
                  <a:gd name="T2" fmla="*/ 1 w 24"/>
                  <a:gd name="T3" fmla="*/ 1 h 60"/>
                  <a:gd name="T4" fmla="*/ 1 w 24"/>
                  <a:gd name="T5" fmla="*/ 1 h 60"/>
                  <a:gd name="T6" fmla="*/ 1 w 24"/>
                  <a:gd name="T7" fmla="*/ 1 h 60"/>
                  <a:gd name="T8" fmla="*/ 1 w 24"/>
                  <a:gd name="T9" fmla="*/ 1 h 60"/>
                  <a:gd name="T10" fmla="*/ 0 w 24"/>
                  <a:gd name="T11" fmla="*/ 1 h 60"/>
                  <a:gd name="T12" fmla="*/ 0 w 24"/>
                  <a:gd name="T13" fmla="*/ 1 h 60"/>
                  <a:gd name="T14" fmla="*/ 1 w 24"/>
                  <a:gd name="T15" fmla="*/ 0 h 60"/>
                  <a:gd name="T16" fmla="*/ 1 w 24"/>
                  <a:gd name="T17" fmla="*/ 1 h 60"/>
                  <a:gd name="T18" fmla="*/ 1 w 24"/>
                  <a:gd name="T19" fmla="*/ 1 h 60"/>
                  <a:gd name="T20" fmla="*/ 1 w 24"/>
                  <a:gd name="T21" fmla="*/ 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60"/>
                  <a:gd name="T35" fmla="*/ 24 w 24"/>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60">
                    <a:moveTo>
                      <a:pt x="24" y="26"/>
                    </a:moveTo>
                    <a:lnTo>
                      <a:pt x="17" y="32"/>
                    </a:lnTo>
                    <a:lnTo>
                      <a:pt x="19" y="55"/>
                    </a:lnTo>
                    <a:lnTo>
                      <a:pt x="15" y="60"/>
                    </a:lnTo>
                    <a:lnTo>
                      <a:pt x="7" y="59"/>
                    </a:lnTo>
                    <a:lnTo>
                      <a:pt x="0" y="34"/>
                    </a:lnTo>
                    <a:lnTo>
                      <a:pt x="0" y="5"/>
                    </a:lnTo>
                    <a:lnTo>
                      <a:pt x="13" y="0"/>
                    </a:lnTo>
                    <a:lnTo>
                      <a:pt x="13" y="22"/>
                    </a:lnTo>
                    <a:lnTo>
                      <a:pt x="24" y="26"/>
                    </a:lnTo>
                    <a:close/>
                  </a:path>
                </a:pathLst>
              </a:custGeom>
              <a:solidFill>
                <a:srgbClr val="000000"/>
              </a:solidFill>
              <a:ln w="9525">
                <a:noFill/>
                <a:round/>
                <a:headEnd/>
                <a:tailEnd/>
              </a:ln>
            </p:spPr>
            <p:txBody>
              <a:bodyPr/>
              <a:lstStyle/>
              <a:p>
                <a:endParaRPr lang="en-US"/>
              </a:p>
            </p:txBody>
          </p:sp>
          <p:sp>
            <p:nvSpPr>
              <p:cNvPr id="54491" name="Freeform 207"/>
              <p:cNvSpPr>
                <a:spLocks/>
              </p:cNvSpPr>
              <p:nvPr/>
            </p:nvSpPr>
            <p:spPr bwMode="auto">
              <a:xfrm>
                <a:off x="1333" y="2494"/>
                <a:ext cx="28" cy="42"/>
              </a:xfrm>
              <a:custGeom>
                <a:avLst/>
                <a:gdLst>
                  <a:gd name="T0" fmla="*/ 1 w 55"/>
                  <a:gd name="T1" fmla="*/ 1 h 84"/>
                  <a:gd name="T2" fmla="*/ 1 w 55"/>
                  <a:gd name="T3" fmla="*/ 1 h 84"/>
                  <a:gd name="T4" fmla="*/ 1 w 55"/>
                  <a:gd name="T5" fmla="*/ 1 h 84"/>
                  <a:gd name="T6" fmla="*/ 1 w 55"/>
                  <a:gd name="T7" fmla="*/ 1 h 84"/>
                  <a:gd name="T8" fmla="*/ 1 w 55"/>
                  <a:gd name="T9" fmla="*/ 1 h 84"/>
                  <a:gd name="T10" fmla="*/ 1 w 55"/>
                  <a:gd name="T11" fmla="*/ 0 h 84"/>
                  <a:gd name="T12" fmla="*/ 1 w 55"/>
                  <a:gd name="T13" fmla="*/ 1 h 84"/>
                  <a:gd name="T14" fmla="*/ 1 w 55"/>
                  <a:gd name="T15" fmla="*/ 1 h 84"/>
                  <a:gd name="T16" fmla="*/ 1 w 55"/>
                  <a:gd name="T17" fmla="*/ 1 h 84"/>
                  <a:gd name="T18" fmla="*/ 0 w 55"/>
                  <a:gd name="T19" fmla="*/ 1 h 84"/>
                  <a:gd name="T20" fmla="*/ 1 w 55"/>
                  <a:gd name="T21" fmla="*/ 1 h 84"/>
                  <a:gd name="T22" fmla="*/ 1 w 55"/>
                  <a:gd name="T23" fmla="*/ 1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84"/>
                  <a:gd name="T38" fmla="*/ 55 w 55"/>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84">
                    <a:moveTo>
                      <a:pt x="2" y="84"/>
                    </a:moveTo>
                    <a:lnTo>
                      <a:pt x="8" y="61"/>
                    </a:lnTo>
                    <a:lnTo>
                      <a:pt x="17" y="52"/>
                    </a:lnTo>
                    <a:lnTo>
                      <a:pt x="42" y="52"/>
                    </a:lnTo>
                    <a:lnTo>
                      <a:pt x="55" y="25"/>
                    </a:lnTo>
                    <a:lnTo>
                      <a:pt x="55" y="0"/>
                    </a:lnTo>
                    <a:lnTo>
                      <a:pt x="38" y="16"/>
                    </a:lnTo>
                    <a:lnTo>
                      <a:pt x="30" y="36"/>
                    </a:lnTo>
                    <a:lnTo>
                      <a:pt x="13" y="44"/>
                    </a:lnTo>
                    <a:lnTo>
                      <a:pt x="0" y="55"/>
                    </a:lnTo>
                    <a:lnTo>
                      <a:pt x="2" y="84"/>
                    </a:lnTo>
                    <a:close/>
                  </a:path>
                </a:pathLst>
              </a:custGeom>
              <a:solidFill>
                <a:srgbClr val="000000"/>
              </a:solidFill>
              <a:ln w="9525">
                <a:noFill/>
                <a:round/>
                <a:headEnd/>
                <a:tailEnd/>
              </a:ln>
            </p:spPr>
            <p:txBody>
              <a:bodyPr/>
              <a:lstStyle/>
              <a:p>
                <a:endParaRPr lang="en-US"/>
              </a:p>
            </p:txBody>
          </p:sp>
          <p:sp>
            <p:nvSpPr>
              <p:cNvPr id="54492" name="Freeform 208"/>
              <p:cNvSpPr>
                <a:spLocks/>
              </p:cNvSpPr>
              <p:nvPr/>
            </p:nvSpPr>
            <p:spPr bwMode="auto">
              <a:xfrm>
                <a:off x="1323" y="2360"/>
                <a:ext cx="91" cy="66"/>
              </a:xfrm>
              <a:custGeom>
                <a:avLst/>
                <a:gdLst>
                  <a:gd name="T0" fmla="*/ 0 w 183"/>
                  <a:gd name="T1" fmla="*/ 1 h 132"/>
                  <a:gd name="T2" fmla="*/ 0 w 183"/>
                  <a:gd name="T3" fmla="*/ 1 h 132"/>
                  <a:gd name="T4" fmla="*/ 0 w 183"/>
                  <a:gd name="T5" fmla="*/ 1 h 132"/>
                  <a:gd name="T6" fmla="*/ 0 w 183"/>
                  <a:gd name="T7" fmla="*/ 1 h 132"/>
                  <a:gd name="T8" fmla="*/ 0 w 183"/>
                  <a:gd name="T9" fmla="*/ 1 h 132"/>
                  <a:gd name="T10" fmla="*/ 0 w 183"/>
                  <a:gd name="T11" fmla="*/ 1 h 132"/>
                  <a:gd name="T12" fmla="*/ 0 w 183"/>
                  <a:gd name="T13" fmla="*/ 1 h 132"/>
                  <a:gd name="T14" fmla="*/ 0 w 183"/>
                  <a:gd name="T15" fmla="*/ 1 h 132"/>
                  <a:gd name="T16" fmla="*/ 0 w 183"/>
                  <a:gd name="T17" fmla="*/ 1 h 132"/>
                  <a:gd name="T18" fmla="*/ 0 w 183"/>
                  <a:gd name="T19" fmla="*/ 0 h 132"/>
                  <a:gd name="T20" fmla="*/ 0 w 183"/>
                  <a:gd name="T21" fmla="*/ 1 h 132"/>
                  <a:gd name="T22" fmla="*/ 0 w 183"/>
                  <a:gd name="T23" fmla="*/ 1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
                  <a:gd name="T37" fmla="*/ 0 h 132"/>
                  <a:gd name="T38" fmla="*/ 183 w 183"/>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 h="132">
                    <a:moveTo>
                      <a:pt x="183" y="14"/>
                    </a:moveTo>
                    <a:lnTo>
                      <a:pt x="89" y="25"/>
                    </a:lnTo>
                    <a:lnTo>
                      <a:pt x="40" y="120"/>
                    </a:lnTo>
                    <a:lnTo>
                      <a:pt x="0" y="132"/>
                    </a:lnTo>
                    <a:lnTo>
                      <a:pt x="17" y="112"/>
                    </a:lnTo>
                    <a:lnTo>
                      <a:pt x="36" y="80"/>
                    </a:lnTo>
                    <a:lnTo>
                      <a:pt x="21" y="55"/>
                    </a:lnTo>
                    <a:lnTo>
                      <a:pt x="51" y="27"/>
                    </a:lnTo>
                    <a:lnTo>
                      <a:pt x="74" y="8"/>
                    </a:lnTo>
                    <a:lnTo>
                      <a:pt x="114" y="0"/>
                    </a:lnTo>
                    <a:lnTo>
                      <a:pt x="183" y="14"/>
                    </a:lnTo>
                    <a:close/>
                  </a:path>
                </a:pathLst>
              </a:custGeom>
              <a:solidFill>
                <a:srgbClr val="000000"/>
              </a:solidFill>
              <a:ln w="9525">
                <a:noFill/>
                <a:round/>
                <a:headEnd/>
                <a:tailEnd/>
              </a:ln>
            </p:spPr>
            <p:txBody>
              <a:bodyPr/>
              <a:lstStyle/>
              <a:p>
                <a:endParaRPr lang="en-US"/>
              </a:p>
            </p:txBody>
          </p:sp>
        </p:grpSp>
        <p:sp>
          <p:nvSpPr>
            <p:cNvPr id="54283" name="Freeform 209"/>
            <p:cNvSpPr>
              <a:spLocks/>
            </p:cNvSpPr>
            <p:nvPr/>
          </p:nvSpPr>
          <p:spPr bwMode="auto">
            <a:xfrm>
              <a:off x="2354" y="2091"/>
              <a:ext cx="61" cy="61"/>
            </a:xfrm>
            <a:custGeom>
              <a:avLst/>
              <a:gdLst>
                <a:gd name="T0" fmla="*/ 1 w 122"/>
                <a:gd name="T1" fmla="*/ 0 h 122"/>
                <a:gd name="T2" fmla="*/ 1 w 122"/>
                <a:gd name="T3" fmla="*/ 1 h 122"/>
                <a:gd name="T4" fmla="*/ 0 w 122"/>
                <a:gd name="T5" fmla="*/ 1 h 122"/>
                <a:gd name="T6" fmla="*/ 1 w 122"/>
                <a:gd name="T7" fmla="*/ 1 h 122"/>
                <a:gd name="T8" fmla="*/ 1 w 122"/>
                <a:gd name="T9" fmla="*/ 1 h 122"/>
                <a:gd name="T10" fmla="*/ 1 w 122"/>
                <a:gd name="T11" fmla="*/ 1 h 122"/>
                <a:gd name="T12" fmla="*/ 1 w 122"/>
                <a:gd name="T13" fmla="*/ 1 h 122"/>
                <a:gd name="T14" fmla="*/ 1 w 122"/>
                <a:gd name="T15" fmla="*/ 1 h 122"/>
                <a:gd name="T16" fmla="*/ 1 w 122"/>
                <a:gd name="T17" fmla="*/ 1 h 122"/>
                <a:gd name="T18" fmla="*/ 1 w 122"/>
                <a:gd name="T19" fmla="*/ 1 h 122"/>
                <a:gd name="T20" fmla="*/ 1 w 122"/>
                <a:gd name="T21" fmla="*/ 1 h 122"/>
                <a:gd name="T22" fmla="*/ 1 w 122"/>
                <a:gd name="T23" fmla="*/ 1 h 122"/>
                <a:gd name="T24" fmla="*/ 1 w 122"/>
                <a:gd name="T25" fmla="*/ 0 h 122"/>
                <a:gd name="T26" fmla="*/ 1 w 122"/>
                <a:gd name="T27" fmla="*/ 0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122"/>
                <a:gd name="T44" fmla="*/ 122 w 122"/>
                <a:gd name="T45" fmla="*/ 122 h 1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122">
                  <a:moveTo>
                    <a:pt x="2" y="0"/>
                  </a:moveTo>
                  <a:lnTo>
                    <a:pt x="10" y="19"/>
                  </a:lnTo>
                  <a:lnTo>
                    <a:pt x="0" y="42"/>
                  </a:lnTo>
                  <a:lnTo>
                    <a:pt x="19" y="44"/>
                  </a:lnTo>
                  <a:lnTo>
                    <a:pt x="50" y="73"/>
                  </a:lnTo>
                  <a:lnTo>
                    <a:pt x="94" y="97"/>
                  </a:lnTo>
                  <a:lnTo>
                    <a:pt x="122" y="122"/>
                  </a:lnTo>
                  <a:lnTo>
                    <a:pt x="118" y="105"/>
                  </a:lnTo>
                  <a:lnTo>
                    <a:pt x="86" y="80"/>
                  </a:lnTo>
                  <a:lnTo>
                    <a:pt x="59" y="61"/>
                  </a:lnTo>
                  <a:lnTo>
                    <a:pt x="27" y="31"/>
                  </a:lnTo>
                  <a:lnTo>
                    <a:pt x="21" y="14"/>
                  </a:lnTo>
                  <a:lnTo>
                    <a:pt x="2" y="0"/>
                  </a:lnTo>
                  <a:close/>
                </a:path>
              </a:pathLst>
            </a:custGeom>
            <a:solidFill>
              <a:srgbClr val="000000"/>
            </a:solidFill>
            <a:ln w="9525">
              <a:noFill/>
              <a:round/>
              <a:headEnd/>
              <a:tailEnd/>
            </a:ln>
          </p:spPr>
          <p:txBody>
            <a:bodyPr/>
            <a:lstStyle/>
            <a:p>
              <a:endParaRPr lang="en-US"/>
            </a:p>
          </p:txBody>
        </p:sp>
        <p:sp>
          <p:nvSpPr>
            <p:cNvPr id="54284" name="Freeform 210"/>
            <p:cNvSpPr>
              <a:spLocks/>
            </p:cNvSpPr>
            <p:nvPr/>
          </p:nvSpPr>
          <p:spPr bwMode="auto">
            <a:xfrm>
              <a:off x="2269" y="2091"/>
              <a:ext cx="13" cy="27"/>
            </a:xfrm>
            <a:custGeom>
              <a:avLst/>
              <a:gdLst>
                <a:gd name="T0" fmla="*/ 0 w 27"/>
                <a:gd name="T1" fmla="*/ 1 h 54"/>
                <a:gd name="T2" fmla="*/ 0 w 27"/>
                <a:gd name="T3" fmla="*/ 1 h 54"/>
                <a:gd name="T4" fmla="*/ 0 w 27"/>
                <a:gd name="T5" fmla="*/ 1 h 54"/>
                <a:gd name="T6" fmla="*/ 0 w 27"/>
                <a:gd name="T7" fmla="*/ 1 h 54"/>
                <a:gd name="T8" fmla="*/ 0 w 27"/>
                <a:gd name="T9" fmla="*/ 0 h 54"/>
                <a:gd name="T10" fmla="*/ 0 w 27"/>
                <a:gd name="T11" fmla="*/ 1 h 54"/>
                <a:gd name="T12" fmla="*/ 0 w 27"/>
                <a:gd name="T13" fmla="*/ 1 h 54"/>
                <a:gd name="T14" fmla="*/ 0 60000 65536"/>
                <a:gd name="T15" fmla="*/ 0 60000 65536"/>
                <a:gd name="T16" fmla="*/ 0 60000 65536"/>
                <a:gd name="T17" fmla="*/ 0 60000 65536"/>
                <a:gd name="T18" fmla="*/ 0 60000 65536"/>
                <a:gd name="T19" fmla="*/ 0 60000 65536"/>
                <a:gd name="T20" fmla="*/ 0 60000 65536"/>
                <a:gd name="T21" fmla="*/ 0 w 27"/>
                <a:gd name="T22" fmla="*/ 0 h 54"/>
                <a:gd name="T23" fmla="*/ 27 w 27"/>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4">
                  <a:moveTo>
                    <a:pt x="21" y="21"/>
                  </a:moveTo>
                  <a:lnTo>
                    <a:pt x="4" y="37"/>
                  </a:lnTo>
                  <a:lnTo>
                    <a:pt x="0" y="54"/>
                  </a:lnTo>
                  <a:lnTo>
                    <a:pt x="4" y="23"/>
                  </a:lnTo>
                  <a:lnTo>
                    <a:pt x="27" y="0"/>
                  </a:lnTo>
                  <a:lnTo>
                    <a:pt x="21" y="21"/>
                  </a:lnTo>
                  <a:close/>
                </a:path>
              </a:pathLst>
            </a:custGeom>
            <a:solidFill>
              <a:srgbClr val="000000"/>
            </a:solidFill>
            <a:ln w="9525">
              <a:noFill/>
              <a:round/>
              <a:headEnd/>
              <a:tailEnd/>
            </a:ln>
          </p:spPr>
          <p:txBody>
            <a:bodyPr/>
            <a:lstStyle/>
            <a:p>
              <a:endParaRPr lang="en-US"/>
            </a:p>
          </p:txBody>
        </p:sp>
        <p:sp>
          <p:nvSpPr>
            <p:cNvPr id="54285" name="Freeform 211"/>
            <p:cNvSpPr>
              <a:spLocks/>
            </p:cNvSpPr>
            <p:nvPr/>
          </p:nvSpPr>
          <p:spPr bwMode="auto">
            <a:xfrm>
              <a:off x="2333" y="1981"/>
              <a:ext cx="116" cy="62"/>
            </a:xfrm>
            <a:custGeom>
              <a:avLst/>
              <a:gdLst>
                <a:gd name="T0" fmla="*/ 1 w 231"/>
                <a:gd name="T1" fmla="*/ 1 h 123"/>
                <a:gd name="T2" fmla="*/ 1 w 231"/>
                <a:gd name="T3" fmla="*/ 1 h 123"/>
                <a:gd name="T4" fmla="*/ 1 w 231"/>
                <a:gd name="T5" fmla="*/ 1 h 123"/>
                <a:gd name="T6" fmla="*/ 1 w 231"/>
                <a:gd name="T7" fmla="*/ 1 h 123"/>
                <a:gd name="T8" fmla="*/ 1 w 231"/>
                <a:gd name="T9" fmla="*/ 1 h 123"/>
                <a:gd name="T10" fmla="*/ 1 w 231"/>
                <a:gd name="T11" fmla="*/ 1 h 123"/>
                <a:gd name="T12" fmla="*/ 1 w 231"/>
                <a:gd name="T13" fmla="*/ 1 h 123"/>
                <a:gd name="T14" fmla="*/ 1 w 231"/>
                <a:gd name="T15" fmla="*/ 1 h 123"/>
                <a:gd name="T16" fmla="*/ 1 w 231"/>
                <a:gd name="T17" fmla="*/ 1 h 123"/>
                <a:gd name="T18" fmla="*/ 1 w 231"/>
                <a:gd name="T19" fmla="*/ 1 h 123"/>
                <a:gd name="T20" fmla="*/ 1 w 231"/>
                <a:gd name="T21" fmla="*/ 1 h 123"/>
                <a:gd name="T22" fmla="*/ 1 w 231"/>
                <a:gd name="T23" fmla="*/ 1 h 123"/>
                <a:gd name="T24" fmla="*/ 1 w 231"/>
                <a:gd name="T25" fmla="*/ 1 h 123"/>
                <a:gd name="T26" fmla="*/ 1 w 231"/>
                <a:gd name="T27" fmla="*/ 1 h 123"/>
                <a:gd name="T28" fmla="*/ 1 w 231"/>
                <a:gd name="T29" fmla="*/ 1 h 123"/>
                <a:gd name="T30" fmla="*/ 1 w 231"/>
                <a:gd name="T31" fmla="*/ 1 h 123"/>
                <a:gd name="T32" fmla="*/ 1 w 231"/>
                <a:gd name="T33" fmla="*/ 1 h 123"/>
                <a:gd name="T34" fmla="*/ 1 w 231"/>
                <a:gd name="T35" fmla="*/ 1 h 123"/>
                <a:gd name="T36" fmla="*/ 1 w 231"/>
                <a:gd name="T37" fmla="*/ 1 h 123"/>
                <a:gd name="T38" fmla="*/ 0 w 231"/>
                <a:gd name="T39" fmla="*/ 1 h 123"/>
                <a:gd name="T40" fmla="*/ 1 w 231"/>
                <a:gd name="T41" fmla="*/ 1 h 123"/>
                <a:gd name="T42" fmla="*/ 1 w 231"/>
                <a:gd name="T43" fmla="*/ 1 h 123"/>
                <a:gd name="T44" fmla="*/ 1 w 231"/>
                <a:gd name="T45" fmla="*/ 0 h 123"/>
                <a:gd name="T46" fmla="*/ 1 w 231"/>
                <a:gd name="T47" fmla="*/ 0 h 123"/>
                <a:gd name="T48" fmla="*/ 1 w 231"/>
                <a:gd name="T49" fmla="*/ 1 h 123"/>
                <a:gd name="T50" fmla="*/ 1 w 231"/>
                <a:gd name="T51" fmla="*/ 1 h 123"/>
                <a:gd name="T52" fmla="*/ 1 w 231"/>
                <a:gd name="T53" fmla="*/ 1 h 123"/>
                <a:gd name="T54" fmla="*/ 1 w 231"/>
                <a:gd name="T55" fmla="*/ 1 h 123"/>
                <a:gd name="T56" fmla="*/ 1 w 231"/>
                <a:gd name="T57" fmla="*/ 1 h 123"/>
                <a:gd name="T58" fmla="*/ 1 w 231"/>
                <a:gd name="T59" fmla="*/ 1 h 123"/>
                <a:gd name="T60" fmla="*/ 1 w 231"/>
                <a:gd name="T61" fmla="*/ 1 h 123"/>
                <a:gd name="T62" fmla="*/ 1 w 231"/>
                <a:gd name="T63" fmla="*/ 1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1"/>
                <a:gd name="T97" fmla="*/ 0 h 123"/>
                <a:gd name="T98" fmla="*/ 231 w 231"/>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1" h="123">
                  <a:moveTo>
                    <a:pt x="214" y="51"/>
                  </a:moveTo>
                  <a:lnTo>
                    <a:pt x="180" y="49"/>
                  </a:lnTo>
                  <a:lnTo>
                    <a:pt x="135" y="42"/>
                  </a:lnTo>
                  <a:lnTo>
                    <a:pt x="91" y="53"/>
                  </a:lnTo>
                  <a:lnTo>
                    <a:pt x="83" y="74"/>
                  </a:lnTo>
                  <a:lnTo>
                    <a:pt x="114" y="91"/>
                  </a:lnTo>
                  <a:lnTo>
                    <a:pt x="167" y="87"/>
                  </a:lnTo>
                  <a:lnTo>
                    <a:pt x="182" y="82"/>
                  </a:lnTo>
                  <a:lnTo>
                    <a:pt x="195" y="78"/>
                  </a:lnTo>
                  <a:lnTo>
                    <a:pt x="184" y="95"/>
                  </a:lnTo>
                  <a:lnTo>
                    <a:pt x="176" y="106"/>
                  </a:lnTo>
                  <a:lnTo>
                    <a:pt x="165" y="120"/>
                  </a:lnTo>
                  <a:lnTo>
                    <a:pt x="127" y="123"/>
                  </a:lnTo>
                  <a:lnTo>
                    <a:pt x="108" y="114"/>
                  </a:lnTo>
                  <a:lnTo>
                    <a:pt x="85" y="99"/>
                  </a:lnTo>
                  <a:lnTo>
                    <a:pt x="57" y="110"/>
                  </a:lnTo>
                  <a:lnTo>
                    <a:pt x="51" y="114"/>
                  </a:lnTo>
                  <a:lnTo>
                    <a:pt x="39" y="116"/>
                  </a:lnTo>
                  <a:lnTo>
                    <a:pt x="1" y="85"/>
                  </a:lnTo>
                  <a:lnTo>
                    <a:pt x="0" y="44"/>
                  </a:lnTo>
                  <a:lnTo>
                    <a:pt x="28" y="30"/>
                  </a:lnTo>
                  <a:lnTo>
                    <a:pt x="55" y="21"/>
                  </a:lnTo>
                  <a:lnTo>
                    <a:pt x="102" y="0"/>
                  </a:lnTo>
                  <a:lnTo>
                    <a:pt x="176" y="0"/>
                  </a:lnTo>
                  <a:lnTo>
                    <a:pt x="224" y="9"/>
                  </a:lnTo>
                  <a:lnTo>
                    <a:pt x="169" y="13"/>
                  </a:lnTo>
                  <a:lnTo>
                    <a:pt x="148" y="25"/>
                  </a:lnTo>
                  <a:lnTo>
                    <a:pt x="176" y="36"/>
                  </a:lnTo>
                  <a:lnTo>
                    <a:pt x="216" y="42"/>
                  </a:lnTo>
                  <a:lnTo>
                    <a:pt x="231" y="46"/>
                  </a:lnTo>
                  <a:lnTo>
                    <a:pt x="214" y="51"/>
                  </a:lnTo>
                  <a:close/>
                </a:path>
              </a:pathLst>
            </a:custGeom>
            <a:solidFill>
              <a:srgbClr val="000000"/>
            </a:solidFill>
            <a:ln w="9525">
              <a:noFill/>
              <a:round/>
              <a:headEnd/>
              <a:tailEnd/>
            </a:ln>
          </p:spPr>
          <p:txBody>
            <a:bodyPr/>
            <a:lstStyle/>
            <a:p>
              <a:endParaRPr lang="en-US"/>
            </a:p>
          </p:txBody>
        </p:sp>
        <p:sp>
          <p:nvSpPr>
            <p:cNvPr id="54286" name="Freeform 212"/>
            <p:cNvSpPr>
              <a:spLocks/>
            </p:cNvSpPr>
            <p:nvPr/>
          </p:nvSpPr>
          <p:spPr bwMode="auto">
            <a:xfrm>
              <a:off x="2230" y="1995"/>
              <a:ext cx="56" cy="30"/>
            </a:xfrm>
            <a:custGeom>
              <a:avLst/>
              <a:gdLst>
                <a:gd name="T0" fmla="*/ 1 w 112"/>
                <a:gd name="T1" fmla="*/ 1 h 59"/>
                <a:gd name="T2" fmla="*/ 1 w 112"/>
                <a:gd name="T3" fmla="*/ 1 h 59"/>
                <a:gd name="T4" fmla="*/ 1 w 112"/>
                <a:gd name="T5" fmla="*/ 1 h 59"/>
                <a:gd name="T6" fmla="*/ 1 w 112"/>
                <a:gd name="T7" fmla="*/ 1 h 59"/>
                <a:gd name="T8" fmla="*/ 1 w 112"/>
                <a:gd name="T9" fmla="*/ 1 h 59"/>
                <a:gd name="T10" fmla="*/ 1 w 112"/>
                <a:gd name="T11" fmla="*/ 1 h 59"/>
                <a:gd name="T12" fmla="*/ 1 w 112"/>
                <a:gd name="T13" fmla="*/ 1 h 59"/>
                <a:gd name="T14" fmla="*/ 1 w 112"/>
                <a:gd name="T15" fmla="*/ 1 h 59"/>
                <a:gd name="T16" fmla="*/ 1 w 112"/>
                <a:gd name="T17" fmla="*/ 0 h 59"/>
                <a:gd name="T18" fmla="*/ 1 w 112"/>
                <a:gd name="T19" fmla="*/ 1 h 59"/>
                <a:gd name="T20" fmla="*/ 1 w 112"/>
                <a:gd name="T21" fmla="*/ 1 h 59"/>
                <a:gd name="T22" fmla="*/ 1 w 112"/>
                <a:gd name="T23" fmla="*/ 1 h 59"/>
                <a:gd name="T24" fmla="*/ 0 w 112"/>
                <a:gd name="T25" fmla="*/ 1 h 59"/>
                <a:gd name="T26" fmla="*/ 1 w 112"/>
                <a:gd name="T27" fmla="*/ 1 h 59"/>
                <a:gd name="T28" fmla="*/ 1 w 112"/>
                <a:gd name="T29" fmla="*/ 1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59"/>
                <a:gd name="T47" fmla="*/ 112 w 112"/>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59">
                  <a:moveTo>
                    <a:pt x="2" y="27"/>
                  </a:moveTo>
                  <a:lnTo>
                    <a:pt x="4" y="37"/>
                  </a:lnTo>
                  <a:lnTo>
                    <a:pt x="31" y="37"/>
                  </a:lnTo>
                  <a:lnTo>
                    <a:pt x="52" y="59"/>
                  </a:lnTo>
                  <a:lnTo>
                    <a:pt x="84" y="57"/>
                  </a:lnTo>
                  <a:lnTo>
                    <a:pt x="93" y="46"/>
                  </a:lnTo>
                  <a:lnTo>
                    <a:pt x="112" y="46"/>
                  </a:lnTo>
                  <a:lnTo>
                    <a:pt x="111" y="25"/>
                  </a:lnTo>
                  <a:lnTo>
                    <a:pt x="93" y="0"/>
                  </a:lnTo>
                  <a:lnTo>
                    <a:pt x="86" y="23"/>
                  </a:lnTo>
                  <a:lnTo>
                    <a:pt x="65" y="21"/>
                  </a:lnTo>
                  <a:lnTo>
                    <a:pt x="19" y="19"/>
                  </a:lnTo>
                  <a:lnTo>
                    <a:pt x="0" y="19"/>
                  </a:lnTo>
                  <a:lnTo>
                    <a:pt x="2" y="27"/>
                  </a:lnTo>
                  <a:close/>
                </a:path>
              </a:pathLst>
            </a:custGeom>
            <a:solidFill>
              <a:srgbClr val="000000"/>
            </a:solidFill>
            <a:ln w="9525">
              <a:noFill/>
              <a:round/>
              <a:headEnd/>
              <a:tailEnd/>
            </a:ln>
          </p:spPr>
          <p:txBody>
            <a:bodyPr/>
            <a:lstStyle/>
            <a:p>
              <a:endParaRPr lang="en-US"/>
            </a:p>
          </p:txBody>
        </p:sp>
        <p:sp>
          <p:nvSpPr>
            <p:cNvPr id="54287" name="Freeform 213"/>
            <p:cNvSpPr>
              <a:spLocks/>
            </p:cNvSpPr>
            <p:nvPr/>
          </p:nvSpPr>
          <p:spPr bwMode="auto">
            <a:xfrm>
              <a:off x="2237" y="1984"/>
              <a:ext cx="42" cy="16"/>
            </a:xfrm>
            <a:custGeom>
              <a:avLst/>
              <a:gdLst>
                <a:gd name="T0" fmla="*/ 1 w 83"/>
                <a:gd name="T1" fmla="*/ 1 h 32"/>
                <a:gd name="T2" fmla="*/ 1 w 83"/>
                <a:gd name="T3" fmla="*/ 1 h 32"/>
                <a:gd name="T4" fmla="*/ 1 w 83"/>
                <a:gd name="T5" fmla="*/ 1 h 32"/>
                <a:gd name="T6" fmla="*/ 0 w 83"/>
                <a:gd name="T7" fmla="*/ 1 h 32"/>
                <a:gd name="T8" fmla="*/ 1 w 83"/>
                <a:gd name="T9" fmla="*/ 1 h 32"/>
                <a:gd name="T10" fmla="*/ 1 w 83"/>
                <a:gd name="T11" fmla="*/ 0 h 32"/>
                <a:gd name="T12" fmla="*/ 1 w 83"/>
                <a:gd name="T13" fmla="*/ 1 h 32"/>
                <a:gd name="T14" fmla="*/ 1 w 83"/>
                <a:gd name="T15" fmla="*/ 1 h 32"/>
                <a:gd name="T16" fmla="*/ 1 w 83"/>
                <a:gd name="T17" fmla="*/ 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32"/>
                <a:gd name="T29" fmla="*/ 83 w 83"/>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32">
                  <a:moveTo>
                    <a:pt x="83" y="32"/>
                  </a:moveTo>
                  <a:lnTo>
                    <a:pt x="74" y="24"/>
                  </a:lnTo>
                  <a:lnTo>
                    <a:pt x="51" y="13"/>
                  </a:lnTo>
                  <a:lnTo>
                    <a:pt x="0" y="21"/>
                  </a:lnTo>
                  <a:lnTo>
                    <a:pt x="9" y="7"/>
                  </a:lnTo>
                  <a:lnTo>
                    <a:pt x="36" y="0"/>
                  </a:lnTo>
                  <a:lnTo>
                    <a:pt x="57" y="7"/>
                  </a:lnTo>
                  <a:lnTo>
                    <a:pt x="83" y="32"/>
                  </a:lnTo>
                  <a:close/>
                </a:path>
              </a:pathLst>
            </a:custGeom>
            <a:solidFill>
              <a:srgbClr val="000000"/>
            </a:solidFill>
            <a:ln w="9525">
              <a:noFill/>
              <a:round/>
              <a:headEnd/>
              <a:tailEnd/>
            </a:ln>
          </p:spPr>
          <p:txBody>
            <a:bodyPr/>
            <a:lstStyle/>
            <a:p>
              <a:endParaRPr lang="en-US"/>
            </a:p>
          </p:txBody>
        </p:sp>
        <p:sp>
          <p:nvSpPr>
            <p:cNvPr id="54288" name="Freeform 214"/>
            <p:cNvSpPr>
              <a:spLocks/>
            </p:cNvSpPr>
            <p:nvPr/>
          </p:nvSpPr>
          <p:spPr bwMode="auto">
            <a:xfrm>
              <a:off x="2031" y="3694"/>
              <a:ext cx="454" cy="40"/>
            </a:xfrm>
            <a:custGeom>
              <a:avLst/>
              <a:gdLst>
                <a:gd name="T0" fmla="*/ 0 w 909"/>
                <a:gd name="T1" fmla="*/ 0 h 82"/>
                <a:gd name="T2" fmla="*/ 0 w 909"/>
                <a:gd name="T3" fmla="*/ 0 h 82"/>
                <a:gd name="T4" fmla="*/ 0 w 909"/>
                <a:gd name="T5" fmla="*/ 0 h 82"/>
                <a:gd name="T6" fmla="*/ 0 w 909"/>
                <a:gd name="T7" fmla="*/ 0 h 82"/>
                <a:gd name="T8" fmla="*/ 0 w 909"/>
                <a:gd name="T9" fmla="*/ 0 h 82"/>
                <a:gd name="T10" fmla="*/ 0 w 909"/>
                <a:gd name="T11" fmla="*/ 0 h 82"/>
                <a:gd name="T12" fmla="*/ 0 w 909"/>
                <a:gd name="T13" fmla="*/ 0 h 82"/>
                <a:gd name="T14" fmla="*/ 0 w 909"/>
                <a:gd name="T15" fmla="*/ 0 h 82"/>
                <a:gd name="T16" fmla="*/ 0 w 909"/>
                <a:gd name="T17" fmla="*/ 0 h 82"/>
                <a:gd name="T18" fmla="*/ 0 w 909"/>
                <a:gd name="T19" fmla="*/ 0 h 82"/>
                <a:gd name="T20" fmla="*/ 0 w 909"/>
                <a:gd name="T21" fmla="*/ 0 h 82"/>
                <a:gd name="T22" fmla="*/ 0 w 909"/>
                <a:gd name="T23" fmla="*/ 0 h 82"/>
                <a:gd name="T24" fmla="*/ 0 w 909"/>
                <a:gd name="T25" fmla="*/ 0 h 82"/>
                <a:gd name="T26" fmla="*/ 0 w 909"/>
                <a:gd name="T27" fmla="*/ 0 h 82"/>
                <a:gd name="T28" fmla="*/ 0 w 909"/>
                <a:gd name="T29" fmla="*/ 0 h 82"/>
                <a:gd name="T30" fmla="*/ 0 w 909"/>
                <a:gd name="T31" fmla="*/ 0 h 82"/>
                <a:gd name="T32" fmla="*/ 0 w 909"/>
                <a:gd name="T33" fmla="*/ 0 h 82"/>
                <a:gd name="T34" fmla="*/ 0 w 909"/>
                <a:gd name="T35" fmla="*/ 0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9"/>
                <a:gd name="T55" fmla="*/ 0 h 82"/>
                <a:gd name="T56" fmla="*/ 909 w 909"/>
                <a:gd name="T57" fmla="*/ 82 h 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9" h="82">
                  <a:moveTo>
                    <a:pt x="6" y="36"/>
                  </a:moveTo>
                  <a:lnTo>
                    <a:pt x="51" y="50"/>
                  </a:lnTo>
                  <a:lnTo>
                    <a:pt x="108" y="63"/>
                  </a:lnTo>
                  <a:lnTo>
                    <a:pt x="228" y="55"/>
                  </a:lnTo>
                  <a:lnTo>
                    <a:pt x="475" y="34"/>
                  </a:lnTo>
                  <a:lnTo>
                    <a:pt x="722" y="12"/>
                  </a:lnTo>
                  <a:lnTo>
                    <a:pt x="833" y="2"/>
                  </a:lnTo>
                  <a:lnTo>
                    <a:pt x="909" y="0"/>
                  </a:lnTo>
                  <a:lnTo>
                    <a:pt x="909" y="15"/>
                  </a:lnTo>
                  <a:lnTo>
                    <a:pt x="823" y="17"/>
                  </a:lnTo>
                  <a:lnTo>
                    <a:pt x="787" y="19"/>
                  </a:lnTo>
                  <a:lnTo>
                    <a:pt x="253" y="71"/>
                  </a:lnTo>
                  <a:lnTo>
                    <a:pt x="238" y="61"/>
                  </a:lnTo>
                  <a:lnTo>
                    <a:pt x="219" y="74"/>
                  </a:lnTo>
                  <a:lnTo>
                    <a:pt x="107" y="82"/>
                  </a:lnTo>
                  <a:lnTo>
                    <a:pt x="0" y="55"/>
                  </a:lnTo>
                  <a:lnTo>
                    <a:pt x="6" y="36"/>
                  </a:lnTo>
                  <a:close/>
                </a:path>
              </a:pathLst>
            </a:custGeom>
            <a:solidFill>
              <a:srgbClr val="000000"/>
            </a:solidFill>
            <a:ln w="9525">
              <a:noFill/>
              <a:round/>
              <a:headEnd/>
              <a:tailEnd/>
            </a:ln>
          </p:spPr>
          <p:txBody>
            <a:bodyPr/>
            <a:lstStyle/>
            <a:p>
              <a:endParaRPr lang="en-US"/>
            </a:p>
          </p:txBody>
        </p:sp>
        <p:sp>
          <p:nvSpPr>
            <p:cNvPr id="54289" name="Freeform 215"/>
            <p:cNvSpPr>
              <a:spLocks/>
            </p:cNvSpPr>
            <p:nvPr/>
          </p:nvSpPr>
          <p:spPr bwMode="auto">
            <a:xfrm>
              <a:off x="2693" y="3479"/>
              <a:ext cx="281" cy="224"/>
            </a:xfrm>
            <a:custGeom>
              <a:avLst/>
              <a:gdLst>
                <a:gd name="T0" fmla="*/ 0 w 563"/>
                <a:gd name="T1" fmla="*/ 0 h 448"/>
                <a:gd name="T2" fmla="*/ 0 w 563"/>
                <a:gd name="T3" fmla="*/ 1 h 448"/>
                <a:gd name="T4" fmla="*/ 0 w 563"/>
                <a:gd name="T5" fmla="*/ 1 h 448"/>
                <a:gd name="T6" fmla="*/ 0 w 563"/>
                <a:gd name="T7" fmla="*/ 1 h 448"/>
                <a:gd name="T8" fmla="*/ 0 w 563"/>
                <a:gd name="T9" fmla="*/ 1 h 448"/>
                <a:gd name="T10" fmla="*/ 0 w 563"/>
                <a:gd name="T11" fmla="*/ 1 h 448"/>
                <a:gd name="T12" fmla="*/ 0 w 563"/>
                <a:gd name="T13" fmla="*/ 1 h 448"/>
                <a:gd name="T14" fmla="*/ 0 w 563"/>
                <a:gd name="T15" fmla="*/ 0 h 448"/>
                <a:gd name="T16" fmla="*/ 0 w 563"/>
                <a:gd name="T17" fmla="*/ 0 h 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3"/>
                <a:gd name="T28" fmla="*/ 0 h 448"/>
                <a:gd name="T29" fmla="*/ 563 w 563"/>
                <a:gd name="T30" fmla="*/ 448 h 4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3" h="448">
                  <a:moveTo>
                    <a:pt x="563" y="0"/>
                  </a:moveTo>
                  <a:lnTo>
                    <a:pt x="456" y="448"/>
                  </a:lnTo>
                  <a:lnTo>
                    <a:pt x="165" y="355"/>
                  </a:lnTo>
                  <a:lnTo>
                    <a:pt x="0" y="309"/>
                  </a:lnTo>
                  <a:lnTo>
                    <a:pt x="129" y="287"/>
                  </a:lnTo>
                  <a:lnTo>
                    <a:pt x="327" y="163"/>
                  </a:lnTo>
                  <a:lnTo>
                    <a:pt x="507" y="32"/>
                  </a:lnTo>
                  <a:lnTo>
                    <a:pt x="563" y="0"/>
                  </a:lnTo>
                  <a:close/>
                </a:path>
              </a:pathLst>
            </a:custGeom>
            <a:solidFill>
              <a:srgbClr val="000000"/>
            </a:solidFill>
            <a:ln w="9525">
              <a:noFill/>
              <a:round/>
              <a:headEnd/>
              <a:tailEnd/>
            </a:ln>
          </p:spPr>
          <p:txBody>
            <a:bodyPr/>
            <a:lstStyle/>
            <a:p>
              <a:endParaRPr lang="en-US"/>
            </a:p>
          </p:txBody>
        </p:sp>
        <p:sp>
          <p:nvSpPr>
            <p:cNvPr id="54290" name="Freeform 216"/>
            <p:cNvSpPr>
              <a:spLocks/>
            </p:cNvSpPr>
            <p:nvPr/>
          </p:nvSpPr>
          <p:spPr bwMode="auto">
            <a:xfrm>
              <a:off x="1727" y="2484"/>
              <a:ext cx="41" cy="117"/>
            </a:xfrm>
            <a:custGeom>
              <a:avLst/>
              <a:gdLst>
                <a:gd name="T0" fmla="*/ 1 w 82"/>
                <a:gd name="T1" fmla="*/ 1 h 234"/>
                <a:gd name="T2" fmla="*/ 1 w 82"/>
                <a:gd name="T3" fmla="*/ 1 h 234"/>
                <a:gd name="T4" fmla="*/ 1 w 82"/>
                <a:gd name="T5" fmla="*/ 1 h 234"/>
                <a:gd name="T6" fmla="*/ 1 w 82"/>
                <a:gd name="T7" fmla="*/ 1 h 234"/>
                <a:gd name="T8" fmla="*/ 0 w 82"/>
                <a:gd name="T9" fmla="*/ 1 h 234"/>
                <a:gd name="T10" fmla="*/ 1 w 82"/>
                <a:gd name="T11" fmla="*/ 1 h 234"/>
                <a:gd name="T12" fmla="*/ 1 w 82"/>
                <a:gd name="T13" fmla="*/ 1 h 234"/>
                <a:gd name="T14" fmla="*/ 1 w 82"/>
                <a:gd name="T15" fmla="*/ 1 h 234"/>
                <a:gd name="T16" fmla="*/ 1 w 82"/>
                <a:gd name="T17" fmla="*/ 1 h 234"/>
                <a:gd name="T18" fmla="*/ 1 w 82"/>
                <a:gd name="T19" fmla="*/ 1 h 234"/>
                <a:gd name="T20" fmla="*/ 1 w 82"/>
                <a:gd name="T21" fmla="*/ 1 h 234"/>
                <a:gd name="T22" fmla="*/ 1 w 82"/>
                <a:gd name="T23" fmla="*/ 0 h 234"/>
                <a:gd name="T24" fmla="*/ 1 w 82"/>
                <a:gd name="T25" fmla="*/ 1 h 234"/>
                <a:gd name="T26" fmla="*/ 1 w 82"/>
                <a:gd name="T27" fmla="*/ 1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234"/>
                <a:gd name="T44" fmla="*/ 82 w 82"/>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234">
                  <a:moveTo>
                    <a:pt x="55" y="37"/>
                  </a:moveTo>
                  <a:lnTo>
                    <a:pt x="59" y="116"/>
                  </a:lnTo>
                  <a:lnTo>
                    <a:pt x="26" y="154"/>
                  </a:lnTo>
                  <a:lnTo>
                    <a:pt x="25" y="175"/>
                  </a:lnTo>
                  <a:lnTo>
                    <a:pt x="0" y="234"/>
                  </a:lnTo>
                  <a:lnTo>
                    <a:pt x="15" y="219"/>
                  </a:lnTo>
                  <a:lnTo>
                    <a:pt x="38" y="192"/>
                  </a:lnTo>
                  <a:lnTo>
                    <a:pt x="49" y="149"/>
                  </a:lnTo>
                  <a:lnTo>
                    <a:pt x="72" y="120"/>
                  </a:lnTo>
                  <a:lnTo>
                    <a:pt x="82" y="61"/>
                  </a:lnTo>
                  <a:lnTo>
                    <a:pt x="80" y="14"/>
                  </a:lnTo>
                  <a:lnTo>
                    <a:pt x="63" y="0"/>
                  </a:lnTo>
                  <a:lnTo>
                    <a:pt x="55" y="37"/>
                  </a:lnTo>
                  <a:close/>
                </a:path>
              </a:pathLst>
            </a:custGeom>
            <a:solidFill>
              <a:srgbClr val="000000"/>
            </a:solidFill>
            <a:ln w="9525">
              <a:noFill/>
              <a:round/>
              <a:headEnd/>
              <a:tailEnd/>
            </a:ln>
          </p:spPr>
          <p:txBody>
            <a:bodyPr/>
            <a:lstStyle/>
            <a:p>
              <a:endParaRPr lang="en-US"/>
            </a:p>
          </p:txBody>
        </p:sp>
        <p:sp>
          <p:nvSpPr>
            <p:cNvPr id="54291" name="Freeform 217"/>
            <p:cNvSpPr>
              <a:spLocks/>
            </p:cNvSpPr>
            <p:nvPr/>
          </p:nvSpPr>
          <p:spPr bwMode="auto">
            <a:xfrm>
              <a:off x="2249" y="2220"/>
              <a:ext cx="82" cy="185"/>
            </a:xfrm>
            <a:custGeom>
              <a:avLst/>
              <a:gdLst>
                <a:gd name="T0" fmla="*/ 1 w 164"/>
                <a:gd name="T1" fmla="*/ 1 h 369"/>
                <a:gd name="T2" fmla="*/ 1 w 164"/>
                <a:gd name="T3" fmla="*/ 1 h 369"/>
                <a:gd name="T4" fmla="*/ 1 w 164"/>
                <a:gd name="T5" fmla="*/ 1 h 369"/>
                <a:gd name="T6" fmla="*/ 1 w 164"/>
                <a:gd name="T7" fmla="*/ 1 h 369"/>
                <a:gd name="T8" fmla="*/ 0 w 164"/>
                <a:gd name="T9" fmla="*/ 1 h 369"/>
                <a:gd name="T10" fmla="*/ 1 w 164"/>
                <a:gd name="T11" fmla="*/ 1 h 369"/>
                <a:gd name="T12" fmla="*/ 1 w 164"/>
                <a:gd name="T13" fmla="*/ 0 h 369"/>
                <a:gd name="T14" fmla="*/ 1 w 164"/>
                <a:gd name="T15" fmla="*/ 1 h 369"/>
                <a:gd name="T16" fmla="*/ 1 w 164"/>
                <a:gd name="T17" fmla="*/ 1 h 3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369"/>
                <a:gd name="T29" fmla="*/ 164 w 164"/>
                <a:gd name="T30" fmla="*/ 369 h 3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369">
                  <a:moveTo>
                    <a:pt x="164" y="8"/>
                  </a:moveTo>
                  <a:lnTo>
                    <a:pt x="65" y="291"/>
                  </a:lnTo>
                  <a:lnTo>
                    <a:pt x="154" y="369"/>
                  </a:lnTo>
                  <a:lnTo>
                    <a:pt x="52" y="300"/>
                  </a:lnTo>
                  <a:lnTo>
                    <a:pt x="0" y="285"/>
                  </a:lnTo>
                  <a:lnTo>
                    <a:pt x="48" y="274"/>
                  </a:lnTo>
                  <a:lnTo>
                    <a:pt x="149" y="0"/>
                  </a:lnTo>
                  <a:lnTo>
                    <a:pt x="164" y="8"/>
                  </a:lnTo>
                  <a:close/>
                </a:path>
              </a:pathLst>
            </a:custGeom>
            <a:solidFill>
              <a:srgbClr val="1A1A1A"/>
            </a:solidFill>
            <a:ln w="9525">
              <a:noFill/>
              <a:round/>
              <a:headEnd/>
              <a:tailEnd/>
            </a:ln>
          </p:spPr>
          <p:txBody>
            <a:bodyPr/>
            <a:lstStyle/>
            <a:p>
              <a:endParaRPr lang="en-US"/>
            </a:p>
          </p:txBody>
        </p:sp>
        <p:sp>
          <p:nvSpPr>
            <p:cNvPr id="54292" name="Freeform 218"/>
            <p:cNvSpPr>
              <a:spLocks/>
            </p:cNvSpPr>
            <p:nvPr/>
          </p:nvSpPr>
          <p:spPr bwMode="auto">
            <a:xfrm>
              <a:off x="1360" y="2926"/>
              <a:ext cx="78" cy="223"/>
            </a:xfrm>
            <a:custGeom>
              <a:avLst/>
              <a:gdLst>
                <a:gd name="T0" fmla="*/ 1 w 156"/>
                <a:gd name="T1" fmla="*/ 0 h 447"/>
                <a:gd name="T2" fmla="*/ 1 w 156"/>
                <a:gd name="T3" fmla="*/ 0 h 447"/>
                <a:gd name="T4" fmla="*/ 1 w 156"/>
                <a:gd name="T5" fmla="*/ 0 h 447"/>
                <a:gd name="T6" fmla="*/ 0 w 156"/>
                <a:gd name="T7" fmla="*/ 0 h 447"/>
                <a:gd name="T8" fmla="*/ 1 w 156"/>
                <a:gd name="T9" fmla="*/ 0 h 447"/>
                <a:gd name="T10" fmla="*/ 1 w 156"/>
                <a:gd name="T11" fmla="*/ 0 h 447"/>
                <a:gd name="T12" fmla="*/ 1 w 156"/>
                <a:gd name="T13" fmla="*/ 0 h 447"/>
                <a:gd name="T14" fmla="*/ 1 w 156"/>
                <a:gd name="T15" fmla="*/ 0 h 447"/>
                <a:gd name="T16" fmla="*/ 1 w 156"/>
                <a:gd name="T17" fmla="*/ 0 h 447"/>
                <a:gd name="T18" fmla="*/ 1 w 156"/>
                <a:gd name="T19" fmla="*/ 0 h 447"/>
                <a:gd name="T20" fmla="*/ 1 w 156"/>
                <a:gd name="T21" fmla="*/ 0 h 447"/>
                <a:gd name="T22" fmla="*/ 1 w 156"/>
                <a:gd name="T23" fmla="*/ 0 h 447"/>
                <a:gd name="T24" fmla="*/ 1 w 156"/>
                <a:gd name="T25" fmla="*/ 0 h 447"/>
                <a:gd name="T26" fmla="*/ 1 w 156"/>
                <a:gd name="T27" fmla="*/ 0 h 447"/>
                <a:gd name="T28" fmla="*/ 1 w 156"/>
                <a:gd name="T29" fmla="*/ 0 h 447"/>
                <a:gd name="T30" fmla="*/ 1 w 156"/>
                <a:gd name="T31" fmla="*/ 0 h 4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447"/>
                <a:gd name="T50" fmla="*/ 156 w 156"/>
                <a:gd name="T51" fmla="*/ 447 h 4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447">
                  <a:moveTo>
                    <a:pt x="59" y="2"/>
                  </a:moveTo>
                  <a:lnTo>
                    <a:pt x="71" y="92"/>
                  </a:lnTo>
                  <a:lnTo>
                    <a:pt x="17" y="236"/>
                  </a:lnTo>
                  <a:lnTo>
                    <a:pt x="0" y="447"/>
                  </a:lnTo>
                  <a:lnTo>
                    <a:pt x="53" y="348"/>
                  </a:lnTo>
                  <a:lnTo>
                    <a:pt x="40" y="304"/>
                  </a:lnTo>
                  <a:lnTo>
                    <a:pt x="34" y="270"/>
                  </a:lnTo>
                  <a:lnTo>
                    <a:pt x="40" y="244"/>
                  </a:lnTo>
                  <a:lnTo>
                    <a:pt x="71" y="162"/>
                  </a:lnTo>
                  <a:lnTo>
                    <a:pt x="86" y="95"/>
                  </a:lnTo>
                  <a:lnTo>
                    <a:pt x="139" y="105"/>
                  </a:lnTo>
                  <a:lnTo>
                    <a:pt x="156" y="82"/>
                  </a:lnTo>
                  <a:lnTo>
                    <a:pt x="80" y="65"/>
                  </a:lnTo>
                  <a:lnTo>
                    <a:pt x="74" y="0"/>
                  </a:lnTo>
                  <a:lnTo>
                    <a:pt x="59" y="2"/>
                  </a:lnTo>
                  <a:close/>
                </a:path>
              </a:pathLst>
            </a:custGeom>
            <a:solidFill>
              <a:srgbClr val="000000"/>
            </a:solidFill>
            <a:ln w="9525">
              <a:noFill/>
              <a:round/>
              <a:headEnd/>
              <a:tailEnd/>
            </a:ln>
          </p:spPr>
          <p:txBody>
            <a:bodyPr/>
            <a:lstStyle/>
            <a:p>
              <a:endParaRPr lang="en-US"/>
            </a:p>
          </p:txBody>
        </p:sp>
      </p:grpSp>
      <p:grpSp>
        <p:nvGrpSpPr>
          <p:cNvPr id="224" name="Group 223"/>
          <p:cNvGrpSpPr/>
          <p:nvPr/>
        </p:nvGrpSpPr>
        <p:grpSpPr>
          <a:xfrm>
            <a:off x="6934200" y="4978074"/>
            <a:ext cx="1828800" cy="762000"/>
            <a:chOff x="6934200" y="5105399"/>
            <a:chExt cx="1828800" cy="762000"/>
          </a:xfrm>
        </p:grpSpPr>
        <p:sp>
          <p:nvSpPr>
            <p:cNvPr id="221" name="AutoShape 4"/>
            <p:cNvSpPr>
              <a:spLocks noChangeArrowheads="1"/>
            </p:cNvSpPr>
            <p:nvPr/>
          </p:nvSpPr>
          <p:spPr bwMode="auto">
            <a:xfrm rot="10800000">
              <a:off x="6934200" y="5105399"/>
              <a:ext cx="1828800" cy="762000"/>
            </a:xfrm>
            <a:prstGeom prst="wedgeRoundRectCallout">
              <a:avLst>
                <a:gd name="adj1" fmla="val 18093"/>
                <a:gd name="adj2" fmla="val 91042"/>
                <a:gd name="adj3" fmla="val 16667"/>
              </a:avLst>
            </a:prstGeom>
            <a:noFill/>
            <a:ln w="76200">
              <a:solidFill>
                <a:schemeClr val="tx1"/>
              </a:solidFill>
              <a:miter lim="800000"/>
              <a:headEnd/>
              <a:tailEnd/>
            </a:ln>
          </p:spPr>
          <p:txBody>
            <a:bodyPr/>
            <a:lstStyle/>
            <a:p>
              <a:pPr algn="ctr"/>
              <a:endParaRPr lang="en-US" sz="2000" b="1" dirty="0">
                <a:solidFill>
                  <a:srgbClr val="0000FF"/>
                </a:solidFill>
              </a:endParaRPr>
            </a:p>
          </p:txBody>
        </p:sp>
        <p:sp>
          <p:nvSpPr>
            <p:cNvPr id="223" name="TextBox 222"/>
            <p:cNvSpPr txBox="1"/>
            <p:nvPr/>
          </p:nvSpPr>
          <p:spPr>
            <a:xfrm>
              <a:off x="6987250" y="5181600"/>
              <a:ext cx="1774845" cy="646331"/>
            </a:xfrm>
            <a:prstGeom prst="rect">
              <a:avLst/>
            </a:prstGeom>
            <a:noFill/>
          </p:spPr>
          <p:txBody>
            <a:bodyPr wrap="none" rtlCol="0">
              <a:spAutoFit/>
            </a:bodyPr>
            <a:lstStyle/>
            <a:p>
              <a:r>
                <a:rPr lang="en-US" sz="1800" b="1" dirty="0"/>
                <a:t>And here is an</a:t>
              </a:r>
            </a:p>
            <a:p>
              <a:r>
                <a:rPr lang="en-US" sz="1800" b="1" dirty="0"/>
                <a:t>    </a:t>
              </a:r>
              <a:r>
                <a:rPr lang="en-US" sz="1800" b="1" dirty="0">
                  <a:solidFill>
                    <a:srgbClr val="0033CC"/>
                  </a:solidFill>
                </a:rPr>
                <a:t>allegation</a:t>
              </a:r>
              <a:r>
                <a:rPr lang="en-US" sz="1800" b="1" dirty="0"/>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0"/>
          </p:nvPr>
        </p:nvSpPr>
        <p:spPr>
          <a:noFill/>
        </p:spPr>
        <p:txBody>
          <a:bodyPr/>
          <a:lstStyle/>
          <a:p>
            <a:r>
              <a:rPr lang="en-US"/>
              <a:t>U.S. Army Inspector General School   </a:t>
            </a:r>
            <a:fld id="{0F56961A-BDDA-407F-A9E9-9006192665C8}" type="slidenum">
              <a:rPr lang="en-US" smtClean="0"/>
              <a:pPr/>
              <a:t>17</a:t>
            </a:fld>
            <a:endParaRPr lang="en-US"/>
          </a:p>
        </p:txBody>
      </p:sp>
      <p:sp>
        <p:nvSpPr>
          <p:cNvPr id="53251" name="Rectangle 9"/>
          <p:cNvSpPr>
            <a:spLocks noGrp="1" noChangeArrowheads="1"/>
          </p:cNvSpPr>
          <p:nvPr>
            <p:ph type="title"/>
          </p:nvPr>
        </p:nvSpPr>
        <p:spPr>
          <a:xfrm>
            <a:off x="1066800" y="228600"/>
            <a:ext cx="7620000" cy="1219200"/>
          </a:xfrm>
        </p:spPr>
        <p:txBody>
          <a:bodyPr/>
          <a:lstStyle/>
          <a:p>
            <a:pPr eaLnBrk="1" hangingPunct="1"/>
            <a:r>
              <a:rPr lang="en-US" sz="4000" dirty="0"/>
              <a:t>STEP 2: IG PA </a:t>
            </a:r>
            <a:br>
              <a:rPr lang="en-US" sz="4000" dirty="0"/>
            </a:br>
            <a:r>
              <a:rPr lang="en-US" sz="3600" u="sng" dirty="0">
                <a:solidFill>
                  <a:srgbClr val="00B050"/>
                </a:solidFill>
              </a:rPr>
              <a:t>I</a:t>
            </a:r>
            <a:r>
              <a:rPr lang="en-US" sz="3600" dirty="0"/>
              <a:t>dentify Issues / Allegations</a:t>
            </a:r>
          </a:p>
        </p:txBody>
      </p:sp>
      <p:sp>
        <p:nvSpPr>
          <p:cNvPr id="53252" name="Rectangle 11"/>
          <p:cNvSpPr>
            <a:spLocks noGrp="1" noChangeArrowheads="1"/>
          </p:cNvSpPr>
          <p:nvPr>
            <p:ph type="body" sz="half" idx="2"/>
          </p:nvPr>
        </p:nvSpPr>
        <p:spPr>
          <a:xfrm>
            <a:off x="304800" y="1985327"/>
            <a:ext cx="8610600" cy="4422041"/>
          </a:xfrm>
        </p:spPr>
        <p:txBody>
          <a:bodyPr/>
          <a:lstStyle/>
          <a:p>
            <a:pPr eaLnBrk="1" hangingPunct="1"/>
            <a:r>
              <a:rPr lang="en-US" sz="2800" dirty="0"/>
              <a:t>Assistance Function focuses on resolving </a:t>
            </a:r>
            <a:r>
              <a:rPr lang="en-US" sz="2800" dirty="0">
                <a:solidFill>
                  <a:srgbClr val="0000FF"/>
                </a:solidFill>
              </a:rPr>
              <a:t>issues</a:t>
            </a:r>
          </a:p>
          <a:p>
            <a:pPr eaLnBrk="1" hangingPunct="1"/>
            <a:r>
              <a:rPr lang="en-US" sz="2800" dirty="0"/>
              <a:t>IGs must take the time to correctly identify </a:t>
            </a:r>
            <a:r>
              <a:rPr lang="en-US" sz="2800" u="sng" dirty="0">
                <a:solidFill>
                  <a:srgbClr val="0000FF"/>
                </a:solidFill>
              </a:rPr>
              <a:t>ALL </a:t>
            </a:r>
            <a:r>
              <a:rPr lang="en-US" sz="2800" dirty="0"/>
              <a:t>of the issues and / or allegations </a:t>
            </a:r>
          </a:p>
          <a:p>
            <a:pPr marL="0" indent="0" eaLnBrk="1" hangingPunct="1">
              <a:buNone/>
            </a:pPr>
            <a:r>
              <a:rPr lang="en-US" sz="2800" dirty="0"/>
              <a:t>	</a:t>
            </a:r>
            <a:r>
              <a:rPr lang="en-US" sz="2800" dirty="0">
                <a:solidFill>
                  <a:srgbClr val="0000FF"/>
                </a:solidFill>
              </a:rPr>
              <a:t>(explicit or implicit)</a:t>
            </a:r>
          </a:p>
          <a:p>
            <a:pPr eaLnBrk="1" hangingPunct="1"/>
            <a:r>
              <a:rPr lang="en-US" sz="2800" dirty="0"/>
              <a:t>Analyze the complaint for:</a:t>
            </a:r>
          </a:p>
          <a:p>
            <a:pPr lvl="1" eaLnBrk="1" hangingPunct="1"/>
            <a:r>
              <a:rPr lang="en-US" sz="2400" dirty="0"/>
              <a:t>Broader issues</a:t>
            </a:r>
          </a:p>
          <a:p>
            <a:pPr lvl="1" eaLnBrk="1" hangingPunct="1"/>
            <a:r>
              <a:rPr lang="en-US" sz="2400" dirty="0">
                <a:solidFill>
                  <a:srgbClr val="0000FF"/>
                </a:solidFill>
              </a:rPr>
              <a:t>Implied allegations</a:t>
            </a:r>
          </a:p>
          <a:p>
            <a:pPr lvl="1" eaLnBrk="1" hangingPunct="1"/>
            <a:r>
              <a:rPr lang="en-US" sz="2400" dirty="0"/>
              <a:t>Systemic problems</a:t>
            </a:r>
          </a:p>
          <a:p>
            <a:pPr eaLnBrk="1" hangingPunct="1"/>
            <a:endParaRPr lang="en-US" sz="2800" dirty="0"/>
          </a:p>
          <a:p>
            <a:pPr eaLnBrk="1" hangingPunct="1"/>
            <a:endParaRPr lang="en-US" sz="2400" dirty="0"/>
          </a:p>
        </p:txBody>
      </p:sp>
      <p:sp>
        <p:nvSpPr>
          <p:cNvPr id="53253" name="Rectangle 12"/>
          <p:cNvSpPr>
            <a:spLocks noChangeArrowheads="1"/>
          </p:cNvSpPr>
          <p:nvPr/>
        </p:nvSpPr>
        <p:spPr bwMode="auto">
          <a:xfrm>
            <a:off x="5471200" y="6248400"/>
            <a:ext cx="3672800" cy="646331"/>
          </a:xfrm>
          <a:prstGeom prst="rect">
            <a:avLst/>
          </a:prstGeom>
          <a:noFill/>
          <a:ln w="76200">
            <a:noFill/>
            <a:miter lim="800000"/>
            <a:headEnd/>
            <a:tailEnd/>
          </a:ln>
        </p:spPr>
        <p:txBody>
          <a:bodyPr wrap="none">
            <a:spAutoFit/>
          </a:bodyPr>
          <a:lstStyle/>
          <a:p>
            <a:r>
              <a:rPr lang="en-US" sz="1800" b="1" dirty="0">
                <a:solidFill>
                  <a:srgbClr val="336600"/>
                </a:solidFill>
              </a:rPr>
              <a:t>AR 20-1, </a:t>
            </a:r>
            <a:r>
              <a:rPr lang="en-US" sz="1800" b="1" dirty="0" err="1">
                <a:solidFill>
                  <a:srgbClr val="336600"/>
                </a:solidFill>
              </a:rPr>
              <a:t>para</a:t>
            </a:r>
            <a:r>
              <a:rPr lang="en-US" sz="1800" b="1" dirty="0">
                <a:solidFill>
                  <a:srgbClr val="336600"/>
                </a:solidFill>
              </a:rPr>
              <a:t>. 6-1d (2) (b)</a:t>
            </a:r>
          </a:p>
          <a:p>
            <a:r>
              <a:rPr lang="en-US" sz="1800" b="1" dirty="0">
                <a:solidFill>
                  <a:srgbClr val="336600"/>
                </a:solidFill>
              </a:rPr>
              <a:t>A&amp;I Guide, Part One, Sect. 2-3-1</a:t>
            </a:r>
          </a:p>
        </p:txBody>
      </p:sp>
      <p:sp>
        <p:nvSpPr>
          <p:cNvPr id="2" name="Rectangle 5">
            <a:extLst>
              <a:ext uri="{FF2B5EF4-FFF2-40B4-BE49-F238E27FC236}">
                <a16:creationId xmlns:a16="http://schemas.microsoft.com/office/drawing/2014/main" id="{8DF5D89C-C4B4-BE94-26E2-6DAD20297A30}"/>
              </a:ext>
            </a:extLst>
          </p:cNvPr>
          <p:cNvSpPr>
            <a:spLocks noChangeArrowheads="1"/>
          </p:cNvSpPr>
          <p:nvPr/>
        </p:nvSpPr>
        <p:spPr bwMode="auto">
          <a:xfrm>
            <a:off x="3733800" y="12954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en-US"/>
              <a:t>U.S. Army Inspector General School   </a:t>
            </a:r>
            <a:fld id="{9C7B5512-AD73-4246-B85F-8EE0944C3A70}" type="slidenum">
              <a:rPr lang="en-US" smtClean="0"/>
              <a:pPr/>
              <a:t>18</a:t>
            </a:fld>
            <a:endParaRPr lang="en-US"/>
          </a:p>
        </p:txBody>
      </p:sp>
      <p:sp>
        <p:nvSpPr>
          <p:cNvPr id="57347" name="Rectangle 8"/>
          <p:cNvSpPr>
            <a:spLocks noGrp="1" noChangeArrowheads="1"/>
          </p:cNvSpPr>
          <p:nvPr>
            <p:ph type="title"/>
          </p:nvPr>
        </p:nvSpPr>
        <p:spPr>
          <a:xfrm>
            <a:off x="1219200" y="244475"/>
            <a:ext cx="7696200" cy="1219200"/>
          </a:xfrm>
        </p:spPr>
        <p:txBody>
          <a:bodyPr/>
          <a:lstStyle/>
          <a:p>
            <a:pPr eaLnBrk="1" hangingPunct="1"/>
            <a:r>
              <a:rPr lang="en-US" sz="4000" dirty="0"/>
              <a:t>    STEP 2: IG PA </a:t>
            </a:r>
            <a:br>
              <a:rPr lang="en-US" sz="4000" dirty="0"/>
            </a:br>
            <a:r>
              <a:rPr lang="en-US" sz="4000" dirty="0"/>
              <a:t> </a:t>
            </a:r>
            <a:r>
              <a:rPr lang="en-US" sz="3600" u="sng" dirty="0">
                <a:solidFill>
                  <a:srgbClr val="00B050"/>
                </a:solidFill>
              </a:rPr>
              <a:t>D</a:t>
            </a:r>
            <a:r>
              <a:rPr lang="en-US" sz="3600" dirty="0"/>
              <a:t>etermine IG Appropriateness</a:t>
            </a:r>
          </a:p>
        </p:txBody>
      </p:sp>
      <p:sp>
        <p:nvSpPr>
          <p:cNvPr id="57348" name="Rectangle 9"/>
          <p:cNvSpPr>
            <a:spLocks noGrp="1" noChangeArrowheads="1"/>
          </p:cNvSpPr>
          <p:nvPr>
            <p:ph type="body" idx="1"/>
          </p:nvPr>
        </p:nvSpPr>
        <p:spPr>
          <a:xfrm>
            <a:off x="304800" y="1828800"/>
            <a:ext cx="8534400" cy="4794250"/>
          </a:xfrm>
        </p:spPr>
        <p:txBody>
          <a:bodyPr/>
          <a:lstStyle/>
          <a:p>
            <a:pPr eaLnBrk="1" hangingPunct="1"/>
            <a:r>
              <a:rPr lang="en-US" sz="2800" dirty="0"/>
              <a:t>If the matter is Army related, you decide:</a:t>
            </a:r>
          </a:p>
          <a:p>
            <a:pPr lvl="1" eaLnBrk="1" hangingPunct="1"/>
            <a:r>
              <a:rPr lang="en-US" sz="2400" dirty="0"/>
              <a:t>What is appropriate for the </a:t>
            </a:r>
            <a:r>
              <a:rPr lang="en-US" sz="2400" dirty="0">
                <a:solidFill>
                  <a:srgbClr val="0000FF"/>
                </a:solidFill>
              </a:rPr>
              <a:t>local IG</a:t>
            </a:r>
            <a:r>
              <a:rPr lang="en-US" sz="2400" dirty="0"/>
              <a:t> to work</a:t>
            </a:r>
          </a:p>
          <a:p>
            <a:pPr lvl="1" eaLnBrk="1" hangingPunct="1"/>
            <a:r>
              <a:rPr lang="en-US" sz="2400" dirty="0"/>
              <a:t>What is better handled by:</a:t>
            </a:r>
          </a:p>
          <a:p>
            <a:pPr lvl="2" eaLnBrk="1" hangingPunct="1"/>
            <a:r>
              <a:rPr lang="en-US" dirty="0"/>
              <a:t>Chain of command</a:t>
            </a:r>
          </a:p>
          <a:p>
            <a:pPr lvl="2" eaLnBrk="1" hangingPunct="1"/>
            <a:r>
              <a:rPr lang="en-US" dirty="0"/>
              <a:t>Other agencies</a:t>
            </a:r>
          </a:p>
          <a:p>
            <a:pPr lvl="2" eaLnBrk="1" hangingPunct="1"/>
            <a:r>
              <a:rPr lang="en-US" dirty="0"/>
              <a:t>Other IGs</a:t>
            </a:r>
          </a:p>
          <a:p>
            <a:pPr lvl="2" eaLnBrk="1" hangingPunct="1"/>
            <a:endParaRPr lang="en-US" dirty="0"/>
          </a:p>
          <a:p>
            <a:pPr eaLnBrk="1" hangingPunct="1"/>
            <a:r>
              <a:rPr lang="en-US" sz="2800" dirty="0">
                <a:solidFill>
                  <a:srgbClr val="0000FF"/>
                </a:solidFill>
              </a:rPr>
              <a:t>Many matters raised to an IG may not be appropriate for the local IG to work.</a:t>
            </a:r>
          </a:p>
        </p:txBody>
      </p:sp>
      <p:sp>
        <p:nvSpPr>
          <p:cNvPr id="57349" name="Rectangle 1028"/>
          <p:cNvSpPr>
            <a:spLocks noChangeArrowheads="1"/>
          </p:cNvSpPr>
          <p:nvPr/>
        </p:nvSpPr>
        <p:spPr bwMode="auto">
          <a:xfrm>
            <a:off x="5486400" y="6287869"/>
            <a:ext cx="3291286" cy="584775"/>
          </a:xfrm>
          <a:prstGeom prst="rect">
            <a:avLst/>
          </a:prstGeom>
          <a:noFill/>
          <a:ln w="76200">
            <a:noFill/>
            <a:miter lim="800000"/>
            <a:headEnd/>
            <a:tailEnd/>
          </a:ln>
        </p:spPr>
        <p:txBody>
          <a:bodyPr wrap="non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6-3</a:t>
            </a:r>
          </a:p>
          <a:p>
            <a:r>
              <a:rPr lang="en-US" sz="1600" b="1" dirty="0">
                <a:solidFill>
                  <a:srgbClr val="336600"/>
                </a:solidFill>
              </a:rPr>
              <a:t>A&amp;I Guide, Part One, Sect. 2-3-2</a:t>
            </a:r>
          </a:p>
        </p:txBody>
      </p:sp>
      <p:pic>
        <p:nvPicPr>
          <p:cNvPr id="57350" name="Picture 1031" descr="MCj02304810000[1]"/>
          <p:cNvPicPr>
            <a:picLocks noChangeAspect="1" noChangeArrowheads="1"/>
          </p:cNvPicPr>
          <p:nvPr/>
        </p:nvPicPr>
        <p:blipFill>
          <a:blip r:embed="rId3" cstate="print"/>
          <a:srcRect/>
          <a:stretch>
            <a:fillRect/>
          </a:stretch>
        </p:blipFill>
        <p:spPr bwMode="auto">
          <a:xfrm>
            <a:off x="5943600" y="2895600"/>
            <a:ext cx="2286000" cy="1865313"/>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a:t>U.S. Army Inspector General School   </a:t>
            </a:r>
            <a:fld id="{2645D1AD-C430-4AD9-85B8-11CCD10FFCB1}" type="slidenum">
              <a:rPr lang="en-US" smtClean="0"/>
              <a:pPr/>
              <a:t>19</a:t>
            </a:fld>
            <a:endParaRPr lang="en-US"/>
          </a:p>
        </p:txBody>
      </p:sp>
      <p:sp>
        <p:nvSpPr>
          <p:cNvPr id="58371" name="Rectangle 7"/>
          <p:cNvSpPr>
            <a:spLocks noGrp="1" noChangeArrowheads="1"/>
          </p:cNvSpPr>
          <p:nvPr>
            <p:ph type="title"/>
          </p:nvPr>
        </p:nvSpPr>
        <p:spPr>
          <a:xfrm>
            <a:off x="1371600" y="228600"/>
            <a:ext cx="7239000" cy="1219200"/>
          </a:xfrm>
        </p:spPr>
        <p:txBody>
          <a:bodyPr/>
          <a:lstStyle/>
          <a:p>
            <a:pPr eaLnBrk="1" hangingPunct="1"/>
            <a:r>
              <a:rPr lang="en-US" sz="4000" dirty="0"/>
              <a:t>STEP 2: IG PA </a:t>
            </a:r>
            <a:br>
              <a:rPr lang="en-US" sz="4000" dirty="0"/>
            </a:br>
            <a:r>
              <a:rPr lang="en-US" sz="3600" u="sng" dirty="0">
                <a:solidFill>
                  <a:srgbClr val="00B050"/>
                </a:solidFill>
              </a:rPr>
              <a:t>D</a:t>
            </a:r>
            <a:r>
              <a:rPr lang="en-US" sz="3600" dirty="0"/>
              <a:t>etermine IG Appropriateness</a:t>
            </a:r>
          </a:p>
        </p:txBody>
      </p:sp>
      <p:sp>
        <p:nvSpPr>
          <p:cNvPr id="58372" name="Rectangle 8"/>
          <p:cNvSpPr>
            <a:spLocks noGrp="1" noChangeArrowheads="1"/>
          </p:cNvSpPr>
          <p:nvPr>
            <p:ph type="body" idx="1"/>
          </p:nvPr>
        </p:nvSpPr>
        <p:spPr>
          <a:xfrm>
            <a:off x="381000" y="1905000"/>
            <a:ext cx="8458200" cy="4800600"/>
          </a:xfrm>
        </p:spPr>
        <p:txBody>
          <a:bodyPr/>
          <a:lstStyle/>
          <a:p>
            <a:pPr marL="228600" indent="-228600" eaLnBrk="1" hangingPunct="1">
              <a:lnSpc>
                <a:spcPct val="90000"/>
              </a:lnSpc>
            </a:pPr>
            <a:r>
              <a:rPr lang="en-US" sz="2800" dirty="0"/>
              <a:t>Do </a:t>
            </a:r>
            <a:r>
              <a:rPr lang="en-US" sz="2800" dirty="0">
                <a:solidFill>
                  <a:srgbClr val="0033CC"/>
                </a:solidFill>
              </a:rPr>
              <a:t>not </a:t>
            </a:r>
            <a:r>
              <a:rPr lang="en-US" sz="2800" dirty="0"/>
              <a:t>automatically categorize </a:t>
            </a:r>
            <a:r>
              <a:rPr lang="en-US" sz="2800" dirty="0">
                <a:solidFill>
                  <a:srgbClr val="0033CC"/>
                </a:solidFill>
              </a:rPr>
              <a:t>the whole IGAR</a:t>
            </a:r>
            <a:r>
              <a:rPr lang="en-US" sz="2800" dirty="0"/>
              <a:t> as </a:t>
            </a:r>
            <a:r>
              <a:rPr lang="en-US" sz="2800" dirty="0">
                <a:solidFill>
                  <a:srgbClr val="0000FF"/>
                </a:solidFill>
              </a:rPr>
              <a:t>not</a:t>
            </a:r>
            <a:r>
              <a:rPr lang="en-US" sz="2800" dirty="0"/>
              <a:t> IG appropriate</a:t>
            </a:r>
          </a:p>
          <a:p>
            <a:pPr marL="228600" indent="-228600" eaLnBrk="1" hangingPunct="1">
              <a:lnSpc>
                <a:spcPct val="90000"/>
              </a:lnSpc>
              <a:buFontTx/>
              <a:buNone/>
            </a:pPr>
            <a:endParaRPr lang="en-US" sz="1400" dirty="0"/>
          </a:p>
          <a:p>
            <a:pPr marL="228600" indent="-228600" eaLnBrk="1" hangingPunct="1">
              <a:lnSpc>
                <a:spcPct val="90000"/>
              </a:lnSpc>
              <a:buFontTx/>
              <a:buNone/>
            </a:pPr>
            <a:r>
              <a:rPr lang="en-US" sz="2800" dirty="0"/>
              <a:t>Example:  “Someone broke the window on my car, took my iPhone and I can’t pay for it because I did not yet receive my travel pay from seven months ago.”</a:t>
            </a:r>
          </a:p>
          <a:p>
            <a:pPr lvl="1" eaLnBrk="1" hangingPunct="1">
              <a:lnSpc>
                <a:spcPct val="90000"/>
              </a:lnSpc>
            </a:pPr>
            <a:r>
              <a:rPr lang="en-US" sz="2400" dirty="0">
                <a:solidFill>
                  <a:srgbClr val="336600"/>
                </a:solidFill>
              </a:rPr>
              <a:t>Refer broken window to Military Police Investigations (MPI) for action</a:t>
            </a:r>
          </a:p>
          <a:p>
            <a:pPr lvl="1" eaLnBrk="1" hangingPunct="1">
              <a:lnSpc>
                <a:spcPct val="90000"/>
              </a:lnSpc>
            </a:pPr>
            <a:r>
              <a:rPr lang="en-US" sz="2400" dirty="0">
                <a:solidFill>
                  <a:srgbClr val="FF0000"/>
                </a:solidFill>
              </a:rPr>
              <a:t>IG will work the travel-pay issue</a:t>
            </a:r>
          </a:p>
          <a:p>
            <a:pPr marL="457200" lvl="1" indent="0" eaLnBrk="1" hangingPunct="1">
              <a:lnSpc>
                <a:spcPct val="90000"/>
              </a:lnSpc>
              <a:buNone/>
            </a:pPr>
            <a:endParaRPr lang="en-US" sz="1400" dirty="0">
              <a:solidFill>
                <a:srgbClr val="A50021"/>
              </a:solidFill>
            </a:endParaRPr>
          </a:p>
          <a:p>
            <a:pPr marL="0" indent="0" eaLnBrk="1" hangingPunct="1">
              <a:lnSpc>
                <a:spcPct val="90000"/>
              </a:lnSpc>
              <a:buNone/>
            </a:pPr>
            <a:r>
              <a:rPr lang="en-US" sz="2800" dirty="0"/>
              <a:t>…. Is there a systemic issue?</a:t>
            </a:r>
          </a:p>
        </p:txBody>
      </p:sp>
      <p:sp>
        <p:nvSpPr>
          <p:cNvPr id="2" name="Rectangle 5">
            <a:extLst>
              <a:ext uri="{FF2B5EF4-FFF2-40B4-BE49-F238E27FC236}">
                <a16:creationId xmlns:a16="http://schemas.microsoft.com/office/drawing/2014/main" id="{9C9FCC7D-8359-DE2A-B448-957C8F8F1DA0}"/>
              </a:ext>
            </a:extLst>
          </p:cNvPr>
          <p:cNvSpPr>
            <a:spLocks noChangeArrowheads="1"/>
          </p:cNvSpPr>
          <p:nvPr/>
        </p:nvSpPr>
        <p:spPr bwMode="auto">
          <a:xfrm>
            <a:off x="3781425" y="1382712"/>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8372">
                                            <p:txEl>
                                              <p:pRg st="3" end="3"/>
                                            </p:txEl>
                                          </p:spTgt>
                                        </p:tgtEl>
                                        <p:attrNameLst>
                                          <p:attrName>style.visibility</p:attrName>
                                        </p:attrNameLst>
                                      </p:cBhvr>
                                      <p:to>
                                        <p:strVal val="visible"/>
                                      </p:to>
                                    </p:set>
                                    <p:anim calcmode="lin" valueType="num">
                                      <p:cBhvr additive="base">
                                        <p:cTn id="7" dur="500" fill="hold"/>
                                        <p:tgtEl>
                                          <p:spTgt spid="5837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8372">
                                            <p:txEl>
                                              <p:pRg st="4" end="4"/>
                                            </p:txEl>
                                          </p:spTgt>
                                        </p:tgtEl>
                                        <p:attrNameLst>
                                          <p:attrName>style.visibility</p:attrName>
                                        </p:attrNameLst>
                                      </p:cBhvr>
                                      <p:to>
                                        <p:strVal val="visible"/>
                                      </p:to>
                                    </p:set>
                                    <p:anim calcmode="lin" valueType="num">
                                      <p:cBhvr additive="base">
                                        <p:cTn id="13" dur="500" fill="hold"/>
                                        <p:tgtEl>
                                          <p:spTgt spid="58372">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837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a:t>U.S. Army Inspector General School   </a:t>
            </a:r>
            <a:fld id="{02C503D1-CAE7-4B68-8E71-37E783216A35}" type="slidenum">
              <a:rPr lang="en-US" smtClean="0"/>
              <a:pPr/>
              <a:t>2</a:t>
            </a:fld>
            <a:endParaRPr lang="en-US" dirty="0"/>
          </a:p>
        </p:txBody>
      </p:sp>
      <p:sp>
        <p:nvSpPr>
          <p:cNvPr id="33795" name="Rectangle 2"/>
          <p:cNvSpPr>
            <a:spLocks noGrp="1" noChangeArrowheads="1"/>
          </p:cNvSpPr>
          <p:nvPr>
            <p:ph type="title"/>
          </p:nvPr>
        </p:nvSpPr>
        <p:spPr>
          <a:xfrm>
            <a:off x="1219200" y="0"/>
            <a:ext cx="7239000" cy="1219200"/>
          </a:xfrm>
          <a:noFill/>
        </p:spPr>
        <p:txBody>
          <a:bodyPr/>
          <a:lstStyle/>
          <a:p>
            <a:pPr eaLnBrk="1" hangingPunct="1"/>
            <a:r>
              <a:rPr lang="en-US" sz="4000" dirty="0"/>
              <a:t>Inspector General Action Process (IGAP)</a:t>
            </a:r>
          </a:p>
        </p:txBody>
      </p:sp>
      <p:sp>
        <p:nvSpPr>
          <p:cNvPr id="33797" name="Text Box 235"/>
          <p:cNvSpPr txBox="1">
            <a:spLocks noChangeArrowheads="1"/>
          </p:cNvSpPr>
          <p:nvPr/>
        </p:nvSpPr>
        <p:spPr bwMode="auto">
          <a:xfrm>
            <a:off x="5867400" y="6391745"/>
            <a:ext cx="3352800" cy="584775"/>
          </a:xfrm>
          <a:prstGeom prst="rect">
            <a:avLst/>
          </a:prstGeom>
          <a:noFill/>
          <a:ln w="12700">
            <a:noFill/>
            <a:miter lim="800000"/>
            <a:headEnd type="none" w="sm" len="sm"/>
            <a:tailEnd type="none" w="sm" len="sm"/>
          </a:ln>
        </p:spPr>
        <p:txBody>
          <a:bodyPr wrap="square">
            <a:spAutoFit/>
          </a:bodyPr>
          <a:lstStyle/>
          <a:p>
            <a:r>
              <a:rPr lang="en-US" sz="1600" b="1" dirty="0">
                <a:solidFill>
                  <a:srgbClr val="336600"/>
                </a:solidFill>
              </a:rPr>
              <a:t>A&amp;I Guide, Part One Sect. 2-1 </a:t>
            </a:r>
          </a:p>
          <a:p>
            <a:r>
              <a:rPr lang="en-US" sz="1600" b="1" dirty="0">
                <a:solidFill>
                  <a:srgbClr val="336600"/>
                </a:solidFill>
              </a:rPr>
              <a:t>AR 20-1, para. 6-1d</a:t>
            </a:r>
          </a:p>
        </p:txBody>
      </p:sp>
      <p:grpSp>
        <p:nvGrpSpPr>
          <p:cNvPr id="9" name="Group 8"/>
          <p:cNvGrpSpPr/>
          <p:nvPr/>
        </p:nvGrpSpPr>
        <p:grpSpPr>
          <a:xfrm>
            <a:off x="7703343" y="546207"/>
            <a:ext cx="1052513" cy="903288"/>
            <a:chOff x="7543799" y="925512"/>
            <a:chExt cx="1052513" cy="903288"/>
          </a:xfrm>
        </p:grpSpPr>
        <p:sp>
          <p:nvSpPr>
            <p:cNvPr id="1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3</a:t>
              </a:r>
            </a:p>
          </p:txBody>
        </p:sp>
      </p:grpSp>
      <p:pic>
        <p:nvPicPr>
          <p:cNvPr id="48" name="Picture 47">
            <a:extLst>
              <a:ext uri="{FF2B5EF4-FFF2-40B4-BE49-F238E27FC236}">
                <a16:creationId xmlns:a16="http://schemas.microsoft.com/office/drawing/2014/main" id="{9E8DA8CB-1EB2-131D-D4C6-26E4A08B75D6}"/>
              </a:ext>
            </a:extLst>
          </p:cNvPr>
          <p:cNvPicPr>
            <a:picLocks noChangeAspect="1"/>
          </p:cNvPicPr>
          <p:nvPr/>
        </p:nvPicPr>
        <p:blipFill>
          <a:blip r:embed="rId3"/>
          <a:srcRect t="4890"/>
          <a:stretch/>
        </p:blipFill>
        <p:spPr>
          <a:xfrm>
            <a:off x="2286000" y="1200571"/>
            <a:ext cx="4437521" cy="5643605"/>
          </a:xfrm>
          <a:prstGeom prst="rect">
            <a:avLst/>
          </a:prstGeom>
        </p:spPr>
      </p:pic>
    </p:spTree>
    <p:extLst>
      <p:ext uri="{BB962C8B-B14F-4D97-AF65-F5344CB8AC3E}">
        <p14:creationId xmlns:p14="http://schemas.microsoft.com/office/powerpoint/2010/main" val="298482384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p:spPr>
        <p:txBody>
          <a:bodyPr/>
          <a:lstStyle/>
          <a:p>
            <a:r>
              <a:rPr lang="en-US"/>
              <a:t>U.S. Army Inspector General School   </a:t>
            </a:r>
            <a:fld id="{D712F650-CFA1-4DDB-A6B7-948A49D28BD0}" type="slidenum">
              <a:rPr lang="en-US" smtClean="0"/>
              <a:pPr/>
              <a:t>20</a:t>
            </a:fld>
            <a:endParaRPr lang="en-US"/>
          </a:p>
        </p:txBody>
      </p:sp>
      <p:sp>
        <p:nvSpPr>
          <p:cNvPr id="62468" name="Rectangle 8"/>
          <p:cNvSpPr>
            <a:spLocks noGrp="1" noChangeArrowheads="1"/>
          </p:cNvSpPr>
          <p:nvPr>
            <p:ph type="body" idx="1"/>
          </p:nvPr>
        </p:nvSpPr>
        <p:spPr>
          <a:xfrm>
            <a:off x="304800" y="2105323"/>
            <a:ext cx="8534400" cy="4260850"/>
          </a:xfrm>
        </p:spPr>
        <p:txBody>
          <a:bodyPr/>
          <a:lstStyle/>
          <a:p>
            <a:pPr eaLnBrk="1" hangingPunct="1"/>
            <a:r>
              <a:rPr lang="en-US" sz="2800" dirty="0"/>
              <a:t>If issue is </a:t>
            </a:r>
            <a:r>
              <a:rPr lang="en-US" sz="2800" u="sng" dirty="0">
                <a:solidFill>
                  <a:srgbClr val="FF0000"/>
                </a:solidFill>
              </a:rPr>
              <a:t>not</a:t>
            </a:r>
            <a:r>
              <a:rPr lang="en-US" sz="2800" dirty="0">
                <a:solidFill>
                  <a:srgbClr val="FF0000"/>
                </a:solidFill>
              </a:rPr>
              <a:t> IG appropriate</a:t>
            </a:r>
            <a:r>
              <a:rPr lang="en-US" sz="2800" dirty="0"/>
              <a:t>:</a:t>
            </a:r>
          </a:p>
          <a:p>
            <a:pPr marL="857250" lvl="1" indent="-400050" eaLnBrk="1" hangingPunct="1">
              <a:buFont typeface="Wingdings" pitchFamily="2" charset="2"/>
              <a:buChar char="Ø"/>
            </a:pPr>
            <a:r>
              <a:rPr lang="en-US" sz="2400" dirty="0"/>
              <a:t>Inform the complainant why it’s not appropriate</a:t>
            </a:r>
          </a:p>
          <a:p>
            <a:pPr marL="857250" lvl="1" indent="-400050" eaLnBrk="1" hangingPunct="1">
              <a:buFont typeface="Wingdings" pitchFamily="2" charset="2"/>
              <a:buChar char="Ø"/>
            </a:pPr>
            <a:r>
              <a:rPr lang="en-US" sz="2400" dirty="0"/>
              <a:t>Provide information for the appropriate office (</a:t>
            </a:r>
            <a:r>
              <a:rPr lang="en-US" sz="2400" dirty="0">
                <a:solidFill>
                  <a:srgbClr val="0000FF"/>
                </a:solidFill>
              </a:rPr>
              <a:t>contact info</a:t>
            </a:r>
            <a:r>
              <a:rPr lang="en-US" sz="2400" dirty="0"/>
              <a:t>, specific requirements)</a:t>
            </a:r>
          </a:p>
          <a:p>
            <a:pPr marL="1371600" lvl="3" indent="0" eaLnBrk="1" hangingPunct="1">
              <a:buFontTx/>
              <a:buNone/>
            </a:pPr>
            <a:r>
              <a:rPr lang="en-US" dirty="0"/>
              <a:t>Example:  Army Board for Correction of Military Records (ABCMR) requires submissions on DD Form 149, </a:t>
            </a:r>
            <a:r>
              <a:rPr lang="en-US" i="1" dirty="0"/>
              <a:t>Application for Correction of Military Record</a:t>
            </a:r>
            <a:endParaRPr lang="en-US" dirty="0"/>
          </a:p>
          <a:p>
            <a:pPr marL="857250" lvl="1" indent="-400050" eaLnBrk="1" hangingPunct="1">
              <a:buFont typeface="Wingdings" pitchFamily="2" charset="2"/>
              <a:buChar char="Ø"/>
            </a:pPr>
            <a:r>
              <a:rPr lang="en-US" sz="2400" dirty="0"/>
              <a:t>Conduct a </a:t>
            </a:r>
            <a:r>
              <a:rPr lang="en-US" sz="2400" dirty="0">
                <a:solidFill>
                  <a:srgbClr val="0000FF"/>
                </a:solidFill>
              </a:rPr>
              <a:t>Warm Hand-Off </a:t>
            </a:r>
            <a:r>
              <a:rPr lang="en-US" sz="2400" dirty="0"/>
              <a:t>if possible</a:t>
            </a:r>
          </a:p>
          <a:p>
            <a:pPr marL="857250" lvl="1" indent="-400050" eaLnBrk="1" hangingPunct="1">
              <a:buFont typeface="Wingdings" pitchFamily="2" charset="2"/>
              <a:buChar char="Ø"/>
            </a:pPr>
            <a:r>
              <a:rPr lang="en-US" sz="2400" dirty="0"/>
              <a:t>Follow-up as required</a:t>
            </a:r>
          </a:p>
        </p:txBody>
      </p:sp>
      <p:sp>
        <p:nvSpPr>
          <p:cNvPr id="6" name="Rectangle 8"/>
          <p:cNvSpPr>
            <a:spLocks noGrp="1" noChangeArrowheads="1"/>
          </p:cNvSpPr>
          <p:nvPr>
            <p:ph type="title"/>
          </p:nvPr>
        </p:nvSpPr>
        <p:spPr/>
        <p:txBody>
          <a:bodyPr/>
          <a:lstStyle/>
          <a:p>
            <a:pPr eaLnBrk="1" hangingPunct="1"/>
            <a:r>
              <a:rPr lang="en-US" sz="4000" dirty="0"/>
              <a:t>    STEP 2: IG PA </a:t>
            </a:r>
            <a:br>
              <a:rPr lang="en-US" sz="4000" dirty="0"/>
            </a:br>
            <a:r>
              <a:rPr lang="en-US" sz="4000" dirty="0"/>
              <a:t> </a:t>
            </a:r>
            <a:r>
              <a:rPr lang="en-US" sz="3600" u="sng" dirty="0">
                <a:solidFill>
                  <a:srgbClr val="00B050"/>
                </a:solidFill>
              </a:rPr>
              <a:t>D</a:t>
            </a:r>
            <a:r>
              <a:rPr lang="en-US" sz="3600" dirty="0"/>
              <a:t>etermine IG Appropriateness</a:t>
            </a:r>
          </a:p>
        </p:txBody>
      </p:sp>
      <p:sp>
        <p:nvSpPr>
          <p:cNvPr id="2" name="Rectangle 5">
            <a:extLst>
              <a:ext uri="{FF2B5EF4-FFF2-40B4-BE49-F238E27FC236}">
                <a16:creationId xmlns:a16="http://schemas.microsoft.com/office/drawing/2014/main" id="{69205C4B-F458-4379-51DE-0A4731BF3F39}"/>
              </a:ext>
            </a:extLst>
          </p:cNvPr>
          <p:cNvSpPr>
            <a:spLocks noChangeArrowheads="1"/>
          </p:cNvSpPr>
          <p:nvPr/>
        </p:nvSpPr>
        <p:spPr bwMode="auto">
          <a:xfrm>
            <a:off x="3905250" y="14478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
        <p:nvSpPr>
          <p:cNvPr id="3" name="Rectangle 2">
            <a:extLst>
              <a:ext uri="{FF2B5EF4-FFF2-40B4-BE49-F238E27FC236}">
                <a16:creationId xmlns:a16="http://schemas.microsoft.com/office/drawing/2014/main" id="{E69F56F8-6116-2CA9-9FAB-D4CDF8D0E2B8}"/>
              </a:ext>
            </a:extLst>
          </p:cNvPr>
          <p:cNvSpPr/>
          <p:nvPr/>
        </p:nvSpPr>
        <p:spPr>
          <a:xfrm>
            <a:off x="1074244" y="5904508"/>
            <a:ext cx="684033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More on </a:t>
            </a:r>
            <a:r>
              <a:rPr lang="en-U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this later…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t="18425" r="3806"/>
          <a:stretch>
            <a:fillRect/>
          </a:stretch>
        </p:blipFill>
        <p:spPr bwMode="auto">
          <a:xfrm>
            <a:off x="4412663" y="3008839"/>
            <a:ext cx="4289105" cy="3464276"/>
          </a:xfrm>
          <a:prstGeom prst="rect">
            <a:avLst/>
          </a:prstGeom>
          <a:noFill/>
          <a:ln w="9525">
            <a:noFill/>
            <a:miter lim="800000"/>
            <a:headEnd/>
            <a:tailEnd/>
          </a:ln>
        </p:spPr>
      </p:pic>
      <p:sp>
        <p:nvSpPr>
          <p:cNvPr id="59395" name="Footer Placeholder 3"/>
          <p:cNvSpPr>
            <a:spLocks noGrp="1"/>
          </p:cNvSpPr>
          <p:nvPr>
            <p:ph type="ftr" sz="quarter" idx="10"/>
          </p:nvPr>
        </p:nvSpPr>
        <p:spPr>
          <a:noFill/>
        </p:spPr>
        <p:txBody>
          <a:bodyPr/>
          <a:lstStyle/>
          <a:p>
            <a:r>
              <a:rPr lang="en-US" dirty="0"/>
              <a:t>U.S. Army Inspector General School   </a:t>
            </a:r>
            <a:fld id="{F0CD2717-0394-41DD-B56E-6B011501150E}" type="slidenum">
              <a:rPr lang="en-US" smtClean="0"/>
              <a:pPr/>
              <a:t>21</a:t>
            </a:fld>
            <a:endParaRPr lang="en-US" dirty="0"/>
          </a:p>
        </p:txBody>
      </p:sp>
      <p:sp>
        <p:nvSpPr>
          <p:cNvPr id="59396" name="Rectangle 2050"/>
          <p:cNvSpPr>
            <a:spLocks noGrp="1" noChangeArrowheads="1"/>
          </p:cNvSpPr>
          <p:nvPr>
            <p:ph type="title"/>
          </p:nvPr>
        </p:nvSpPr>
        <p:spPr>
          <a:xfrm>
            <a:off x="1143000" y="244475"/>
            <a:ext cx="7239000" cy="1219200"/>
          </a:xfrm>
        </p:spPr>
        <p:txBody>
          <a:bodyPr/>
          <a:lstStyle/>
          <a:p>
            <a:pPr eaLnBrk="1" hangingPunct="1"/>
            <a:r>
              <a:rPr lang="en-US" sz="4000" dirty="0"/>
              <a:t>STEP 2: IG PA</a:t>
            </a:r>
            <a:br>
              <a:rPr lang="en-US" sz="4000" dirty="0"/>
            </a:br>
            <a:r>
              <a:rPr lang="en-US" sz="3600" u="sng" dirty="0">
                <a:solidFill>
                  <a:srgbClr val="00B050"/>
                </a:solidFill>
              </a:rPr>
              <a:t>O</a:t>
            </a:r>
            <a:r>
              <a:rPr lang="en-US" sz="3600" dirty="0"/>
              <a:t>pen the Case in IGARS</a:t>
            </a:r>
          </a:p>
        </p:txBody>
      </p:sp>
      <p:sp>
        <p:nvSpPr>
          <p:cNvPr id="59398" name="Text Box 2062"/>
          <p:cNvSpPr txBox="1">
            <a:spLocks noChangeArrowheads="1"/>
          </p:cNvSpPr>
          <p:nvPr/>
        </p:nvSpPr>
        <p:spPr bwMode="auto">
          <a:xfrm>
            <a:off x="3505200" y="5943600"/>
            <a:ext cx="184150" cy="457200"/>
          </a:xfrm>
          <a:prstGeom prst="rect">
            <a:avLst/>
          </a:prstGeom>
          <a:noFill/>
          <a:ln w="76200">
            <a:noFill/>
            <a:miter lim="800000"/>
            <a:headEnd/>
            <a:tailEnd/>
          </a:ln>
        </p:spPr>
        <p:txBody>
          <a:bodyPr wrap="none">
            <a:spAutoFit/>
          </a:bodyPr>
          <a:lstStyle/>
          <a:p>
            <a:pPr algn="ctr"/>
            <a:endParaRPr lang="en-US" sz="2400"/>
          </a:p>
        </p:txBody>
      </p:sp>
      <p:sp>
        <p:nvSpPr>
          <p:cNvPr id="59399" name="Rectangle 2065"/>
          <p:cNvSpPr>
            <a:spLocks noChangeArrowheads="1"/>
          </p:cNvSpPr>
          <p:nvPr/>
        </p:nvSpPr>
        <p:spPr bwMode="auto">
          <a:xfrm>
            <a:off x="5624114" y="6400800"/>
            <a:ext cx="3291286" cy="584775"/>
          </a:xfrm>
          <a:prstGeom prst="rect">
            <a:avLst/>
          </a:prstGeom>
          <a:noFill/>
          <a:ln w="76200">
            <a:noFill/>
            <a:miter lim="800000"/>
            <a:headEnd/>
            <a:tailEnd/>
          </a:ln>
        </p:spPr>
        <p:txBody>
          <a:bodyPr wrap="non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6-1d (2) (j)</a:t>
            </a:r>
          </a:p>
          <a:p>
            <a:r>
              <a:rPr lang="en-US" sz="1600" b="1" dirty="0">
                <a:solidFill>
                  <a:srgbClr val="336600"/>
                </a:solidFill>
              </a:rPr>
              <a:t>A&amp;I Guide, Part One, Sect. 2-3-3</a:t>
            </a:r>
          </a:p>
        </p:txBody>
      </p:sp>
      <p:sp>
        <p:nvSpPr>
          <p:cNvPr id="10" name="Rectangle 2051"/>
          <p:cNvSpPr txBox="1">
            <a:spLocks noChangeArrowheads="1"/>
          </p:cNvSpPr>
          <p:nvPr/>
        </p:nvSpPr>
        <p:spPr bwMode="auto">
          <a:xfrm>
            <a:off x="442232" y="1600200"/>
            <a:ext cx="8015968" cy="2143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eaLnBrk="1" hangingPunct="1"/>
            <a:r>
              <a:rPr lang="en-US" sz="2800" kern="0" dirty="0"/>
              <a:t> </a:t>
            </a:r>
            <a:r>
              <a:rPr lang="en-US" sz="2800" u="sng" kern="0" dirty="0">
                <a:solidFill>
                  <a:srgbClr val="FF0000"/>
                </a:solidFill>
              </a:rPr>
              <a:t>ALWAYS</a:t>
            </a:r>
            <a:r>
              <a:rPr lang="en-US" sz="2800" kern="0" dirty="0">
                <a:solidFill>
                  <a:srgbClr val="FF0000"/>
                </a:solidFill>
              </a:rPr>
              <a:t> open </a:t>
            </a:r>
            <a:r>
              <a:rPr lang="en-US" sz="2800" kern="0" dirty="0"/>
              <a:t>case in the Inspector General Action Request System (</a:t>
            </a:r>
            <a:r>
              <a:rPr lang="en-US" sz="2800" kern="0" dirty="0">
                <a:solidFill>
                  <a:srgbClr val="0033CC"/>
                </a:solidFill>
              </a:rPr>
              <a:t>IGARS</a:t>
            </a:r>
            <a:r>
              <a:rPr lang="en-US" sz="2800" kern="0" dirty="0"/>
              <a:t>)</a:t>
            </a:r>
          </a:p>
          <a:p>
            <a:pPr lvl="1" eaLnBrk="1" hangingPunct="1"/>
            <a:r>
              <a:rPr lang="en-US" sz="2400" kern="0" dirty="0"/>
              <a:t>Authorized IG Record Repository</a:t>
            </a:r>
          </a:p>
          <a:p>
            <a:pPr lvl="1" eaLnBrk="1" hangingPunct="1"/>
            <a:r>
              <a:rPr lang="en-US" sz="2400" kern="0" dirty="0"/>
              <a:t>Used by Army IGs </a:t>
            </a:r>
          </a:p>
          <a:p>
            <a:pPr marL="914400" lvl="2" indent="0" eaLnBrk="1" hangingPunct="1">
              <a:buNone/>
            </a:pPr>
            <a:r>
              <a:rPr lang="en-US" kern="0" dirty="0"/>
              <a:t>world-wide</a:t>
            </a:r>
          </a:p>
          <a:p>
            <a:pPr lvl="1" eaLnBrk="1" hangingPunct="1"/>
            <a:r>
              <a:rPr lang="en-US" sz="2400" kern="0" dirty="0">
                <a:solidFill>
                  <a:srgbClr val="0000FF"/>
                </a:solidFill>
              </a:rPr>
              <a:t>Information</a:t>
            </a:r>
            <a:r>
              <a:rPr lang="en-US" sz="2400" kern="0" dirty="0"/>
              <a:t> IGAR</a:t>
            </a:r>
          </a:p>
          <a:p>
            <a:pPr lvl="1" eaLnBrk="1" hangingPunct="1"/>
            <a:r>
              <a:rPr lang="en-US" sz="2400" kern="0" dirty="0">
                <a:solidFill>
                  <a:srgbClr val="0000FF"/>
                </a:solidFill>
              </a:rPr>
              <a:t>Standard</a:t>
            </a:r>
            <a:r>
              <a:rPr lang="en-US" sz="2400" kern="0" dirty="0"/>
              <a:t> IGAR</a:t>
            </a:r>
          </a:p>
          <a:p>
            <a:pPr lvl="1" eaLnBrk="1" hangingPunct="1"/>
            <a:r>
              <a:rPr lang="en-US" sz="2400" kern="0" dirty="0"/>
              <a:t>Case management</a:t>
            </a:r>
          </a:p>
          <a:p>
            <a:pPr marL="457200" lvl="1" indent="0" eaLnBrk="1" hangingPunct="1">
              <a:buNone/>
            </a:pPr>
            <a:r>
              <a:rPr lang="en-US" sz="2400" kern="0" dirty="0"/>
              <a:t>	and tracking</a:t>
            </a:r>
          </a:p>
          <a:p>
            <a:pPr lvl="1" eaLnBrk="1" hangingPunct="1"/>
            <a:r>
              <a:rPr lang="en-US" sz="2400" kern="0" dirty="0"/>
              <a:t>IG-IG Referrals</a:t>
            </a:r>
          </a:p>
          <a:p>
            <a:pPr lvl="1" eaLnBrk="1" hangingPunct="1"/>
            <a:r>
              <a:rPr lang="en-US" sz="2400" kern="0" dirty="0"/>
              <a:t>Historical Database</a:t>
            </a:r>
          </a:p>
          <a:p>
            <a:pPr lvl="1" eaLnBrk="1" hangingPunct="1"/>
            <a:r>
              <a:rPr lang="en-US" sz="2400" kern="0" dirty="0"/>
              <a:t>Trends </a:t>
            </a:r>
          </a:p>
          <a:p>
            <a:pPr marL="457200" lvl="1" indent="0" eaLnBrk="1" hangingPunct="1">
              <a:buNone/>
            </a:pPr>
            <a:endParaRPr lang="en-US" sz="2400" kern="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3"/>
          <p:cNvSpPr>
            <a:spLocks noGrp="1"/>
          </p:cNvSpPr>
          <p:nvPr>
            <p:ph type="ftr" sz="quarter" idx="10"/>
          </p:nvPr>
        </p:nvSpPr>
        <p:spPr>
          <a:noFill/>
        </p:spPr>
        <p:txBody>
          <a:bodyPr/>
          <a:lstStyle/>
          <a:p>
            <a:r>
              <a:rPr lang="en-US"/>
              <a:t>U.S. Army Inspector General School   </a:t>
            </a:r>
            <a:fld id="{40B944D6-8417-452F-BA4B-8347A06643F7}" type="slidenum">
              <a:rPr lang="en-US" smtClean="0"/>
              <a:pPr/>
              <a:t>22</a:t>
            </a:fld>
            <a:endParaRPr lang="en-US"/>
          </a:p>
        </p:txBody>
      </p:sp>
      <p:sp>
        <p:nvSpPr>
          <p:cNvPr id="94211" name="Rectangle 15"/>
          <p:cNvSpPr>
            <a:spLocks noGrp="1" noChangeArrowheads="1"/>
          </p:cNvSpPr>
          <p:nvPr>
            <p:ph type="title"/>
          </p:nvPr>
        </p:nvSpPr>
        <p:spPr>
          <a:xfrm>
            <a:off x="1143000" y="244475"/>
            <a:ext cx="7239000" cy="1219200"/>
          </a:xfrm>
        </p:spPr>
        <p:txBody>
          <a:bodyPr/>
          <a:lstStyle/>
          <a:p>
            <a:pPr eaLnBrk="1" hangingPunct="1"/>
            <a:r>
              <a:rPr lang="en-US" sz="4000" dirty="0"/>
              <a:t>STEP 2: IG PA</a:t>
            </a:r>
            <a:br>
              <a:rPr lang="en-US" sz="4000" dirty="0"/>
            </a:br>
            <a:r>
              <a:rPr lang="en-US" sz="3600" u="sng" dirty="0">
                <a:solidFill>
                  <a:srgbClr val="00B050"/>
                </a:solidFill>
              </a:rPr>
              <a:t>O</a:t>
            </a:r>
            <a:r>
              <a:rPr lang="en-US" sz="3600" dirty="0"/>
              <a:t>pen the Case in IGARS</a:t>
            </a:r>
          </a:p>
        </p:txBody>
      </p:sp>
      <p:sp>
        <p:nvSpPr>
          <p:cNvPr id="94212" name="Rectangle 16"/>
          <p:cNvSpPr>
            <a:spLocks noGrp="1" noChangeArrowheads="1"/>
          </p:cNvSpPr>
          <p:nvPr>
            <p:ph type="body" idx="1"/>
          </p:nvPr>
        </p:nvSpPr>
        <p:spPr>
          <a:xfrm>
            <a:off x="76200" y="1752600"/>
            <a:ext cx="8991600" cy="4108450"/>
          </a:xfrm>
        </p:spPr>
        <p:txBody>
          <a:bodyPr/>
          <a:lstStyle/>
          <a:p>
            <a:pPr eaLnBrk="1" hangingPunct="1"/>
            <a:r>
              <a:rPr lang="en-US" sz="2800" dirty="0">
                <a:solidFill>
                  <a:srgbClr val="0033CC"/>
                </a:solidFill>
              </a:rPr>
              <a:t>Don’t sit on this…</a:t>
            </a:r>
          </a:p>
          <a:p>
            <a:pPr eaLnBrk="1" hangingPunct="1"/>
            <a:r>
              <a:rPr lang="en-US" sz="2800" dirty="0"/>
              <a:t>Each case contains:</a:t>
            </a:r>
          </a:p>
          <a:p>
            <a:pPr lvl="1" eaLnBrk="1" hangingPunct="1"/>
            <a:r>
              <a:rPr lang="en-US" sz="2400" dirty="0"/>
              <a:t>Administrative information</a:t>
            </a:r>
          </a:p>
          <a:p>
            <a:pPr lvl="1" eaLnBrk="1" hangingPunct="1"/>
            <a:r>
              <a:rPr lang="en-US" sz="2400" dirty="0"/>
              <a:t>Issues/Allegations</a:t>
            </a:r>
          </a:p>
          <a:p>
            <a:pPr lvl="1" eaLnBrk="1" hangingPunct="1"/>
            <a:r>
              <a:rPr lang="en-US" sz="2400" dirty="0"/>
              <a:t>Case notes </a:t>
            </a:r>
          </a:p>
          <a:p>
            <a:pPr lvl="1" eaLnBrk="1" hangingPunct="1"/>
            <a:r>
              <a:rPr lang="en-US" sz="2400" dirty="0"/>
              <a:t>Synopsis</a:t>
            </a:r>
          </a:p>
          <a:p>
            <a:pPr lvl="1" eaLnBrk="1" hangingPunct="1"/>
            <a:r>
              <a:rPr lang="en-US" sz="2400" dirty="0"/>
              <a:t>Documents</a:t>
            </a:r>
          </a:p>
          <a:p>
            <a:pPr eaLnBrk="1" hangingPunct="1"/>
            <a:r>
              <a:rPr lang="en-US" sz="2800" dirty="0">
                <a:solidFill>
                  <a:srgbClr val="0033CC"/>
                </a:solidFill>
              </a:rPr>
              <a:t>Function codes </a:t>
            </a:r>
            <a:r>
              <a:rPr lang="en-US" sz="2800" dirty="0"/>
              <a:t>describe each issue or allegation</a:t>
            </a:r>
          </a:p>
          <a:p>
            <a:pPr lvl="1" eaLnBrk="1" hangingPunct="1"/>
            <a:r>
              <a:rPr lang="en-US" sz="2400" dirty="0"/>
              <a:t>Be as specific as possible</a:t>
            </a:r>
          </a:p>
          <a:p>
            <a:pPr lvl="1" eaLnBrk="1" hangingPunct="1"/>
            <a:r>
              <a:rPr lang="en-US" sz="2400" dirty="0"/>
              <a:t>Accuracy makes the information </a:t>
            </a:r>
            <a:r>
              <a:rPr lang="en-US" sz="2400" dirty="0">
                <a:solidFill>
                  <a:srgbClr val="0033CC"/>
                </a:solidFill>
              </a:rPr>
              <a:t>useful</a:t>
            </a:r>
            <a:r>
              <a:rPr lang="en-US" sz="2400" dirty="0"/>
              <a:t> and  </a:t>
            </a:r>
            <a:r>
              <a:rPr lang="en-US" sz="2400" dirty="0">
                <a:solidFill>
                  <a:srgbClr val="0033CC"/>
                </a:solidFill>
              </a:rPr>
              <a:t>meaningful</a:t>
            </a:r>
          </a:p>
        </p:txBody>
      </p:sp>
      <p:sp>
        <p:nvSpPr>
          <p:cNvPr id="94213" name="Rectangle 2"/>
          <p:cNvSpPr>
            <a:spLocks noChangeArrowheads="1"/>
          </p:cNvSpPr>
          <p:nvPr/>
        </p:nvSpPr>
        <p:spPr bwMode="auto">
          <a:xfrm>
            <a:off x="5624114" y="6349425"/>
            <a:ext cx="3291286" cy="584775"/>
          </a:xfrm>
          <a:prstGeom prst="rect">
            <a:avLst/>
          </a:prstGeom>
          <a:noFill/>
          <a:ln w="76200">
            <a:noFill/>
            <a:miter lim="800000"/>
            <a:headEnd/>
            <a:tailEnd/>
          </a:ln>
        </p:spPr>
        <p:txBody>
          <a:bodyPr wrap="non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6-1d (7)</a:t>
            </a:r>
          </a:p>
          <a:p>
            <a:r>
              <a:rPr lang="en-US" sz="1600" b="1" dirty="0">
                <a:solidFill>
                  <a:srgbClr val="336600"/>
                </a:solidFill>
              </a:rPr>
              <a:t>A&amp;I Guide, Part One, Sect. 2-3-3</a:t>
            </a:r>
          </a:p>
        </p:txBody>
      </p:sp>
      <p:sp>
        <p:nvSpPr>
          <p:cNvPr id="2" name="Rectangle 5">
            <a:extLst>
              <a:ext uri="{FF2B5EF4-FFF2-40B4-BE49-F238E27FC236}">
                <a16:creationId xmlns:a16="http://schemas.microsoft.com/office/drawing/2014/main" id="{22E001EC-4CAD-92CD-E5E1-659013AB3D79}"/>
              </a:ext>
            </a:extLst>
          </p:cNvPr>
          <p:cNvSpPr>
            <a:spLocks noChangeArrowheads="1"/>
          </p:cNvSpPr>
          <p:nvPr/>
        </p:nvSpPr>
        <p:spPr bwMode="auto">
          <a:xfrm>
            <a:off x="3733800" y="14478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Tree>
    <p:extLst>
      <p:ext uri="{BB962C8B-B14F-4D97-AF65-F5344CB8AC3E}">
        <p14:creationId xmlns:p14="http://schemas.microsoft.com/office/powerpoint/2010/main" val="386113004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48DF8-BC8C-942F-FF9E-00771ACF51CB}"/>
              </a:ext>
            </a:extLst>
          </p:cNvPr>
          <p:cNvSpPr/>
          <p:nvPr/>
        </p:nvSpPr>
        <p:spPr bwMode="auto">
          <a:xfrm>
            <a:off x="457200" y="4038600"/>
            <a:ext cx="914400" cy="990600"/>
          </a:xfrm>
          <a:prstGeom prst="rect">
            <a:avLst/>
          </a:prstGeom>
          <a:solidFill>
            <a:srgbClr val="FFFF00"/>
          </a:solidFill>
          <a:ln w="762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170" name="Footer Placeholder 3"/>
          <p:cNvSpPr>
            <a:spLocks noGrp="1"/>
          </p:cNvSpPr>
          <p:nvPr>
            <p:ph type="ftr" sz="quarter" idx="10"/>
          </p:nvPr>
        </p:nvSpPr>
        <p:spPr>
          <a:noFill/>
        </p:spPr>
        <p:txBody>
          <a:bodyPr/>
          <a:lstStyle/>
          <a:p>
            <a:r>
              <a:rPr lang="en-US"/>
              <a:t>U.S. Army Inspector General School   </a:t>
            </a:r>
            <a:fld id="{9FBC5C80-F31F-4921-B2B6-DA27BFB099FB}" type="slidenum">
              <a:rPr lang="en-US" smtClean="0"/>
              <a:pPr/>
              <a:t>23</a:t>
            </a:fld>
            <a:endParaRPr lang="en-US"/>
          </a:p>
        </p:txBody>
      </p:sp>
      <p:sp>
        <p:nvSpPr>
          <p:cNvPr id="10" name="Rectangle 5"/>
          <p:cNvSpPr>
            <a:spLocks noChangeArrowheads="1"/>
          </p:cNvSpPr>
          <p:nvPr/>
        </p:nvSpPr>
        <p:spPr bwMode="auto">
          <a:xfrm>
            <a:off x="3733800" y="14478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pic>
        <p:nvPicPr>
          <p:cNvPr id="3" name="Picture 2">
            <a:extLst>
              <a:ext uri="{FF2B5EF4-FFF2-40B4-BE49-F238E27FC236}">
                <a16:creationId xmlns:a16="http://schemas.microsoft.com/office/drawing/2014/main" id="{14F9AB65-132E-2E29-7C5E-780822677096}"/>
              </a:ext>
            </a:extLst>
          </p:cNvPr>
          <p:cNvPicPr>
            <a:picLocks noChangeAspect="1"/>
          </p:cNvPicPr>
          <p:nvPr/>
        </p:nvPicPr>
        <p:blipFill>
          <a:blip r:embed="rId3"/>
          <a:stretch>
            <a:fillRect/>
          </a:stretch>
        </p:blipFill>
        <p:spPr>
          <a:xfrm>
            <a:off x="76200" y="2202562"/>
            <a:ext cx="8763000" cy="3977517"/>
          </a:xfrm>
          <a:prstGeom prst="rect">
            <a:avLst/>
          </a:prstGeom>
          <a:ln w="19050">
            <a:solidFill>
              <a:schemeClr val="tx1"/>
            </a:solidFill>
          </a:ln>
        </p:spPr>
      </p:pic>
      <p:sp>
        <p:nvSpPr>
          <p:cNvPr id="5" name="Rectangle 4">
            <a:extLst>
              <a:ext uri="{FF2B5EF4-FFF2-40B4-BE49-F238E27FC236}">
                <a16:creationId xmlns:a16="http://schemas.microsoft.com/office/drawing/2014/main" id="{FCBDAB6F-D8A8-8A6E-B345-74F0C1371EA7}"/>
              </a:ext>
            </a:extLst>
          </p:cNvPr>
          <p:cNvSpPr/>
          <p:nvPr/>
        </p:nvSpPr>
        <p:spPr bwMode="auto">
          <a:xfrm>
            <a:off x="457200" y="4038600"/>
            <a:ext cx="838200" cy="990600"/>
          </a:xfrm>
          <a:prstGeom prst="rect">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 name="Rectangle 15">
            <a:extLst>
              <a:ext uri="{FF2B5EF4-FFF2-40B4-BE49-F238E27FC236}">
                <a16:creationId xmlns:a16="http://schemas.microsoft.com/office/drawing/2014/main" id="{22E18969-0D7A-B8E7-D97D-BEE551936793}"/>
              </a:ext>
            </a:extLst>
          </p:cNvPr>
          <p:cNvSpPr>
            <a:spLocks noGrp="1" noChangeArrowheads="1"/>
          </p:cNvSpPr>
          <p:nvPr>
            <p:ph type="title"/>
          </p:nvPr>
        </p:nvSpPr>
        <p:spPr>
          <a:xfrm>
            <a:off x="1143000" y="244475"/>
            <a:ext cx="7239000" cy="1219200"/>
          </a:xfrm>
        </p:spPr>
        <p:txBody>
          <a:bodyPr/>
          <a:lstStyle/>
          <a:p>
            <a:pPr eaLnBrk="1" hangingPunct="1"/>
            <a:r>
              <a:rPr lang="en-US" sz="4000" dirty="0"/>
              <a:t>STEP 2: IG PA</a:t>
            </a:r>
            <a:br>
              <a:rPr lang="en-US" sz="4000" dirty="0"/>
            </a:br>
            <a:r>
              <a:rPr lang="en-US" sz="3600" u="sng" dirty="0">
                <a:solidFill>
                  <a:srgbClr val="00B050"/>
                </a:solidFill>
              </a:rPr>
              <a:t>O</a:t>
            </a:r>
            <a:r>
              <a:rPr lang="en-US" sz="3600" dirty="0"/>
              <a:t>pen the Case in IGARS</a:t>
            </a:r>
          </a:p>
        </p:txBody>
      </p:sp>
    </p:spTree>
    <p:extLst>
      <p:ext uri="{BB962C8B-B14F-4D97-AF65-F5344CB8AC3E}">
        <p14:creationId xmlns:p14="http://schemas.microsoft.com/office/powerpoint/2010/main" val="214525110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a:t>U.S. Army Inspector General School   </a:t>
            </a:r>
            <a:fld id="{2D0BAA3C-10B7-4478-BABB-763F6DA06949}" type="slidenum">
              <a:rPr lang="en-US" smtClean="0"/>
              <a:pPr/>
              <a:t>24</a:t>
            </a:fld>
            <a:endParaRPr lang="en-US"/>
          </a:p>
        </p:txBody>
      </p:sp>
      <p:sp>
        <p:nvSpPr>
          <p:cNvPr id="60419" name="Rectangle 17"/>
          <p:cNvSpPr>
            <a:spLocks noGrp="1" noChangeArrowheads="1"/>
          </p:cNvSpPr>
          <p:nvPr>
            <p:ph type="title"/>
          </p:nvPr>
        </p:nvSpPr>
        <p:spPr>
          <a:xfrm>
            <a:off x="1295400" y="221884"/>
            <a:ext cx="7239000" cy="1219200"/>
          </a:xfrm>
        </p:spPr>
        <p:txBody>
          <a:bodyPr/>
          <a:lstStyle/>
          <a:p>
            <a:pPr eaLnBrk="1" hangingPunct="1"/>
            <a:r>
              <a:rPr lang="en-US" sz="4000" dirty="0"/>
              <a:t>STEP 2: IG PA</a:t>
            </a:r>
            <a:br>
              <a:rPr lang="en-US" sz="4000" dirty="0"/>
            </a:br>
            <a:r>
              <a:rPr lang="en-US" sz="3600" u="sng" dirty="0">
                <a:solidFill>
                  <a:srgbClr val="00B050"/>
                </a:solidFill>
              </a:rPr>
              <a:t>A</a:t>
            </a:r>
            <a:r>
              <a:rPr lang="en-US" sz="3600" dirty="0"/>
              <a:t>cknowledge Receipt</a:t>
            </a:r>
          </a:p>
        </p:txBody>
      </p:sp>
      <p:sp>
        <p:nvSpPr>
          <p:cNvPr id="60420" name="Rectangle 18"/>
          <p:cNvSpPr>
            <a:spLocks noGrp="1" noChangeArrowheads="1"/>
          </p:cNvSpPr>
          <p:nvPr>
            <p:ph type="body" idx="1"/>
          </p:nvPr>
        </p:nvSpPr>
        <p:spPr>
          <a:xfrm>
            <a:off x="457200" y="1905000"/>
            <a:ext cx="8458200" cy="4835525"/>
          </a:xfrm>
        </p:spPr>
        <p:txBody>
          <a:bodyPr/>
          <a:lstStyle/>
          <a:p>
            <a:pPr eaLnBrk="1" hangingPunct="1"/>
            <a:r>
              <a:rPr lang="en-US" sz="2800" dirty="0"/>
              <a:t>Verbal or written</a:t>
            </a:r>
          </a:p>
          <a:p>
            <a:pPr eaLnBrk="1" hangingPunct="1">
              <a:buFontTx/>
              <a:buNone/>
            </a:pPr>
            <a:endParaRPr lang="en-US" sz="1400" dirty="0"/>
          </a:p>
          <a:p>
            <a:pPr eaLnBrk="1" hangingPunct="1"/>
            <a:r>
              <a:rPr lang="en-US" sz="2800" dirty="0"/>
              <a:t>If the issue </a:t>
            </a:r>
            <a:r>
              <a:rPr lang="en-US" sz="2800" dirty="0">
                <a:solidFill>
                  <a:srgbClr val="FF0000"/>
                </a:solidFill>
              </a:rPr>
              <a:t>is IG appropriate</a:t>
            </a:r>
            <a:r>
              <a:rPr lang="en-US" sz="2800" dirty="0"/>
              <a:t>:</a:t>
            </a:r>
          </a:p>
          <a:p>
            <a:pPr lvl="1" eaLnBrk="1" hangingPunct="1">
              <a:buFont typeface="Wingdings" pitchFamily="2" charset="2"/>
              <a:buChar char="Ø"/>
            </a:pPr>
            <a:r>
              <a:rPr lang="en-US" sz="2400" dirty="0">
                <a:solidFill>
                  <a:srgbClr val="0033CC"/>
                </a:solidFill>
              </a:rPr>
              <a:t>AND</a:t>
            </a:r>
            <a:r>
              <a:rPr lang="en-US" sz="2400" dirty="0"/>
              <a:t> complainant has right to know, inform him or her that you will address the matter and provide a response</a:t>
            </a:r>
          </a:p>
          <a:p>
            <a:pPr lvl="1" eaLnBrk="1" hangingPunct="1">
              <a:buFont typeface="Wingdings" pitchFamily="2" charset="2"/>
              <a:buChar char="Ø"/>
            </a:pPr>
            <a:endParaRPr lang="en-US" sz="1400" dirty="0"/>
          </a:p>
          <a:p>
            <a:pPr lvl="1" eaLnBrk="1" hangingPunct="1">
              <a:buFont typeface="Wingdings" pitchFamily="2" charset="2"/>
              <a:buChar char="v"/>
            </a:pPr>
            <a:r>
              <a:rPr lang="en-US" sz="2400" dirty="0">
                <a:solidFill>
                  <a:srgbClr val="0033CC"/>
                </a:solidFill>
              </a:rPr>
              <a:t>  BUT</a:t>
            </a:r>
            <a:r>
              <a:rPr lang="en-US" sz="2400" dirty="0"/>
              <a:t> if the complainant is </a:t>
            </a:r>
            <a:r>
              <a:rPr lang="en-US" sz="2400" u="sng" dirty="0">
                <a:solidFill>
                  <a:srgbClr val="0000FF"/>
                </a:solidFill>
              </a:rPr>
              <a:t>not directly affected:</a:t>
            </a:r>
            <a:r>
              <a:rPr lang="en-US" sz="2400" dirty="0">
                <a:solidFill>
                  <a:srgbClr val="0000FF"/>
                </a:solidFill>
              </a:rPr>
              <a:t>  </a:t>
            </a:r>
            <a:r>
              <a:rPr lang="en-US" sz="2400" dirty="0"/>
              <a:t>Send a </a:t>
            </a:r>
            <a:r>
              <a:rPr lang="en-US" sz="2400" u="sng" dirty="0">
                <a:solidFill>
                  <a:srgbClr val="0000FF"/>
                </a:solidFill>
              </a:rPr>
              <a:t>third-party</a:t>
            </a:r>
            <a:r>
              <a:rPr lang="en-US" sz="2400" dirty="0"/>
              <a:t> response thanking the individual for his or her concern and telling the person that you will look into the matter</a:t>
            </a:r>
          </a:p>
        </p:txBody>
      </p:sp>
      <p:sp>
        <p:nvSpPr>
          <p:cNvPr id="60421" name="Rectangle 1032"/>
          <p:cNvSpPr>
            <a:spLocks noChangeArrowheads="1"/>
          </p:cNvSpPr>
          <p:nvPr/>
        </p:nvSpPr>
        <p:spPr bwMode="auto">
          <a:xfrm>
            <a:off x="5181600" y="6349425"/>
            <a:ext cx="4009323" cy="584775"/>
          </a:xfrm>
          <a:prstGeom prst="rect">
            <a:avLst/>
          </a:prstGeom>
          <a:noFill/>
          <a:ln w="76200">
            <a:noFill/>
            <a:miter lim="800000"/>
            <a:headEnd/>
            <a:tailEnd/>
          </a:ln>
        </p:spPr>
        <p:txBody>
          <a:bodyPr wrap="squar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6-1d (2) (a)</a:t>
            </a:r>
          </a:p>
          <a:p>
            <a:r>
              <a:rPr lang="en-US" sz="1600" b="1" dirty="0">
                <a:solidFill>
                  <a:srgbClr val="336600"/>
                </a:solidFill>
              </a:rPr>
              <a:t>A&amp;I Guide, Part One, Sect. 2-3-4 &amp; 2-2-6</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39A124-DAE2-A69F-8EB6-567C2A14298E}"/>
              </a:ext>
            </a:extLst>
          </p:cNvPr>
          <p:cNvSpPr>
            <a:spLocks noGrp="1"/>
          </p:cNvSpPr>
          <p:nvPr>
            <p:ph idx="1"/>
          </p:nvPr>
        </p:nvSpPr>
        <p:spPr>
          <a:xfrm>
            <a:off x="304800" y="1835150"/>
            <a:ext cx="8534400" cy="4794250"/>
          </a:xfrm>
        </p:spPr>
        <p:txBody>
          <a:bodyPr/>
          <a:lstStyle/>
          <a:p>
            <a:pPr marL="0" indent="0">
              <a:spcAft>
                <a:spcPts val="1800"/>
              </a:spcAft>
              <a:buNone/>
            </a:pPr>
            <a:r>
              <a:rPr lang="en-US" sz="2800" b="1" dirty="0">
                <a:cs typeface="Arial"/>
              </a:rPr>
              <a:t>Purpose:</a:t>
            </a:r>
          </a:p>
          <a:p>
            <a:pPr marL="342900" indent="-342900">
              <a:spcAft>
                <a:spcPts val="1800"/>
              </a:spcAft>
              <a:buFont typeface="Arial" panose="020B0604020202020204" pitchFamily="34" charset="0"/>
              <a:buChar char="•"/>
            </a:pPr>
            <a:r>
              <a:rPr lang="en-US" sz="2400" b="1" dirty="0">
                <a:cs typeface="Arial"/>
              </a:rPr>
              <a:t>To </a:t>
            </a:r>
            <a:r>
              <a:rPr lang="en-US" sz="2400" b="1" kern="100" dirty="0">
                <a:effectLst/>
                <a:ea typeface="Aptos"/>
                <a:cs typeface="Times New Roman" panose="02020603050405020304" pitchFamily="18" charset="0"/>
              </a:rPr>
              <a:t>determine whether a complaint containing an allegation provides </a:t>
            </a:r>
            <a:r>
              <a:rPr lang="en-US" sz="2400" b="1" kern="100" dirty="0">
                <a:solidFill>
                  <a:srgbClr val="0000FF"/>
                </a:solidFill>
                <a:effectLst/>
                <a:ea typeface="Aptos"/>
                <a:cs typeface="Times New Roman" panose="02020603050405020304" pitchFamily="18" charset="0"/>
              </a:rPr>
              <a:t>sufficient information to warrant IG or command investigatory action</a:t>
            </a:r>
            <a:r>
              <a:rPr lang="en-US" sz="2400" b="1" kern="100" dirty="0">
                <a:effectLst/>
                <a:ea typeface="Aptos"/>
                <a:cs typeface="Times New Roman" panose="02020603050405020304" pitchFamily="18" charset="0"/>
              </a:rPr>
              <a:t>.</a:t>
            </a:r>
          </a:p>
          <a:p>
            <a:pPr>
              <a:spcAft>
                <a:spcPts val="1800"/>
              </a:spcAft>
              <a:buFont typeface="Arial" panose="020B0604020202020204" pitchFamily="34" charset="0"/>
              <a:buChar char="•"/>
            </a:pPr>
            <a:r>
              <a:rPr lang="en-US" sz="2400" b="1" dirty="0">
                <a:solidFill>
                  <a:srgbClr val="000000"/>
                </a:solidFill>
                <a:latin typeface="Arial" panose="020B0604020202020204" pitchFamily="34" charset="0"/>
                <a:ea typeface="Times New Roman" panose="02020603050405020304" pitchFamily="18" charset="0"/>
              </a:rPr>
              <a:t>To ensure Commanders and IGs have the </a:t>
            </a:r>
            <a:r>
              <a:rPr lang="en-US" sz="2400" b="1" dirty="0">
                <a:solidFill>
                  <a:srgbClr val="0000FF"/>
                </a:solidFill>
                <a:latin typeface="Arial" panose="020B0604020202020204" pitchFamily="34" charset="0"/>
                <a:ea typeface="Times New Roman" panose="02020603050405020304" pitchFamily="18" charset="0"/>
              </a:rPr>
              <a:t>necessary information to conduct meaningful</a:t>
            </a:r>
            <a:r>
              <a:rPr lang="en-US" sz="2400" b="1" dirty="0">
                <a:solidFill>
                  <a:srgbClr val="000000"/>
                </a:solidFill>
                <a:latin typeface="Arial" panose="020B0604020202020204" pitchFamily="34" charset="0"/>
                <a:ea typeface="Times New Roman" panose="02020603050405020304" pitchFamily="18" charset="0"/>
              </a:rPr>
              <a:t> Investigative Inquiries / Investigations </a:t>
            </a:r>
            <a:r>
              <a:rPr lang="en-US" sz="2400" dirty="0">
                <a:solidFill>
                  <a:srgbClr val="000000"/>
                </a:solidFill>
                <a:effectLst/>
                <a:latin typeface="Arial" panose="020B0604020202020204" pitchFamily="34" charset="0"/>
                <a:ea typeface="Times New Roman" panose="02020603050405020304" pitchFamily="18" charset="0"/>
              </a:rPr>
              <a:t>into whether a deed, displayed behavior, or unethical communication is in direct violation of an existing standard.</a:t>
            </a:r>
          </a:p>
          <a:p>
            <a:pPr marL="342900" indent="-342900">
              <a:spcAft>
                <a:spcPts val="1800"/>
              </a:spcAft>
              <a:buFont typeface="Arial" panose="020B0604020202020204" pitchFamily="34" charset="0"/>
              <a:buChar char="•"/>
            </a:pPr>
            <a:r>
              <a:rPr lang="en-US" sz="2400" b="1" kern="100" dirty="0">
                <a:ea typeface="Aptos"/>
                <a:cs typeface="Times New Roman" panose="02020603050405020304" pitchFamily="18" charset="0"/>
              </a:rPr>
              <a:t>To determine the proper resolution path.</a:t>
            </a:r>
            <a:endParaRPr lang="en-US" sz="2400" b="1" kern="100" dirty="0">
              <a:effectLst/>
              <a:ea typeface="Aptos"/>
              <a:cs typeface="Times New Roman" panose="02020603050405020304" pitchFamily="18" charset="0"/>
            </a:endParaRPr>
          </a:p>
        </p:txBody>
      </p:sp>
      <p:sp>
        <p:nvSpPr>
          <p:cNvPr id="4" name="Footer Placeholder 3">
            <a:extLst>
              <a:ext uri="{FF2B5EF4-FFF2-40B4-BE49-F238E27FC236}">
                <a16:creationId xmlns:a16="http://schemas.microsoft.com/office/drawing/2014/main" id="{99C1809D-F91A-27B5-87B3-8EFCEF858297}"/>
              </a:ext>
            </a:extLst>
          </p:cNvPr>
          <p:cNvSpPr>
            <a:spLocks noGrp="1"/>
          </p:cNvSpPr>
          <p:nvPr>
            <p:ph type="ftr" sz="quarter" idx="10"/>
          </p:nvPr>
        </p:nvSpPr>
        <p:spPr/>
        <p:txBody>
          <a:bodyPr/>
          <a:lstStyle/>
          <a:p>
            <a:pPr>
              <a:defRPr/>
            </a:pPr>
            <a:r>
              <a:rPr lang="en-US"/>
              <a:t>U.S. Army Inspector General School   </a:t>
            </a:r>
            <a:fld id="{1F9503C1-191D-4C42-8C21-8FAD75B33799}" type="slidenum">
              <a:rPr lang="en-US" smtClean="0"/>
              <a:pPr>
                <a:defRPr/>
              </a:pPr>
              <a:t>25</a:t>
            </a:fld>
            <a:endParaRPr lang="en-US"/>
          </a:p>
        </p:txBody>
      </p:sp>
      <p:sp>
        <p:nvSpPr>
          <p:cNvPr id="5" name="Rectangle 17">
            <a:extLst>
              <a:ext uri="{FF2B5EF4-FFF2-40B4-BE49-F238E27FC236}">
                <a16:creationId xmlns:a16="http://schemas.microsoft.com/office/drawing/2014/main" id="{7C329C43-659E-CEAB-7637-B67FA8AAEE4B}"/>
              </a:ext>
            </a:extLst>
          </p:cNvPr>
          <p:cNvSpPr>
            <a:spLocks noGrp="1" noChangeArrowheads="1"/>
          </p:cNvSpPr>
          <p:nvPr>
            <p:ph type="title"/>
          </p:nvPr>
        </p:nvSpPr>
        <p:spPr>
          <a:xfrm>
            <a:off x="1409700" y="338897"/>
            <a:ext cx="7353300" cy="1173088"/>
          </a:xfrm>
        </p:spPr>
        <p:txBody>
          <a:bodyPr/>
          <a:lstStyle/>
          <a:p>
            <a:pPr eaLnBrk="1" hangingPunct="1"/>
            <a:r>
              <a:rPr lang="en-US" sz="4000" dirty="0"/>
              <a:t>STEP 2: IG PA</a:t>
            </a:r>
            <a:br>
              <a:rPr lang="en-US" sz="4000" dirty="0"/>
            </a:br>
            <a:r>
              <a:rPr lang="en-US" sz="3200" u="sng" dirty="0">
                <a:solidFill>
                  <a:srgbClr val="00B050"/>
                </a:solidFill>
              </a:rPr>
              <a:t>C</a:t>
            </a:r>
            <a:r>
              <a:rPr lang="en-US" sz="3200" dirty="0">
                <a:solidFill>
                  <a:schemeClr val="tx1"/>
                </a:solidFill>
              </a:rPr>
              <a:t>onduct an Actionability Analysis</a:t>
            </a:r>
            <a:br>
              <a:rPr lang="en-US" sz="3200" dirty="0">
                <a:solidFill>
                  <a:schemeClr val="tx1"/>
                </a:solidFill>
              </a:rPr>
            </a:br>
            <a:endParaRPr lang="en-US" sz="3200" dirty="0">
              <a:solidFill>
                <a:schemeClr val="tx1"/>
              </a:solidFill>
            </a:endParaRPr>
          </a:p>
        </p:txBody>
      </p:sp>
      <p:sp>
        <p:nvSpPr>
          <p:cNvPr id="6" name="Rectangle 12">
            <a:extLst>
              <a:ext uri="{FF2B5EF4-FFF2-40B4-BE49-F238E27FC236}">
                <a16:creationId xmlns:a16="http://schemas.microsoft.com/office/drawing/2014/main" id="{1430A0AE-1068-C9AB-4D78-E6152D808F56}"/>
              </a:ext>
            </a:extLst>
          </p:cNvPr>
          <p:cNvSpPr>
            <a:spLocks noChangeArrowheads="1"/>
          </p:cNvSpPr>
          <p:nvPr/>
        </p:nvSpPr>
        <p:spPr bwMode="auto">
          <a:xfrm>
            <a:off x="5410200" y="6523253"/>
            <a:ext cx="3733800" cy="338554"/>
          </a:xfrm>
          <a:prstGeom prst="rect">
            <a:avLst/>
          </a:prstGeom>
          <a:noFill/>
          <a:ln w="76200">
            <a:noFill/>
            <a:miter lim="800000"/>
            <a:headEnd/>
            <a:tailEnd/>
          </a:ln>
        </p:spPr>
        <p:txBody>
          <a:bodyPr wrap="square">
            <a:spAutoFit/>
          </a:bodyPr>
          <a:lstStyle/>
          <a:p>
            <a:r>
              <a:rPr lang="en-US" sz="1600" b="1" dirty="0">
                <a:solidFill>
                  <a:srgbClr val="336600"/>
                </a:solidFill>
              </a:rPr>
              <a:t>A&amp;I Guide, Part Two, Sect. 2-10</a:t>
            </a:r>
          </a:p>
        </p:txBody>
      </p:sp>
      <p:sp>
        <p:nvSpPr>
          <p:cNvPr id="2" name="TextBox 1">
            <a:extLst>
              <a:ext uri="{FF2B5EF4-FFF2-40B4-BE49-F238E27FC236}">
                <a16:creationId xmlns:a16="http://schemas.microsoft.com/office/drawing/2014/main" id="{A2136813-E391-552A-F6DC-5717D9E51D68}"/>
              </a:ext>
            </a:extLst>
          </p:cNvPr>
          <p:cNvSpPr txBox="1"/>
          <p:nvPr/>
        </p:nvSpPr>
        <p:spPr>
          <a:xfrm>
            <a:off x="3561906" y="1211902"/>
            <a:ext cx="2020188" cy="461665"/>
          </a:xfrm>
          <a:prstGeom prst="rect">
            <a:avLst/>
          </a:prstGeom>
          <a:noFill/>
        </p:spPr>
        <p:txBody>
          <a:bodyPr wrap="square">
            <a:spAutoFit/>
          </a:bodyPr>
          <a:lstStyle/>
          <a:p>
            <a:pPr algn="ctr">
              <a:spcBef>
                <a:spcPts val="0"/>
              </a:spcBef>
              <a:spcAft>
                <a:spcPts val="1000"/>
              </a:spcAft>
            </a:pPr>
            <a:r>
              <a:rPr lang="en-US" sz="2400" b="1" i="1" dirty="0">
                <a:solidFill>
                  <a:srgbClr val="0000FF"/>
                </a:solidFill>
                <a:cs typeface="Times New Roman"/>
              </a:rPr>
              <a:t>The “Why”</a:t>
            </a:r>
            <a:endParaRPr lang="en-US" sz="2400" b="1" dirty="0">
              <a:solidFill>
                <a:srgbClr val="0000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674230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39A124-DAE2-A69F-8EB6-567C2A14298E}"/>
              </a:ext>
            </a:extLst>
          </p:cNvPr>
          <p:cNvSpPr>
            <a:spLocks noGrp="1"/>
          </p:cNvSpPr>
          <p:nvPr>
            <p:ph idx="1"/>
          </p:nvPr>
        </p:nvSpPr>
        <p:spPr>
          <a:xfrm>
            <a:off x="304800" y="1975970"/>
            <a:ext cx="8534400" cy="4570879"/>
          </a:xfrm>
        </p:spPr>
        <p:txBody>
          <a:bodyPr/>
          <a:lstStyle/>
          <a:p>
            <a:r>
              <a:rPr lang="en-US" sz="2400" b="1" dirty="0"/>
              <a:t>Applies to </a:t>
            </a:r>
            <a:r>
              <a:rPr lang="en-US" sz="2400" b="1" dirty="0">
                <a:effectLst/>
                <a:ea typeface="Times New Roman" panose="02020603050405020304" pitchFamily="18" charset="0"/>
              </a:rPr>
              <a:t>locally received and referred cases </a:t>
            </a:r>
            <a:r>
              <a:rPr lang="en-US" sz="2400" b="1" u="sng" dirty="0">
                <a:effectLst/>
                <a:ea typeface="Times New Roman" panose="02020603050405020304" pitchFamily="18" charset="0"/>
              </a:rPr>
              <a:t>that contain allegations,</a:t>
            </a:r>
            <a:r>
              <a:rPr lang="en-US" sz="2400" b="1" dirty="0">
                <a:ea typeface="Times New Roman" panose="02020603050405020304" pitchFamily="18" charset="0"/>
              </a:rPr>
              <a:t> including complaints received from DAIG’s ASSIST-U</a:t>
            </a:r>
          </a:p>
          <a:p>
            <a:pPr marL="0" indent="0">
              <a:buNone/>
            </a:pPr>
            <a:endParaRPr lang="en-US" sz="1200" b="1" dirty="0">
              <a:solidFill>
                <a:srgbClr val="0000FF"/>
              </a:solidFill>
              <a:ea typeface="Times New Roman" panose="02020603050405020304" pitchFamily="18" charset="0"/>
            </a:endParaRPr>
          </a:p>
          <a:p>
            <a:r>
              <a:rPr lang="en-US" sz="2400" b="1" dirty="0">
                <a:solidFill>
                  <a:srgbClr val="FF0000"/>
                </a:solidFill>
                <a:effectLst/>
                <a:ea typeface="Times New Roman" panose="02020603050405020304" pitchFamily="18" charset="0"/>
              </a:rPr>
              <a:t>Does </a:t>
            </a:r>
            <a:r>
              <a:rPr lang="en-US" sz="2400" b="1" u="sng" dirty="0">
                <a:solidFill>
                  <a:srgbClr val="FF0000"/>
                </a:solidFill>
                <a:effectLst/>
                <a:ea typeface="Times New Roman" panose="02020603050405020304" pitchFamily="18" charset="0"/>
              </a:rPr>
              <a:t>NOT</a:t>
            </a:r>
            <a:r>
              <a:rPr lang="en-US" sz="2400" b="1" dirty="0">
                <a:solidFill>
                  <a:srgbClr val="FF0000"/>
                </a:solidFill>
                <a:effectLst/>
                <a:ea typeface="Times New Roman" panose="02020603050405020304" pitchFamily="18" charset="0"/>
              </a:rPr>
              <a:t> apply to DoD</a:t>
            </a:r>
            <a:r>
              <a:rPr lang="en-US" sz="2400" b="1" dirty="0">
                <a:solidFill>
                  <a:srgbClr val="FF0000"/>
                </a:solidFill>
                <a:ea typeface="Times New Roman" panose="02020603050405020304" pitchFamily="18" charset="0"/>
              </a:rPr>
              <a:t> Whistleblower </a:t>
            </a:r>
            <a:r>
              <a:rPr lang="en-US" sz="2400" b="1" dirty="0">
                <a:solidFill>
                  <a:srgbClr val="FF0000"/>
                </a:solidFill>
                <a:effectLst/>
                <a:ea typeface="Times New Roman" panose="02020603050405020304" pitchFamily="18" charset="0"/>
              </a:rPr>
              <a:t>Reprisal and Restriction cases</a:t>
            </a:r>
            <a:r>
              <a:rPr lang="en-US" sz="2400" dirty="0">
                <a:solidFill>
                  <a:srgbClr val="FF0000"/>
                </a:solidFill>
                <a:ea typeface="Times New Roman" panose="02020603050405020304" pitchFamily="18" charset="0"/>
              </a:rPr>
              <a:t> or </a:t>
            </a:r>
            <a:r>
              <a:rPr lang="en-US" sz="2400" b="1" dirty="0">
                <a:solidFill>
                  <a:srgbClr val="FF0000"/>
                </a:solidFill>
                <a:effectLst/>
                <a:ea typeface="Times New Roman" panose="02020603050405020304" pitchFamily="18" charset="0"/>
              </a:rPr>
              <a:t>DoD Hotline Action Cases</a:t>
            </a:r>
            <a:endParaRPr lang="en-US" sz="2400" b="1" dirty="0">
              <a:solidFill>
                <a:srgbClr val="FF0000"/>
              </a:solidFill>
              <a:latin typeface=" Arial"/>
              <a:cs typeface="Arial" panose="020B0604020202020204" pitchFamily="34" charset="0"/>
            </a:endParaRPr>
          </a:p>
        </p:txBody>
      </p:sp>
      <p:sp>
        <p:nvSpPr>
          <p:cNvPr id="4" name="Footer Placeholder 3">
            <a:extLst>
              <a:ext uri="{FF2B5EF4-FFF2-40B4-BE49-F238E27FC236}">
                <a16:creationId xmlns:a16="http://schemas.microsoft.com/office/drawing/2014/main" id="{99C1809D-F91A-27B5-87B3-8EFCEF858297}"/>
              </a:ext>
            </a:extLst>
          </p:cNvPr>
          <p:cNvSpPr>
            <a:spLocks noGrp="1"/>
          </p:cNvSpPr>
          <p:nvPr>
            <p:ph type="ftr" sz="quarter" idx="10"/>
          </p:nvPr>
        </p:nvSpPr>
        <p:spPr/>
        <p:txBody>
          <a:bodyPr/>
          <a:lstStyle/>
          <a:p>
            <a:pPr>
              <a:defRPr/>
            </a:pPr>
            <a:r>
              <a:rPr lang="en-US"/>
              <a:t>U.S. Army Inspector General School   </a:t>
            </a:r>
            <a:fld id="{1F9503C1-191D-4C42-8C21-8FAD75B33799}" type="slidenum">
              <a:rPr lang="en-US" smtClean="0"/>
              <a:pPr>
                <a:defRPr/>
              </a:pPr>
              <a:t>26</a:t>
            </a:fld>
            <a:endParaRPr lang="en-US"/>
          </a:p>
        </p:txBody>
      </p:sp>
      <p:sp>
        <p:nvSpPr>
          <p:cNvPr id="5" name="Rectangle 17">
            <a:extLst>
              <a:ext uri="{FF2B5EF4-FFF2-40B4-BE49-F238E27FC236}">
                <a16:creationId xmlns:a16="http://schemas.microsoft.com/office/drawing/2014/main" id="{7C329C43-659E-CEAB-7637-B67FA8AAEE4B}"/>
              </a:ext>
            </a:extLst>
          </p:cNvPr>
          <p:cNvSpPr>
            <a:spLocks noGrp="1" noChangeArrowheads="1"/>
          </p:cNvSpPr>
          <p:nvPr>
            <p:ph type="title"/>
          </p:nvPr>
        </p:nvSpPr>
        <p:spPr>
          <a:xfrm>
            <a:off x="1570892" y="152400"/>
            <a:ext cx="7239000" cy="1219200"/>
          </a:xfrm>
        </p:spPr>
        <p:txBody>
          <a:bodyPr/>
          <a:lstStyle/>
          <a:p>
            <a:pPr eaLnBrk="1" hangingPunct="1"/>
            <a:r>
              <a:rPr lang="en-US" sz="4000" dirty="0"/>
              <a:t>STEP 2: IG PA</a:t>
            </a:r>
            <a:br>
              <a:rPr lang="en-US" sz="4000" dirty="0"/>
            </a:br>
            <a:r>
              <a:rPr lang="en-US" sz="3200" u="sng" dirty="0">
                <a:solidFill>
                  <a:srgbClr val="00B050"/>
                </a:solidFill>
              </a:rPr>
              <a:t>C</a:t>
            </a:r>
            <a:r>
              <a:rPr lang="en-US" sz="3200" dirty="0">
                <a:solidFill>
                  <a:schemeClr val="tx1"/>
                </a:solidFill>
              </a:rPr>
              <a:t>onduct an Actionability Analysis</a:t>
            </a:r>
          </a:p>
        </p:txBody>
      </p:sp>
      <p:sp>
        <p:nvSpPr>
          <p:cNvPr id="6" name="Rectangle 12">
            <a:extLst>
              <a:ext uri="{FF2B5EF4-FFF2-40B4-BE49-F238E27FC236}">
                <a16:creationId xmlns:a16="http://schemas.microsoft.com/office/drawing/2014/main" id="{1430A0AE-1068-C9AB-4D78-E6152D808F56}"/>
              </a:ext>
            </a:extLst>
          </p:cNvPr>
          <p:cNvSpPr>
            <a:spLocks noChangeArrowheads="1"/>
          </p:cNvSpPr>
          <p:nvPr/>
        </p:nvSpPr>
        <p:spPr bwMode="auto">
          <a:xfrm>
            <a:off x="5638800" y="6547377"/>
            <a:ext cx="3733800" cy="338554"/>
          </a:xfrm>
          <a:prstGeom prst="rect">
            <a:avLst/>
          </a:prstGeom>
          <a:noFill/>
          <a:ln w="76200">
            <a:noFill/>
            <a:miter lim="800000"/>
            <a:headEnd/>
            <a:tailEnd/>
          </a:ln>
        </p:spPr>
        <p:txBody>
          <a:bodyPr wrap="square">
            <a:spAutoFit/>
          </a:bodyPr>
          <a:lstStyle/>
          <a:p>
            <a:r>
              <a:rPr lang="en-US" sz="1600" b="1" dirty="0">
                <a:solidFill>
                  <a:srgbClr val="336600"/>
                </a:solidFill>
              </a:rPr>
              <a:t>A&amp;I Guide, Part Two, Sect. 2-10</a:t>
            </a:r>
          </a:p>
        </p:txBody>
      </p:sp>
      <p:sp>
        <p:nvSpPr>
          <p:cNvPr id="7" name="Rectangle 5">
            <a:extLst>
              <a:ext uri="{FF2B5EF4-FFF2-40B4-BE49-F238E27FC236}">
                <a16:creationId xmlns:a16="http://schemas.microsoft.com/office/drawing/2014/main" id="{63DAB6C0-2E05-BA47-FBF7-7C27529909E6}"/>
              </a:ext>
            </a:extLst>
          </p:cNvPr>
          <p:cNvSpPr>
            <a:spLocks noChangeArrowheads="1"/>
          </p:cNvSpPr>
          <p:nvPr/>
        </p:nvSpPr>
        <p:spPr bwMode="auto">
          <a:xfrm>
            <a:off x="4038600" y="1295400"/>
            <a:ext cx="1877437" cy="400110"/>
          </a:xfrm>
          <a:prstGeom prst="rect">
            <a:avLst/>
          </a:prstGeom>
          <a:noFill/>
          <a:ln w="76200">
            <a:noFill/>
            <a:miter lim="800000"/>
            <a:headEnd/>
            <a:tailEnd/>
          </a:ln>
        </p:spPr>
        <p:txBody>
          <a:bodyPr wrap="none">
            <a:spAutoFit/>
          </a:bodyPr>
          <a:lstStyle/>
          <a:p>
            <a:r>
              <a:rPr lang="en-US" sz="2000" b="1" dirty="0">
                <a:solidFill>
                  <a:srgbClr val="0000FF"/>
                </a:solidFill>
              </a:rPr>
              <a:t>(Applicability)</a:t>
            </a:r>
          </a:p>
        </p:txBody>
      </p:sp>
    </p:spTree>
    <p:extLst>
      <p:ext uri="{BB962C8B-B14F-4D97-AF65-F5344CB8AC3E}">
        <p14:creationId xmlns:p14="http://schemas.microsoft.com/office/powerpoint/2010/main" val="66316200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2"/>
          <p:cNvSpPr>
            <a:spLocks noGrp="1"/>
          </p:cNvSpPr>
          <p:nvPr>
            <p:ph type="ftr" sz="quarter" idx="10"/>
          </p:nvPr>
        </p:nvSpPr>
        <p:spPr/>
        <p:txBody>
          <a:bodyPr/>
          <a:lstStyle/>
          <a:p>
            <a:pPr fontAlgn="base">
              <a:spcBef>
                <a:spcPct val="0"/>
              </a:spcBef>
              <a:spcAft>
                <a:spcPct val="0"/>
              </a:spcAft>
              <a:defRPr/>
            </a:pPr>
            <a:r>
              <a:rPr lang="en-US" b="1" dirty="0">
                <a:solidFill>
                  <a:srgbClr val="000000"/>
                </a:solidFill>
              </a:rPr>
              <a:t>U.S. Army Inspector General School </a:t>
            </a:r>
          </a:p>
        </p:txBody>
      </p:sp>
      <p:sp>
        <p:nvSpPr>
          <p:cNvPr id="14" name="Rectangle 3"/>
          <p:cNvSpPr txBox="1">
            <a:spLocks noChangeArrowheads="1"/>
          </p:cNvSpPr>
          <p:nvPr/>
        </p:nvSpPr>
        <p:spPr>
          <a:xfrm>
            <a:off x="290193" y="2273562"/>
            <a:ext cx="8663996" cy="3877710"/>
          </a:xfrm>
          <a:prstGeom prst="rect">
            <a:avLst/>
          </a:prstGeom>
        </p:spPr>
        <p:txBody>
          <a:bodyPr/>
          <a:lstStyle/>
          <a:p>
            <a:pPr marL="342891" indent="-342891">
              <a:spcBef>
                <a:spcPct val="20000"/>
              </a:spcBef>
              <a:spcAft>
                <a:spcPts val="600"/>
              </a:spcAft>
              <a:buFontTx/>
              <a:buChar char="•"/>
              <a:defRPr/>
            </a:pPr>
            <a:r>
              <a:rPr lang="en-US" b="1" kern="0" dirty="0">
                <a:solidFill>
                  <a:srgbClr val="000000"/>
                </a:solidFill>
                <a:latin typeface="Arial"/>
                <a:cs typeface="Arial" charset="0"/>
              </a:rPr>
              <a:t>Conduct Complaint Clarification Interview (CCI) </a:t>
            </a:r>
          </a:p>
          <a:p>
            <a:pPr marL="342891" indent="-342891">
              <a:lnSpc>
                <a:spcPct val="130000"/>
              </a:lnSpc>
              <a:spcBef>
                <a:spcPct val="20000"/>
              </a:spcBef>
              <a:spcAft>
                <a:spcPts val="600"/>
              </a:spcAft>
              <a:buFontTx/>
              <a:buChar char="•"/>
              <a:defRPr/>
            </a:pPr>
            <a:r>
              <a:rPr lang="en-US" b="1" kern="0" dirty="0">
                <a:solidFill>
                  <a:srgbClr val="000000"/>
                </a:solidFill>
                <a:cs typeface="Arial" charset="0"/>
              </a:rPr>
              <a:t>Conduct Additional Interviews:</a:t>
            </a:r>
          </a:p>
          <a:p>
            <a:pPr marL="742932" lvl="1" indent="-285744">
              <a:lnSpc>
                <a:spcPct val="120000"/>
              </a:lnSpc>
              <a:spcBef>
                <a:spcPct val="20000"/>
              </a:spcBef>
              <a:spcAft>
                <a:spcPts val="600"/>
              </a:spcAft>
              <a:buFontTx/>
              <a:buChar char="–"/>
              <a:defRPr/>
            </a:pPr>
            <a:r>
              <a:rPr lang="en-US" sz="2400" b="1" kern="0" dirty="0">
                <a:solidFill>
                  <a:srgbClr val="000000"/>
                </a:solidFill>
                <a:cs typeface="Arial" charset="0"/>
              </a:rPr>
              <a:t> Experts </a:t>
            </a:r>
          </a:p>
          <a:p>
            <a:pPr marL="742932" lvl="1" indent="-285744">
              <a:lnSpc>
                <a:spcPct val="120000"/>
              </a:lnSpc>
              <a:spcBef>
                <a:spcPct val="20000"/>
              </a:spcBef>
              <a:spcAft>
                <a:spcPts val="600"/>
              </a:spcAft>
              <a:buFontTx/>
              <a:buChar char="–"/>
              <a:defRPr/>
            </a:pPr>
            <a:r>
              <a:rPr lang="en-US" sz="2400" b="1" kern="0" dirty="0">
                <a:solidFill>
                  <a:srgbClr val="000000"/>
                </a:solidFill>
                <a:cs typeface="Arial" charset="0"/>
              </a:rPr>
              <a:t> Witnesses</a:t>
            </a:r>
          </a:p>
          <a:p>
            <a:pPr marL="742932" lvl="1" indent="-285744">
              <a:lnSpc>
                <a:spcPct val="120000"/>
              </a:lnSpc>
              <a:spcBef>
                <a:spcPct val="20000"/>
              </a:spcBef>
              <a:spcAft>
                <a:spcPts val="600"/>
              </a:spcAft>
              <a:buFontTx/>
              <a:buChar char="–"/>
              <a:defRPr/>
            </a:pPr>
            <a:r>
              <a:rPr lang="en-US" sz="2400" b="1" kern="0" dirty="0">
                <a:solidFill>
                  <a:srgbClr val="000000"/>
                </a:solidFill>
                <a:cs typeface="Arial" charset="0"/>
              </a:rPr>
              <a:t> No more than five</a:t>
            </a:r>
          </a:p>
          <a:p>
            <a:pPr marL="742932" lvl="1" indent="-285744">
              <a:lnSpc>
                <a:spcPct val="120000"/>
              </a:lnSpc>
              <a:spcBef>
                <a:spcPct val="20000"/>
              </a:spcBef>
              <a:spcAft>
                <a:spcPts val="600"/>
              </a:spcAft>
              <a:buFontTx/>
              <a:buChar char="–"/>
              <a:defRPr/>
            </a:pPr>
            <a:r>
              <a:rPr lang="en-US" sz="2400" b="1" kern="0" dirty="0">
                <a:solidFill>
                  <a:srgbClr val="000000"/>
                </a:solidFill>
                <a:cs typeface="Arial" charset="0"/>
              </a:rPr>
              <a:t> </a:t>
            </a:r>
            <a:r>
              <a:rPr lang="en-US" sz="2400" b="1" kern="0" dirty="0">
                <a:solidFill>
                  <a:srgbClr val="0000FF"/>
                </a:solidFill>
                <a:cs typeface="Arial" charset="0"/>
              </a:rPr>
              <a:t>Not the Subject/Suspect (the “who”)</a:t>
            </a:r>
          </a:p>
          <a:p>
            <a:pPr marL="457188" indent="-457200">
              <a:lnSpc>
                <a:spcPct val="120000"/>
              </a:lnSpc>
              <a:spcBef>
                <a:spcPct val="20000"/>
              </a:spcBef>
              <a:spcAft>
                <a:spcPts val="600"/>
              </a:spcAft>
              <a:buFont typeface="Arial" panose="020B0604020202020204" pitchFamily="34" charset="0"/>
              <a:buChar char="•"/>
              <a:defRPr/>
            </a:pPr>
            <a:r>
              <a:rPr lang="en-US" b="1" kern="0" dirty="0">
                <a:solidFill>
                  <a:srgbClr val="000000"/>
                </a:solidFill>
                <a:latin typeface="Arial"/>
                <a:cs typeface="Arial" charset="0"/>
              </a:rPr>
              <a:t>Collect and Review Documents</a:t>
            </a:r>
            <a:endParaRPr lang="en-US" kern="0" dirty="0">
              <a:solidFill>
                <a:srgbClr val="000000"/>
              </a:solidFill>
              <a:latin typeface="Arial"/>
              <a:cs typeface="Arial" charset="0"/>
            </a:endParaRPr>
          </a:p>
        </p:txBody>
      </p:sp>
      <p:pic>
        <p:nvPicPr>
          <p:cNvPr id="12" name="Picture 12" descr="interview.png"/>
          <p:cNvPicPr>
            <a:picLocks noChangeAspect="1"/>
          </p:cNvPicPr>
          <p:nvPr/>
        </p:nvPicPr>
        <p:blipFill>
          <a:blip r:embed="rId3" cstate="print"/>
          <a:srcRect/>
          <a:stretch>
            <a:fillRect/>
          </a:stretch>
        </p:blipFill>
        <p:spPr bwMode="auto">
          <a:xfrm>
            <a:off x="6130250" y="3000782"/>
            <a:ext cx="1959522" cy="1467730"/>
          </a:xfrm>
          <a:prstGeom prst="rect">
            <a:avLst/>
          </a:prstGeom>
          <a:noFill/>
          <a:ln w="9525">
            <a:noFill/>
            <a:miter lim="800000"/>
            <a:headEnd/>
            <a:tailEnd/>
          </a:ln>
        </p:spPr>
      </p:pic>
      <p:pic>
        <p:nvPicPr>
          <p:cNvPr id="13" name="Picture 6" descr="documents.png"/>
          <p:cNvPicPr>
            <a:picLocks noChangeAspect="1"/>
          </p:cNvPicPr>
          <p:nvPr/>
        </p:nvPicPr>
        <p:blipFill>
          <a:blip r:embed="rId4" cstate="print"/>
          <a:srcRect/>
          <a:stretch>
            <a:fillRect/>
          </a:stretch>
        </p:blipFill>
        <p:spPr bwMode="auto">
          <a:xfrm>
            <a:off x="7045868" y="5651382"/>
            <a:ext cx="1066800" cy="933451"/>
          </a:xfrm>
          <a:prstGeom prst="rect">
            <a:avLst/>
          </a:prstGeom>
          <a:noFill/>
          <a:ln w="9525">
            <a:noFill/>
            <a:miter lim="800000"/>
            <a:headEnd/>
            <a:tailEnd/>
          </a:ln>
        </p:spPr>
      </p:pic>
      <p:sp>
        <p:nvSpPr>
          <p:cNvPr id="2" name="TextBox 1">
            <a:extLst>
              <a:ext uri="{FF2B5EF4-FFF2-40B4-BE49-F238E27FC236}">
                <a16:creationId xmlns:a16="http://schemas.microsoft.com/office/drawing/2014/main" id="{383B0853-B311-D196-17FD-4439B6AA5B91}"/>
              </a:ext>
            </a:extLst>
          </p:cNvPr>
          <p:cNvSpPr txBox="1"/>
          <p:nvPr/>
        </p:nvSpPr>
        <p:spPr>
          <a:xfrm>
            <a:off x="1883874" y="1828800"/>
            <a:ext cx="5867399" cy="400110"/>
          </a:xfrm>
          <a:prstGeom prst="rect">
            <a:avLst/>
          </a:prstGeom>
          <a:solidFill>
            <a:srgbClr val="FFFF00"/>
          </a:solidFill>
          <a:ln>
            <a:solidFill>
              <a:schemeClr val="tx1"/>
            </a:solidFill>
          </a:ln>
        </p:spPr>
        <p:txBody>
          <a:bodyPr wrap="square" lIns="91440" tIns="45720" rIns="91440" bIns="45720" rtlCol="0" anchor="t">
            <a:spAutoFit/>
          </a:bodyPr>
          <a:lstStyle/>
          <a:p>
            <a:pPr algn="ctr"/>
            <a:r>
              <a:rPr lang="en-US" sz="2000" b="1" dirty="0">
                <a:latin typeface="+mj-lt"/>
                <a:cs typeface="Arial"/>
              </a:rPr>
              <a:t>IG must complete at least one of these actions:</a:t>
            </a:r>
            <a:endParaRPr lang="en-US" sz="2000" b="1" dirty="0">
              <a:latin typeface="+mj-lt"/>
            </a:endParaRPr>
          </a:p>
        </p:txBody>
      </p:sp>
      <p:sp>
        <p:nvSpPr>
          <p:cNvPr id="3" name="TextBox 2">
            <a:extLst>
              <a:ext uri="{FF2B5EF4-FFF2-40B4-BE49-F238E27FC236}">
                <a16:creationId xmlns:a16="http://schemas.microsoft.com/office/drawing/2014/main" id="{420DE55D-522E-D9FB-8C9C-E71CE2A35E90}"/>
              </a:ext>
            </a:extLst>
          </p:cNvPr>
          <p:cNvSpPr txBox="1"/>
          <p:nvPr/>
        </p:nvSpPr>
        <p:spPr>
          <a:xfrm>
            <a:off x="3560608" y="1279406"/>
            <a:ext cx="2020188" cy="461665"/>
          </a:xfrm>
          <a:prstGeom prst="rect">
            <a:avLst/>
          </a:prstGeom>
          <a:noFill/>
        </p:spPr>
        <p:txBody>
          <a:bodyPr wrap="square">
            <a:spAutoFit/>
          </a:bodyPr>
          <a:lstStyle/>
          <a:p>
            <a:pPr algn="ctr">
              <a:spcBef>
                <a:spcPts val="0"/>
              </a:spcBef>
              <a:spcAft>
                <a:spcPts val="1000"/>
              </a:spcAft>
            </a:pPr>
            <a:r>
              <a:rPr lang="en-US" sz="2400" b="1" i="1" dirty="0">
                <a:solidFill>
                  <a:srgbClr val="0000FF"/>
                </a:solidFill>
                <a:cs typeface="Times New Roman"/>
              </a:rPr>
              <a:t>The “What”</a:t>
            </a:r>
            <a:endParaRPr lang="en-US" sz="2400" b="1" dirty="0">
              <a:solidFill>
                <a:srgbClr val="0000FF"/>
              </a:solidFill>
              <a:latin typeface="Arial" panose="020B0604020202020204" pitchFamily="34" charset="0"/>
              <a:ea typeface="Times New Roman" panose="02020603050405020304" pitchFamily="18" charset="0"/>
            </a:endParaRPr>
          </a:p>
        </p:txBody>
      </p:sp>
      <p:grpSp>
        <p:nvGrpSpPr>
          <p:cNvPr id="7" name="Group 12">
            <a:extLst>
              <a:ext uri="{FF2B5EF4-FFF2-40B4-BE49-F238E27FC236}">
                <a16:creationId xmlns:a16="http://schemas.microsoft.com/office/drawing/2014/main" id="{5534762D-749A-726A-D1C0-53DB8AD29D05}"/>
              </a:ext>
            </a:extLst>
          </p:cNvPr>
          <p:cNvGrpSpPr>
            <a:grpSpLocks/>
          </p:cNvGrpSpPr>
          <p:nvPr/>
        </p:nvGrpSpPr>
        <p:grpSpPr bwMode="auto">
          <a:xfrm>
            <a:off x="8064255" y="1175284"/>
            <a:ext cx="1037745" cy="902608"/>
            <a:chOff x="7480859" y="127816"/>
            <a:chExt cx="1231900" cy="1219200"/>
          </a:xfrm>
        </p:grpSpPr>
        <p:sp>
          <p:nvSpPr>
            <p:cNvPr id="8" name="AutoShape 5">
              <a:extLst>
                <a:ext uri="{FF2B5EF4-FFF2-40B4-BE49-F238E27FC236}">
                  <a16:creationId xmlns:a16="http://schemas.microsoft.com/office/drawing/2014/main" id="{10CBC6F8-C644-DF95-2B5C-6A800E27DB02}"/>
                </a:ext>
              </a:extLst>
            </p:cNvPr>
            <p:cNvSpPr>
              <a:spLocks noChangeArrowheads="1"/>
            </p:cNvSpPr>
            <p:nvPr/>
          </p:nvSpPr>
          <p:spPr bwMode="auto">
            <a:xfrm>
              <a:off x="7480859" y="127816"/>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9" name="Text Box 6">
              <a:extLst>
                <a:ext uri="{FF2B5EF4-FFF2-40B4-BE49-F238E27FC236}">
                  <a16:creationId xmlns:a16="http://schemas.microsoft.com/office/drawing/2014/main" id="{DB013E3F-5198-C512-270E-BFAE2DB562F3}"/>
                </a:ext>
              </a:extLst>
            </p:cNvPr>
            <p:cNvSpPr txBox="1">
              <a:spLocks noChangeArrowheads="1"/>
            </p:cNvSpPr>
            <p:nvPr/>
          </p:nvSpPr>
          <p:spPr bwMode="auto">
            <a:xfrm>
              <a:off x="7773295" y="536605"/>
              <a:ext cx="647028" cy="623595"/>
            </a:xfrm>
            <a:prstGeom prst="rect">
              <a:avLst/>
            </a:prstGeom>
            <a:noFill/>
            <a:ln w="12700">
              <a:noFill/>
              <a:miter lim="800000"/>
              <a:headEnd/>
              <a:tailEnd/>
            </a:ln>
          </p:spPr>
          <p:txBody>
            <a:bodyPr>
              <a:spAutoFit/>
            </a:bodyPr>
            <a:lstStyle/>
            <a:p>
              <a:pPr algn="ctr" eaLnBrk="0" fontAlgn="base" hangingPunct="0">
                <a:spcBef>
                  <a:spcPct val="0"/>
                </a:spcBef>
                <a:spcAft>
                  <a:spcPct val="0"/>
                </a:spcAft>
              </a:pPr>
              <a:r>
                <a:rPr lang="en-US" sz="1200" b="1" dirty="0">
                  <a:solidFill>
                    <a:srgbClr val="000000"/>
                  </a:solidFill>
                  <a:cs typeface="Arial" charset="0"/>
                </a:rPr>
                <a:t>ELO 15</a:t>
              </a:r>
            </a:p>
          </p:txBody>
        </p:sp>
      </p:grpSp>
      <p:sp>
        <p:nvSpPr>
          <p:cNvPr id="10" name="Rectangle 17">
            <a:extLst>
              <a:ext uri="{FF2B5EF4-FFF2-40B4-BE49-F238E27FC236}">
                <a16:creationId xmlns:a16="http://schemas.microsoft.com/office/drawing/2014/main" id="{6C71CBAD-028B-267B-44D3-5B2F0169D9F8}"/>
              </a:ext>
            </a:extLst>
          </p:cNvPr>
          <p:cNvSpPr>
            <a:spLocks noGrp="1" noChangeArrowheads="1"/>
          </p:cNvSpPr>
          <p:nvPr>
            <p:ph type="title"/>
          </p:nvPr>
        </p:nvSpPr>
        <p:spPr>
          <a:xfrm>
            <a:off x="1570892" y="152400"/>
            <a:ext cx="7239000" cy="1219200"/>
          </a:xfrm>
        </p:spPr>
        <p:txBody>
          <a:bodyPr/>
          <a:lstStyle/>
          <a:p>
            <a:pPr eaLnBrk="1" hangingPunct="1"/>
            <a:r>
              <a:rPr lang="en-US" sz="4000" dirty="0"/>
              <a:t>STEP 2: IG PA</a:t>
            </a:r>
            <a:br>
              <a:rPr lang="en-US" sz="4000" dirty="0"/>
            </a:br>
            <a:r>
              <a:rPr lang="en-US" sz="3200" u="sng" dirty="0">
                <a:solidFill>
                  <a:srgbClr val="00B050"/>
                </a:solidFill>
              </a:rPr>
              <a:t>C</a:t>
            </a:r>
            <a:r>
              <a:rPr lang="en-US" sz="3200" dirty="0">
                <a:solidFill>
                  <a:schemeClr val="tx1"/>
                </a:solidFill>
              </a:rPr>
              <a:t>onduct an Actionability Analysis</a:t>
            </a:r>
          </a:p>
        </p:txBody>
      </p:sp>
      <p:sp>
        <p:nvSpPr>
          <p:cNvPr id="15" name="Rectangle 12">
            <a:extLst>
              <a:ext uri="{FF2B5EF4-FFF2-40B4-BE49-F238E27FC236}">
                <a16:creationId xmlns:a16="http://schemas.microsoft.com/office/drawing/2014/main" id="{59F19F7D-D863-05F0-BEA1-9B4495238E9E}"/>
              </a:ext>
            </a:extLst>
          </p:cNvPr>
          <p:cNvSpPr>
            <a:spLocks noChangeArrowheads="1"/>
          </p:cNvSpPr>
          <p:nvPr/>
        </p:nvSpPr>
        <p:spPr bwMode="auto">
          <a:xfrm>
            <a:off x="5638800" y="6547377"/>
            <a:ext cx="3733800" cy="338554"/>
          </a:xfrm>
          <a:prstGeom prst="rect">
            <a:avLst/>
          </a:prstGeom>
          <a:noFill/>
          <a:ln w="76200">
            <a:noFill/>
            <a:miter lim="800000"/>
            <a:headEnd/>
            <a:tailEnd/>
          </a:ln>
        </p:spPr>
        <p:txBody>
          <a:bodyPr wrap="square">
            <a:spAutoFit/>
          </a:bodyPr>
          <a:lstStyle/>
          <a:p>
            <a:r>
              <a:rPr lang="en-US" sz="1600" b="1" dirty="0">
                <a:solidFill>
                  <a:srgbClr val="336600"/>
                </a:solidFill>
              </a:rPr>
              <a:t>A&amp;I Guide, Part Two, Sect. 2-10</a:t>
            </a:r>
          </a:p>
        </p:txBody>
      </p:sp>
    </p:spTree>
    <p:extLst>
      <p:ext uri="{BB962C8B-B14F-4D97-AF65-F5344CB8AC3E}">
        <p14:creationId xmlns:p14="http://schemas.microsoft.com/office/powerpoint/2010/main" val="1382137563"/>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 calcmode="lin" valueType="num">
                                      <p:cBhvr additive="base">
                                        <p:cTn id="29"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4">
                                            <p:txEl>
                                              <p:pRg st="5" end="5"/>
                                            </p:txEl>
                                          </p:spTgt>
                                        </p:tgtEl>
                                        <p:attrNameLst>
                                          <p:attrName>ppt_y</p:attrName>
                                        </p:attrNameLst>
                                      </p:cBhvr>
                                      <p:tavLst>
                                        <p:tav tm="0">
                                          <p:val>
                                            <p:strVal val="#ppt_y"/>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 calcmode="lin" valueType="num">
                                      <p:cBhvr additive="base">
                                        <p:cTn id="37" dur="5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6" end="6"/>
                                            </p:txEl>
                                          </p:spTgt>
                                        </p:tgtEl>
                                        <p:attrNameLst>
                                          <p:attrName>ppt_y</p:attrName>
                                        </p:attrNameLst>
                                      </p:cBhvr>
                                      <p:tavLst>
                                        <p:tav tm="0">
                                          <p:val>
                                            <p:strVal val="#ppt_y"/>
                                          </p:val>
                                        </p:tav>
                                        <p:tav tm="100000">
                                          <p:val>
                                            <p:strVal val="#ppt_y"/>
                                          </p:val>
                                        </p:tav>
                                      </p:tavLst>
                                    </p:anim>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par>
                          <p:cTn id="41" fill="hold">
                            <p:stCondLst>
                              <p:cond delay="500"/>
                            </p:stCondLst>
                            <p:childTnLst>
                              <p:par>
                                <p:cTn id="42" presetID="10" presetClass="entr" presetSubtype="0" fill="hold" grpId="0" nodeType="afterEffect">
                                  <p:stCondLst>
                                    <p:cond delay="300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utoUpdateAnimBg="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4E1C0-84F1-68B7-9339-1E65B8D3011A}"/>
            </a:ext>
          </a:extLst>
        </p:cNvPr>
        <p:cNvGrpSpPr/>
        <p:nvPr/>
      </p:nvGrpSpPr>
      <p:grpSpPr>
        <a:xfrm>
          <a:off x="0" y="0"/>
          <a:ext cx="0" cy="0"/>
          <a:chOff x="0" y="0"/>
          <a:chExt cx="0" cy="0"/>
        </a:xfrm>
      </p:grpSpPr>
      <p:sp>
        <p:nvSpPr>
          <p:cNvPr id="69634" name="Footer Placeholder 2">
            <a:extLst>
              <a:ext uri="{FF2B5EF4-FFF2-40B4-BE49-F238E27FC236}">
                <a16:creationId xmlns:a16="http://schemas.microsoft.com/office/drawing/2014/main" id="{7316FA3C-30F1-3EB3-A591-26F148CF9F3D}"/>
              </a:ext>
            </a:extLst>
          </p:cNvPr>
          <p:cNvSpPr>
            <a:spLocks noGrp="1"/>
          </p:cNvSpPr>
          <p:nvPr>
            <p:ph type="ftr" sz="quarter" idx="10"/>
          </p:nvPr>
        </p:nvSpPr>
        <p:spPr/>
        <p:txBody>
          <a:bodyPr/>
          <a:lstStyle/>
          <a:p>
            <a:pPr fontAlgn="base">
              <a:spcBef>
                <a:spcPct val="0"/>
              </a:spcBef>
              <a:spcAft>
                <a:spcPct val="0"/>
              </a:spcAft>
              <a:defRPr/>
            </a:pPr>
            <a:r>
              <a:rPr lang="en-US" b="1" dirty="0">
                <a:solidFill>
                  <a:srgbClr val="000000"/>
                </a:solidFill>
              </a:rPr>
              <a:t>U.S. Army Inspector General School </a:t>
            </a:r>
          </a:p>
        </p:txBody>
      </p:sp>
      <p:sp>
        <p:nvSpPr>
          <p:cNvPr id="3" name="TextBox 2">
            <a:extLst>
              <a:ext uri="{FF2B5EF4-FFF2-40B4-BE49-F238E27FC236}">
                <a16:creationId xmlns:a16="http://schemas.microsoft.com/office/drawing/2014/main" id="{F4F63222-136E-9298-5F99-65FC906A114F}"/>
              </a:ext>
            </a:extLst>
          </p:cNvPr>
          <p:cNvSpPr txBox="1"/>
          <p:nvPr/>
        </p:nvSpPr>
        <p:spPr>
          <a:xfrm>
            <a:off x="3560608" y="1279406"/>
            <a:ext cx="2020188" cy="461665"/>
          </a:xfrm>
          <a:prstGeom prst="rect">
            <a:avLst/>
          </a:prstGeom>
          <a:noFill/>
        </p:spPr>
        <p:txBody>
          <a:bodyPr wrap="square">
            <a:spAutoFit/>
          </a:bodyPr>
          <a:lstStyle/>
          <a:p>
            <a:pPr algn="ctr">
              <a:spcBef>
                <a:spcPts val="0"/>
              </a:spcBef>
              <a:spcAft>
                <a:spcPts val="1000"/>
              </a:spcAft>
            </a:pPr>
            <a:r>
              <a:rPr lang="en-US" sz="2400" b="1" i="1" dirty="0">
                <a:solidFill>
                  <a:srgbClr val="0000FF"/>
                </a:solidFill>
                <a:cs typeface="Times New Roman"/>
              </a:rPr>
              <a:t>The “How”</a:t>
            </a:r>
            <a:endParaRPr lang="en-US" sz="2400" b="1" dirty="0">
              <a:solidFill>
                <a:srgbClr val="0000FF"/>
              </a:solidFill>
              <a:latin typeface="Arial" panose="020B0604020202020204" pitchFamily="34" charset="0"/>
              <a:ea typeface="Times New Roman" panose="02020603050405020304" pitchFamily="18" charset="0"/>
            </a:endParaRPr>
          </a:p>
        </p:txBody>
      </p:sp>
      <p:sp>
        <p:nvSpPr>
          <p:cNvPr id="10" name="Rectangle 17">
            <a:extLst>
              <a:ext uri="{FF2B5EF4-FFF2-40B4-BE49-F238E27FC236}">
                <a16:creationId xmlns:a16="http://schemas.microsoft.com/office/drawing/2014/main" id="{138FBBC5-47CB-4FC8-0D28-9623AC23F1AE}"/>
              </a:ext>
            </a:extLst>
          </p:cNvPr>
          <p:cNvSpPr>
            <a:spLocks noGrp="1" noChangeArrowheads="1"/>
          </p:cNvSpPr>
          <p:nvPr>
            <p:ph type="title"/>
          </p:nvPr>
        </p:nvSpPr>
        <p:spPr>
          <a:xfrm>
            <a:off x="1570892" y="152400"/>
            <a:ext cx="7239000" cy="1219200"/>
          </a:xfrm>
        </p:spPr>
        <p:txBody>
          <a:bodyPr/>
          <a:lstStyle/>
          <a:p>
            <a:pPr eaLnBrk="1" hangingPunct="1"/>
            <a:r>
              <a:rPr lang="en-US" sz="4000" dirty="0"/>
              <a:t>STEP 2: IG PA</a:t>
            </a:r>
            <a:br>
              <a:rPr lang="en-US" sz="4000" dirty="0"/>
            </a:br>
            <a:r>
              <a:rPr lang="en-US" sz="3200" u="sng" dirty="0">
                <a:solidFill>
                  <a:srgbClr val="00B050"/>
                </a:solidFill>
              </a:rPr>
              <a:t>C</a:t>
            </a:r>
            <a:r>
              <a:rPr lang="en-US" sz="3200" dirty="0">
                <a:solidFill>
                  <a:schemeClr val="tx1"/>
                </a:solidFill>
              </a:rPr>
              <a:t>onduct an Actionability Analysis</a:t>
            </a:r>
          </a:p>
        </p:txBody>
      </p:sp>
      <p:sp>
        <p:nvSpPr>
          <p:cNvPr id="15" name="Rectangle 12">
            <a:extLst>
              <a:ext uri="{FF2B5EF4-FFF2-40B4-BE49-F238E27FC236}">
                <a16:creationId xmlns:a16="http://schemas.microsoft.com/office/drawing/2014/main" id="{CEDC931E-59F1-7594-A393-0A979A437CEE}"/>
              </a:ext>
            </a:extLst>
          </p:cNvPr>
          <p:cNvSpPr>
            <a:spLocks noChangeArrowheads="1"/>
          </p:cNvSpPr>
          <p:nvPr/>
        </p:nvSpPr>
        <p:spPr bwMode="auto">
          <a:xfrm>
            <a:off x="5638800" y="6547377"/>
            <a:ext cx="3733800" cy="338554"/>
          </a:xfrm>
          <a:prstGeom prst="rect">
            <a:avLst/>
          </a:prstGeom>
          <a:noFill/>
          <a:ln w="76200">
            <a:noFill/>
            <a:miter lim="800000"/>
            <a:headEnd/>
            <a:tailEnd/>
          </a:ln>
        </p:spPr>
        <p:txBody>
          <a:bodyPr wrap="square">
            <a:spAutoFit/>
          </a:bodyPr>
          <a:lstStyle/>
          <a:p>
            <a:r>
              <a:rPr lang="en-US" sz="1600" b="1" dirty="0">
                <a:solidFill>
                  <a:srgbClr val="336600"/>
                </a:solidFill>
              </a:rPr>
              <a:t>A&amp;I Guide, Part Two, Sect. 2-10</a:t>
            </a:r>
          </a:p>
        </p:txBody>
      </p:sp>
      <p:sp>
        <p:nvSpPr>
          <p:cNvPr id="4" name="Rectangle 3">
            <a:extLst>
              <a:ext uri="{FF2B5EF4-FFF2-40B4-BE49-F238E27FC236}">
                <a16:creationId xmlns:a16="http://schemas.microsoft.com/office/drawing/2014/main" id="{250CD21B-949D-BD6D-316C-E57522FB57E7}"/>
              </a:ext>
            </a:extLst>
          </p:cNvPr>
          <p:cNvSpPr txBox="1">
            <a:spLocks noChangeArrowheads="1"/>
          </p:cNvSpPr>
          <p:nvPr/>
        </p:nvSpPr>
        <p:spPr>
          <a:xfrm>
            <a:off x="238704" y="1950471"/>
            <a:ext cx="8663996" cy="3414258"/>
          </a:xfrm>
          <a:prstGeom prst="rect">
            <a:avLst/>
          </a:prstGeom>
        </p:spPr>
        <p:txBody>
          <a:bodyPr/>
          <a:lstStyle/>
          <a:p>
            <a:r>
              <a:rPr lang="en-US" sz="2100" dirty="0">
                <a:latin typeface="Arial" panose="020B0604020202020204" pitchFamily="34" charset="0"/>
              </a:rPr>
              <a:t>Is the allegation of impropriety connected directly to a named individual? </a:t>
            </a:r>
          </a:p>
          <a:p>
            <a:endParaRPr lang="en-US" sz="2100" dirty="0">
              <a:latin typeface="Arial" panose="020B0604020202020204" pitchFamily="34" charset="0"/>
            </a:endParaRPr>
          </a:p>
          <a:p>
            <a:r>
              <a:rPr lang="en-US" sz="2100" dirty="0">
                <a:latin typeface="Arial" panose="020B0604020202020204" pitchFamily="34" charset="0"/>
              </a:rPr>
              <a:t>Is the complainant able to convey the alleged wrongdoing clearly enough for the IG to determine if a standard applies? </a:t>
            </a:r>
          </a:p>
          <a:p>
            <a:endParaRPr lang="en-US" sz="2100" dirty="0">
              <a:latin typeface="Arial" panose="020B0604020202020204" pitchFamily="34" charset="0"/>
            </a:endParaRPr>
          </a:p>
          <a:p>
            <a:r>
              <a:rPr lang="en-US" sz="2100" dirty="0">
                <a:latin typeface="Arial" panose="020B0604020202020204" pitchFamily="34" charset="0"/>
              </a:rPr>
              <a:t>Did the IG evaluate documents provided by the complainant or obtained by IG authority that support the possibility that an impropriety occurred?</a:t>
            </a:r>
          </a:p>
          <a:p>
            <a:endParaRPr lang="en-US" sz="2100" dirty="0">
              <a:latin typeface="Arial" panose="020B0604020202020204" pitchFamily="34" charset="0"/>
            </a:endParaRPr>
          </a:p>
          <a:p>
            <a:r>
              <a:rPr lang="en-US" sz="2100" dirty="0"/>
              <a:t>Does the complaint and supporting material provide enough information to conduct a thorough investigation? </a:t>
            </a:r>
          </a:p>
          <a:p>
            <a:endParaRPr lang="en-US" sz="2100" dirty="0"/>
          </a:p>
          <a:p>
            <a:r>
              <a:rPr lang="en-US" sz="2100" dirty="0">
                <a:latin typeface="Arial" panose="020B0604020202020204" pitchFamily="34" charset="0"/>
              </a:rPr>
              <a:t>Does the nature of the allegation suggest that only a minor infraction occurred? (Teaching and Training)</a:t>
            </a:r>
          </a:p>
          <a:p>
            <a:endParaRPr lang="en-US" sz="2100" dirty="0"/>
          </a:p>
          <a:p>
            <a:endParaRPr lang="en-US" sz="2100" dirty="0">
              <a:latin typeface="Arial" panose="020B0604020202020204" pitchFamily="34" charset="0"/>
            </a:endParaRPr>
          </a:p>
          <a:p>
            <a:endParaRPr lang="en-US" sz="2100" dirty="0">
              <a:latin typeface="Arial" panose="020B0604020202020204" pitchFamily="34" charset="0"/>
            </a:endParaRPr>
          </a:p>
        </p:txBody>
      </p:sp>
    </p:spTree>
    <p:extLst>
      <p:ext uri="{BB962C8B-B14F-4D97-AF65-F5344CB8AC3E}">
        <p14:creationId xmlns:p14="http://schemas.microsoft.com/office/powerpoint/2010/main" val="286429436"/>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50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C05375-7ADC-E839-2F82-45AD58E61500}"/>
              </a:ext>
            </a:extLst>
          </p:cNvPr>
          <p:cNvSpPr>
            <a:spLocks noGrp="1"/>
          </p:cNvSpPr>
          <p:nvPr>
            <p:ph type="ftr" sz="quarter" idx="10"/>
          </p:nvPr>
        </p:nvSpPr>
        <p:spPr/>
        <p:txBody>
          <a:bodyPr/>
          <a:lstStyle/>
          <a:p>
            <a:pPr>
              <a:defRPr/>
            </a:pPr>
            <a:r>
              <a:rPr lang="en-US"/>
              <a:t>U.S. Army Inspector General School   </a:t>
            </a:r>
            <a:fld id="{1F9503C1-191D-4C42-8C21-8FAD75B33799}" type="slidenum">
              <a:rPr lang="en-US" smtClean="0"/>
              <a:pPr>
                <a:defRPr/>
              </a:pPr>
              <a:t>29</a:t>
            </a:fld>
            <a:endParaRPr lang="en-US"/>
          </a:p>
        </p:txBody>
      </p:sp>
      <p:sp>
        <p:nvSpPr>
          <p:cNvPr id="5" name="Rectangle 17">
            <a:extLst>
              <a:ext uri="{FF2B5EF4-FFF2-40B4-BE49-F238E27FC236}">
                <a16:creationId xmlns:a16="http://schemas.microsoft.com/office/drawing/2014/main" id="{8C7CB3A2-EA50-353F-0331-F0DA26912660}"/>
              </a:ext>
            </a:extLst>
          </p:cNvPr>
          <p:cNvSpPr>
            <a:spLocks noGrp="1" noChangeArrowheads="1"/>
          </p:cNvSpPr>
          <p:nvPr>
            <p:ph type="title"/>
          </p:nvPr>
        </p:nvSpPr>
        <p:spPr>
          <a:xfrm>
            <a:off x="1524000" y="152400"/>
            <a:ext cx="7239000" cy="1219200"/>
          </a:xfrm>
        </p:spPr>
        <p:txBody>
          <a:bodyPr/>
          <a:lstStyle/>
          <a:p>
            <a:pPr eaLnBrk="1" hangingPunct="1"/>
            <a:r>
              <a:rPr lang="en-US" sz="4000" dirty="0"/>
              <a:t>STEP 2: IG PA</a:t>
            </a:r>
            <a:br>
              <a:rPr lang="en-US" sz="4000" dirty="0"/>
            </a:br>
            <a:r>
              <a:rPr lang="en-US" sz="3200" u="sng" dirty="0">
                <a:solidFill>
                  <a:srgbClr val="00B050"/>
                </a:solidFill>
              </a:rPr>
              <a:t>C</a:t>
            </a:r>
            <a:r>
              <a:rPr lang="en-US" sz="3200" dirty="0">
                <a:solidFill>
                  <a:schemeClr val="tx1"/>
                </a:solidFill>
              </a:rPr>
              <a:t>onduct an Actionability Analysis</a:t>
            </a:r>
          </a:p>
        </p:txBody>
      </p:sp>
      <p:grpSp>
        <p:nvGrpSpPr>
          <p:cNvPr id="14" name="Group 13">
            <a:extLst>
              <a:ext uri="{FF2B5EF4-FFF2-40B4-BE49-F238E27FC236}">
                <a16:creationId xmlns:a16="http://schemas.microsoft.com/office/drawing/2014/main" id="{E6C4F155-C2AE-5A37-1303-D00322D6BED0}"/>
              </a:ext>
            </a:extLst>
          </p:cNvPr>
          <p:cNvGrpSpPr/>
          <p:nvPr/>
        </p:nvGrpSpPr>
        <p:grpSpPr>
          <a:xfrm>
            <a:off x="1371599" y="3220551"/>
            <a:ext cx="6933781" cy="3506022"/>
            <a:chOff x="1135118" y="2204379"/>
            <a:chExt cx="7470784" cy="4156158"/>
          </a:xfrm>
        </p:grpSpPr>
        <p:sp>
          <p:nvSpPr>
            <p:cNvPr id="6" name="Text Box 9">
              <a:extLst>
                <a:ext uri="{FF2B5EF4-FFF2-40B4-BE49-F238E27FC236}">
                  <a16:creationId xmlns:a16="http://schemas.microsoft.com/office/drawing/2014/main" id="{34DBD4FE-27F0-CD7F-28B2-1014BCEA2F4F}"/>
                </a:ext>
              </a:extLst>
            </p:cNvPr>
            <p:cNvSpPr txBox="1">
              <a:spLocks noChangeArrowheads="1"/>
            </p:cNvSpPr>
            <p:nvPr/>
          </p:nvSpPr>
          <p:spPr bwMode="auto">
            <a:xfrm>
              <a:off x="1261719" y="5401748"/>
              <a:ext cx="2432764" cy="958789"/>
            </a:xfrm>
            <a:prstGeom prst="rect">
              <a:avLst/>
            </a:prstGeom>
            <a:solidFill>
              <a:srgbClr val="FFFFCC"/>
            </a:solidFill>
            <a:ln w="12700">
              <a:solidFill>
                <a:schemeClr val="tx1"/>
              </a:solidFill>
              <a:miter lim="800000"/>
              <a:headEnd/>
              <a:tailEnd/>
            </a:ln>
          </p:spPr>
          <p:txBody>
            <a:bodyPr wrap="square" lIns="69465" tIns="34733" rIns="69465" bIns="34733">
              <a:spAutoFit/>
            </a:bodyPr>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FontTx/>
                <a:buNone/>
              </a:pPr>
              <a:r>
                <a:rPr lang="en-US" altLang="en-US" sz="2400" b="1" dirty="0"/>
                <a:t>Proceed to </a:t>
              </a:r>
            </a:p>
            <a:p>
              <a:pPr algn="ctr">
                <a:spcBef>
                  <a:spcPct val="0"/>
                </a:spcBef>
                <a:buFontTx/>
                <a:buNone/>
              </a:pPr>
              <a:r>
                <a:rPr lang="en-US" altLang="en-US" sz="2400" b="1" dirty="0"/>
                <a:t>Step 3</a:t>
              </a:r>
            </a:p>
          </p:txBody>
        </p:sp>
        <p:sp>
          <p:nvSpPr>
            <p:cNvPr id="7" name="Flowchart: Decision 6">
              <a:extLst>
                <a:ext uri="{FF2B5EF4-FFF2-40B4-BE49-F238E27FC236}">
                  <a16:creationId xmlns:a16="http://schemas.microsoft.com/office/drawing/2014/main" id="{96009E08-76CF-8583-956B-45419A9EBE60}"/>
                </a:ext>
              </a:extLst>
            </p:cNvPr>
            <p:cNvSpPr/>
            <p:nvPr/>
          </p:nvSpPr>
          <p:spPr bwMode="auto">
            <a:xfrm>
              <a:off x="1135118" y="2204379"/>
              <a:ext cx="2685966" cy="2826555"/>
            </a:xfrm>
            <a:prstGeom prst="flowChartDecision">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latin typeface="Arial" charset="0"/>
              </a:endParaRPr>
            </a:p>
          </p:txBody>
        </p:sp>
        <p:sp>
          <p:nvSpPr>
            <p:cNvPr id="8" name="TextBox 7">
              <a:extLst>
                <a:ext uri="{FF2B5EF4-FFF2-40B4-BE49-F238E27FC236}">
                  <a16:creationId xmlns:a16="http://schemas.microsoft.com/office/drawing/2014/main" id="{1ECE9E5A-7DEE-98E4-A27D-D1FE4E241D97}"/>
                </a:ext>
              </a:extLst>
            </p:cNvPr>
            <p:cNvSpPr txBox="1"/>
            <p:nvPr/>
          </p:nvSpPr>
          <p:spPr>
            <a:xfrm>
              <a:off x="1299322" y="2915834"/>
              <a:ext cx="2517065" cy="985092"/>
            </a:xfrm>
            <a:prstGeom prst="rect">
              <a:avLst/>
            </a:prstGeom>
            <a:noFill/>
          </p:spPr>
          <p:txBody>
            <a:bodyPr wrap="square" rtlCol="0">
              <a:spAutoFit/>
            </a:bodyPr>
            <a:lstStyle/>
            <a:p>
              <a:pPr algn="ctr"/>
              <a:r>
                <a:rPr lang="en-US" sz="2400" b="1" dirty="0"/>
                <a:t>Is it Actionable?</a:t>
              </a:r>
            </a:p>
          </p:txBody>
        </p:sp>
        <p:sp>
          <p:nvSpPr>
            <p:cNvPr id="9" name="Text Box 9">
              <a:extLst>
                <a:ext uri="{FF2B5EF4-FFF2-40B4-BE49-F238E27FC236}">
                  <a16:creationId xmlns:a16="http://schemas.microsoft.com/office/drawing/2014/main" id="{6D6BB732-4AE4-CCE0-1BA9-A2AA4915162F}"/>
                </a:ext>
              </a:extLst>
            </p:cNvPr>
            <p:cNvSpPr txBox="1">
              <a:spLocks noChangeArrowheads="1"/>
            </p:cNvSpPr>
            <p:nvPr/>
          </p:nvSpPr>
          <p:spPr bwMode="auto">
            <a:xfrm>
              <a:off x="4831701" y="3138262"/>
              <a:ext cx="3774201" cy="958789"/>
            </a:xfrm>
            <a:prstGeom prst="rect">
              <a:avLst/>
            </a:prstGeom>
            <a:solidFill>
              <a:srgbClr val="FFFFCC"/>
            </a:solidFill>
            <a:ln w="12700">
              <a:solidFill>
                <a:schemeClr val="tx1"/>
              </a:solidFill>
              <a:miter lim="800000"/>
              <a:headEnd/>
              <a:tailEnd/>
            </a:ln>
          </p:spPr>
          <p:txBody>
            <a:bodyPr wrap="square" lIns="69465" tIns="34733" rIns="69465" bIns="34733">
              <a:spAutoFit/>
            </a:bodyPr>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FontTx/>
                <a:buNone/>
              </a:pPr>
              <a:r>
                <a:rPr lang="en-US" altLang="en-US" sz="2400" b="1" dirty="0"/>
                <a:t>Administrative Closure Process</a:t>
              </a:r>
            </a:p>
          </p:txBody>
        </p:sp>
        <p:cxnSp>
          <p:nvCxnSpPr>
            <p:cNvPr id="10" name="Straight Arrow Connector 9">
              <a:extLst>
                <a:ext uri="{FF2B5EF4-FFF2-40B4-BE49-F238E27FC236}">
                  <a16:creationId xmlns:a16="http://schemas.microsoft.com/office/drawing/2014/main" id="{DBF77708-31A5-4B79-621F-2775015FEF49}"/>
                </a:ext>
              </a:extLst>
            </p:cNvPr>
            <p:cNvCxnSpPr>
              <a:cxnSpLocks/>
              <a:stCxn id="7" idx="3"/>
            </p:cNvCxnSpPr>
            <p:nvPr/>
          </p:nvCxnSpPr>
          <p:spPr>
            <a:xfrm flipV="1">
              <a:off x="3821084" y="3617656"/>
              <a:ext cx="1010617" cy="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D1AAFAE-CE8A-D55E-A954-F17CB70BD5FF}"/>
                </a:ext>
              </a:extLst>
            </p:cNvPr>
            <p:cNvCxnSpPr>
              <a:cxnSpLocks/>
            </p:cNvCxnSpPr>
            <p:nvPr/>
          </p:nvCxnSpPr>
          <p:spPr bwMode="auto">
            <a:xfrm>
              <a:off x="2492910" y="5030934"/>
              <a:ext cx="0" cy="345536"/>
            </a:xfrm>
            <a:prstGeom prst="straightConnector1">
              <a:avLst/>
            </a:prstGeom>
            <a:solidFill>
              <a:srgbClr val="FF0000"/>
            </a:solidFill>
            <a:ln w="5080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0E0197EB-BB3E-C94D-1AED-883D6D9D9F23}"/>
                </a:ext>
              </a:extLst>
            </p:cNvPr>
            <p:cNvSpPr txBox="1"/>
            <p:nvPr/>
          </p:nvSpPr>
          <p:spPr>
            <a:xfrm>
              <a:off x="2518891" y="4848634"/>
              <a:ext cx="862194" cy="547273"/>
            </a:xfrm>
            <a:prstGeom prst="rect">
              <a:avLst/>
            </a:prstGeom>
            <a:noFill/>
          </p:spPr>
          <p:txBody>
            <a:bodyPr wrap="none" rtlCol="0">
              <a:spAutoFit/>
            </a:bodyPr>
            <a:lstStyle/>
            <a:p>
              <a:r>
                <a:rPr lang="en-US" sz="2400" b="1" dirty="0"/>
                <a:t>YES</a:t>
              </a:r>
            </a:p>
          </p:txBody>
        </p:sp>
        <p:sp>
          <p:nvSpPr>
            <p:cNvPr id="13" name="TextBox 12">
              <a:extLst>
                <a:ext uri="{FF2B5EF4-FFF2-40B4-BE49-F238E27FC236}">
                  <a16:creationId xmlns:a16="http://schemas.microsoft.com/office/drawing/2014/main" id="{FE527688-7A0B-892D-B738-34A3565C4B4E}"/>
                </a:ext>
              </a:extLst>
            </p:cNvPr>
            <p:cNvSpPr txBox="1"/>
            <p:nvPr/>
          </p:nvSpPr>
          <p:spPr>
            <a:xfrm>
              <a:off x="3810000" y="3135868"/>
              <a:ext cx="696388" cy="547273"/>
            </a:xfrm>
            <a:prstGeom prst="rect">
              <a:avLst/>
            </a:prstGeom>
            <a:noFill/>
          </p:spPr>
          <p:txBody>
            <a:bodyPr wrap="none" rtlCol="0">
              <a:spAutoFit/>
            </a:bodyPr>
            <a:lstStyle/>
            <a:p>
              <a:r>
                <a:rPr lang="en-US" sz="2400" b="1" dirty="0"/>
                <a:t>NO</a:t>
              </a:r>
            </a:p>
          </p:txBody>
        </p:sp>
      </p:grpSp>
      <p:sp>
        <p:nvSpPr>
          <p:cNvPr id="16" name="Rectangle 12">
            <a:extLst>
              <a:ext uri="{FF2B5EF4-FFF2-40B4-BE49-F238E27FC236}">
                <a16:creationId xmlns:a16="http://schemas.microsoft.com/office/drawing/2014/main" id="{F54824D2-57BC-065E-601B-DF3350E44FE3}"/>
              </a:ext>
            </a:extLst>
          </p:cNvPr>
          <p:cNvSpPr>
            <a:spLocks noChangeArrowheads="1"/>
          </p:cNvSpPr>
          <p:nvPr/>
        </p:nvSpPr>
        <p:spPr bwMode="auto">
          <a:xfrm>
            <a:off x="5314950" y="6547186"/>
            <a:ext cx="3829050" cy="338554"/>
          </a:xfrm>
          <a:prstGeom prst="rect">
            <a:avLst/>
          </a:prstGeom>
          <a:noFill/>
          <a:ln w="76200">
            <a:noFill/>
            <a:miter lim="800000"/>
            <a:headEnd/>
            <a:tailEnd/>
          </a:ln>
        </p:spPr>
        <p:txBody>
          <a:bodyPr wrap="square">
            <a:spAutoFit/>
          </a:bodyPr>
          <a:lstStyle/>
          <a:p>
            <a:r>
              <a:rPr lang="en-US" sz="1600" b="1" dirty="0">
                <a:solidFill>
                  <a:srgbClr val="336600"/>
                </a:solidFill>
              </a:rPr>
              <a:t>A&amp;I Guide, Part Two, Sect. 2-10</a:t>
            </a:r>
          </a:p>
        </p:txBody>
      </p:sp>
      <p:sp>
        <p:nvSpPr>
          <p:cNvPr id="17" name="Rectangle 5">
            <a:extLst>
              <a:ext uri="{FF2B5EF4-FFF2-40B4-BE49-F238E27FC236}">
                <a16:creationId xmlns:a16="http://schemas.microsoft.com/office/drawing/2014/main" id="{5DC06D5F-84D5-8F0D-247D-A6BE6F2638C6}"/>
              </a:ext>
            </a:extLst>
          </p:cNvPr>
          <p:cNvSpPr>
            <a:spLocks noChangeArrowheads="1"/>
          </p:cNvSpPr>
          <p:nvPr/>
        </p:nvSpPr>
        <p:spPr bwMode="auto">
          <a:xfrm>
            <a:off x="3829050" y="12954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
        <p:nvSpPr>
          <p:cNvPr id="3" name="TextBox 2">
            <a:extLst>
              <a:ext uri="{FF2B5EF4-FFF2-40B4-BE49-F238E27FC236}">
                <a16:creationId xmlns:a16="http://schemas.microsoft.com/office/drawing/2014/main" id="{E142389E-DCC0-2B62-369B-2B45906349F3}"/>
              </a:ext>
            </a:extLst>
          </p:cNvPr>
          <p:cNvSpPr txBox="1"/>
          <p:nvPr/>
        </p:nvSpPr>
        <p:spPr>
          <a:xfrm>
            <a:off x="273111" y="1789390"/>
            <a:ext cx="8597778" cy="1431161"/>
          </a:xfrm>
          <a:prstGeom prst="rect">
            <a:avLst/>
          </a:prstGeom>
          <a:noFill/>
        </p:spPr>
        <p:txBody>
          <a:bodyPr wrap="square">
            <a:spAutoFit/>
          </a:bodyPr>
          <a:lstStyle/>
          <a:p>
            <a:pPr marL="342900" indent="-342900">
              <a:spcAft>
                <a:spcPts val="1800"/>
              </a:spcAft>
              <a:buFont typeface="Arial" panose="020B0604020202020204" pitchFamily="34" charset="0"/>
              <a:buChar char="•"/>
            </a:pPr>
            <a:r>
              <a:rPr lang="en-US" sz="2400" b="1" kern="100" dirty="0">
                <a:effectLst/>
                <a:ea typeface="Aptos"/>
                <a:cs typeface="Times New Roman" panose="02020603050405020304" pitchFamily="18" charset="0"/>
              </a:rPr>
              <a:t>Information gathered and analyzed in order to determine actionability </a:t>
            </a:r>
          </a:p>
          <a:p>
            <a:pPr marL="342900" indent="-342900">
              <a:spcAft>
                <a:spcPts val="1800"/>
              </a:spcAft>
              <a:buFont typeface="Arial" panose="020B0604020202020204" pitchFamily="34" charset="0"/>
              <a:buChar char="•"/>
            </a:pPr>
            <a:r>
              <a:rPr lang="en-US" sz="2400" b="1" kern="100" dirty="0">
                <a:solidFill>
                  <a:srgbClr val="0000FF"/>
                </a:solidFill>
                <a:ea typeface="Aptos"/>
                <a:cs typeface="Times New Roman" panose="02020603050405020304" pitchFamily="18" charset="0"/>
              </a:rPr>
              <a:t>F</a:t>
            </a:r>
            <a:r>
              <a:rPr lang="en-US" sz="2400" b="1" kern="100" dirty="0">
                <a:solidFill>
                  <a:srgbClr val="0000FF"/>
                </a:solidFill>
                <a:effectLst/>
                <a:ea typeface="Aptos"/>
                <a:cs typeface="Times New Roman" panose="02020603050405020304" pitchFamily="18" charset="0"/>
              </a:rPr>
              <a:t>acilitates the selection of the Course of Action</a:t>
            </a:r>
          </a:p>
        </p:txBody>
      </p:sp>
      <p:sp>
        <p:nvSpPr>
          <p:cNvPr id="19" name="TextBox 18">
            <a:extLst>
              <a:ext uri="{FF2B5EF4-FFF2-40B4-BE49-F238E27FC236}">
                <a16:creationId xmlns:a16="http://schemas.microsoft.com/office/drawing/2014/main" id="{E5261FC5-8BE6-162C-883F-B807901062EB}"/>
              </a:ext>
            </a:extLst>
          </p:cNvPr>
          <p:cNvSpPr txBox="1"/>
          <p:nvPr/>
        </p:nvSpPr>
        <p:spPr>
          <a:xfrm>
            <a:off x="5062456" y="4831122"/>
            <a:ext cx="3271861" cy="369332"/>
          </a:xfrm>
          <a:prstGeom prst="rect">
            <a:avLst/>
          </a:prstGeom>
          <a:noFill/>
        </p:spPr>
        <p:txBody>
          <a:bodyPr wrap="square">
            <a:spAutoFit/>
          </a:bodyPr>
          <a:lstStyle/>
          <a:p>
            <a:pPr marL="342891" indent="-342891" fontAlgn="base">
              <a:spcBef>
                <a:spcPts val="600"/>
              </a:spcBef>
              <a:spcAft>
                <a:spcPct val="0"/>
              </a:spcAft>
              <a:buFont typeface="Wingdings" panose="05000000000000000000" pitchFamily="2" charset="2"/>
              <a:buChar char="v"/>
            </a:pPr>
            <a:r>
              <a:rPr lang="en-US" sz="1800" b="1" dirty="0">
                <a:solidFill>
                  <a:srgbClr val="0000FF"/>
                </a:solidFill>
                <a:latin typeface="Arial" charset="0"/>
                <a:cs typeface="Arial" charset="0"/>
              </a:rPr>
              <a:t>Evaluate and Close</a:t>
            </a:r>
          </a:p>
        </p:txBody>
      </p:sp>
      <p:sp>
        <p:nvSpPr>
          <p:cNvPr id="20" name="TextBox 19">
            <a:extLst>
              <a:ext uri="{FF2B5EF4-FFF2-40B4-BE49-F238E27FC236}">
                <a16:creationId xmlns:a16="http://schemas.microsoft.com/office/drawing/2014/main" id="{1B88AF2E-BAF9-E75C-6089-53B88CA7E3FA}"/>
              </a:ext>
            </a:extLst>
          </p:cNvPr>
          <p:cNvSpPr txBox="1"/>
          <p:nvPr/>
        </p:nvSpPr>
        <p:spPr>
          <a:xfrm>
            <a:off x="3744205" y="5923225"/>
            <a:ext cx="2123196" cy="723275"/>
          </a:xfrm>
          <a:prstGeom prst="rect">
            <a:avLst/>
          </a:prstGeom>
          <a:noFill/>
        </p:spPr>
        <p:txBody>
          <a:bodyPr wrap="square">
            <a:spAutoFit/>
          </a:bodyPr>
          <a:lstStyle/>
          <a:p>
            <a:pPr marL="342891" indent="-342891" fontAlgn="base">
              <a:spcBef>
                <a:spcPts val="600"/>
              </a:spcBef>
              <a:spcAft>
                <a:spcPct val="0"/>
              </a:spcAft>
              <a:buFont typeface="Wingdings" panose="05000000000000000000" pitchFamily="2" charset="2"/>
              <a:buChar char="v"/>
            </a:pPr>
            <a:r>
              <a:rPr lang="en-US" sz="1800" b="1" dirty="0">
                <a:solidFill>
                  <a:srgbClr val="0000FF"/>
                </a:solidFill>
                <a:latin typeface="Arial" charset="0"/>
                <a:cs typeface="Arial" charset="0"/>
              </a:rPr>
              <a:t>Refer</a:t>
            </a:r>
          </a:p>
          <a:p>
            <a:pPr marL="342891" indent="-342891" fontAlgn="base">
              <a:spcBef>
                <a:spcPts val="600"/>
              </a:spcBef>
              <a:spcAft>
                <a:spcPct val="0"/>
              </a:spcAft>
              <a:buFont typeface="Wingdings" panose="05000000000000000000" pitchFamily="2" charset="2"/>
              <a:buChar char="v"/>
            </a:pPr>
            <a:r>
              <a:rPr lang="en-US" sz="1800" b="1" dirty="0">
                <a:solidFill>
                  <a:srgbClr val="0000FF"/>
                </a:solidFill>
                <a:cs typeface="Arial" charset="0"/>
              </a:rPr>
              <a:t>Investigate</a:t>
            </a:r>
            <a:endParaRPr lang="en-US" sz="1800" b="1" dirty="0">
              <a:solidFill>
                <a:srgbClr val="0000FF"/>
              </a:solidFill>
              <a:latin typeface="Arial" charset="0"/>
              <a:cs typeface="Arial" charset="0"/>
            </a:endParaRPr>
          </a:p>
        </p:txBody>
      </p:sp>
    </p:spTree>
    <p:extLst>
      <p:ext uri="{BB962C8B-B14F-4D97-AF65-F5344CB8AC3E}">
        <p14:creationId xmlns:p14="http://schemas.microsoft.com/office/powerpoint/2010/main" val="29022046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06F8C6-2D65-DE66-D2AD-0BE2D96CBDFD}"/>
              </a:ext>
            </a:extLst>
          </p:cNvPr>
          <p:cNvPicPr>
            <a:picLocks noChangeAspect="1"/>
          </p:cNvPicPr>
          <p:nvPr/>
        </p:nvPicPr>
        <p:blipFill>
          <a:blip r:embed="rId3"/>
          <a:srcRect t="4890"/>
          <a:stretch/>
        </p:blipFill>
        <p:spPr>
          <a:xfrm>
            <a:off x="281354" y="1676400"/>
            <a:ext cx="4123296" cy="5243976"/>
          </a:xfrm>
          <a:prstGeom prst="rect">
            <a:avLst/>
          </a:prstGeom>
        </p:spPr>
      </p:pic>
      <p:sp>
        <p:nvSpPr>
          <p:cNvPr id="34818" name="Footer Placeholder 3"/>
          <p:cNvSpPr>
            <a:spLocks noGrp="1"/>
          </p:cNvSpPr>
          <p:nvPr>
            <p:ph type="ftr" sz="quarter" idx="10"/>
          </p:nvPr>
        </p:nvSpPr>
        <p:spPr>
          <a:noFill/>
        </p:spPr>
        <p:txBody>
          <a:bodyPr/>
          <a:lstStyle/>
          <a:p>
            <a:r>
              <a:rPr lang="en-US"/>
              <a:t>U.S. Army Inspector General School   </a:t>
            </a:r>
            <a:fld id="{9D606532-FCB8-4064-A859-924F30CECA03}" type="slidenum">
              <a:rPr lang="en-US" smtClean="0"/>
              <a:pPr/>
              <a:t>3</a:t>
            </a:fld>
            <a:endParaRPr lang="en-US"/>
          </a:p>
        </p:txBody>
      </p:sp>
      <p:sp>
        <p:nvSpPr>
          <p:cNvPr id="34819" name="Rectangle 7"/>
          <p:cNvSpPr>
            <a:spLocks noGrp="1" noChangeArrowheads="1"/>
          </p:cNvSpPr>
          <p:nvPr>
            <p:ph type="title"/>
          </p:nvPr>
        </p:nvSpPr>
        <p:spPr>
          <a:xfrm>
            <a:off x="1066800" y="244475"/>
            <a:ext cx="7239000" cy="1219200"/>
          </a:xfrm>
          <a:noFill/>
        </p:spPr>
        <p:txBody>
          <a:bodyPr/>
          <a:lstStyle/>
          <a:p>
            <a:pPr eaLnBrk="1" hangingPunct="1"/>
            <a:r>
              <a:rPr lang="en-US" sz="4000" dirty="0"/>
              <a:t>The Seven-Step IGAP</a:t>
            </a:r>
            <a:br>
              <a:rPr lang="en-US" sz="4000" dirty="0"/>
            </a:br>
            <a:r>
              <a:rPr lang="en-US" sz="4000" dirty="0"/>
              <a:t>Step One</a:t>
            </a:r>
          </a:p>
        </p:txBody>
      </p:sp>
      <p:sp>
        <p:nvSpPr>
          <p:cNvPr id="34820" name="Text Box 11"/>
          <p:cNvSpPr txBox="1">
            <a:spLocks noChangeArrowheads="1"/>
          </p:cNvSpPr>
          <p:nvPr/>
        </p:nvSpPr>
        <p:spPr bwMode="auto">
          <a:xfrm>
            <a:off x="5715000" y="6324600"/>
            <a:ext cx="3352800" cy="584775"/>
          </a:xfrm>
          <a:prstGeom prst="rect">
            <a:avLst/>
          </a:prstGeom>
          <a:noFill/>
          <a:ln w="12700">
            <a:noFill/>
            <a:miter lim="800000"/>
            <a:headEnd type="none" w="sm" len="sm"/>
            <a:tailEnd type="none" w="sm" len="sm"/>
          </a:ln>
        </p:spPr>
        <p:txBody>
          <a:bodyPr wrap="squar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6-1d (1)</a:t>
            </a:r>
          </a:p>
          <a:p>
            <a:r>
              <a:rPr lang="en-US" sz="1600" b="1" dirty="0">
                <a:solidFill>
                  <a:srgbClr val="336600"/>
                </a:solidFill>
              </a:rPr>
              <a:t>A&amp;I Guide, Part One, Sect. 2-2</a:t>
            </a:r>
          </a:p>
        </p:txBody>
      </p:sp>
      <p:sp>
        <p:nvSpPr>
          <p:cNvPr id="34822" name="Text Box 3"/>
          <p:cNvSpPr txBox="1">
            <a:spLocks noChangeArrowheads="1"/>
          </p:cNvSpPr>
          <p:nvPr/>
        </p:nvSpPr>
        <p:spPr bwMode="auto">
          <a:xfrm>
            <a:off x="4495800" y="2209800"/>
            <a:ext cx="4191000" cy="495300"/>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hangingPunct="0"/>
            <a:r>
              <a:rPr lang="en-US" sz="2400" b="1">
                <a:solidFill>
                  <a:srgbClr val="000000"/>
                </a:solidFill>
              </a:rPr>
              <a:t>Step 1  Receive the IGAR</a:t>
            </a:r>
          </a:p>
        </p:txBody>
      </p:sp>
      <p:sp>
        <p:nvSpPr>
          <p:cNvPr id="34824" name="Line 5"/>
          <p:cNvSpPr>
            <a:spLocks noChangeShapeType="1"/>
          </p:cNvSpPr>
          <p:nvPr/>
        </p:nvSpPr>
        <p:spPr bwMode="auto">
          <a:xfrm>
            <a:off x="3124200" y="1958975"/>
            <a:ext cx="1371600" cy="708025"/>
          </a:xfrm>
          <a:prstGeom prst="line">
            <a:avLst/>
          </a:prstGeom>
          <a:noFill/>
          <a:ln w="76200">
            <a:solidFill>
              <a:srgbClr val="990000"/>
            </a:solidFill>
            <a:prstDash val="sysDot"/>
            <a:round/>
            <a:headEnd/>
            <a:tailEnd/>
          </a:ln>
        </p:spPr>
        <p:txBody>
          <a:bodyPr wrap="none"/>
          <a:lstStyle/>
          <a:p>
            <a:endParaRPr lang="en-US"/>
          </a:p>
        </p:txBody>
      </p:sp>
      <p:sp>
        <p:nvSpPr>
          <p:cNvPr id="34823" name="Line 4"/>
          <p:cNvSpPr>
            <a:spLocks noChangeShapeType="1"/>
          </p:cNvSpPr>
          <p:nvPr/>
        </p:nvSpPr>
        <p:spPr bwMode="auto">
          <a:xfrm>
            <a:off x="3124200" y="1714500"/>
            <a:ext cx="1371600" cy="495300"/>
          </a:xfrm>
          <a:prstGeom prst="line">
            <a:avLst/>
          </a:prstGeom>
          <a:noFill/>
          <a:ln w="76200">
            <a:solidFill>
              <a:srgbClr val="990000"/>
            </a:solidFill>
            <a:prstDash val="sysDot"/>
            <a:round/>
            <a:headEnd/>
            <a:tailEnd/>
          </a:ln>
        </p:spPr>
        <p:txBody>
          <a:bodyPr wrap="none"/>
          <a:lstStyle/>
          <a:p>
            <a:endParaRPr lang="en-US"/>
          </a:p>
        </p:txBody>
      </p:sp>
      <p:sp>
        <p:nvSpPr>
          <p:cNvPr id="34825" name="Rectangle 6"/>
          <p:cNvSpPr>
            <a:spLocks noChangeArrowheads="1"/>
          </p:cNvSpPr>
          <p:nvPr/>
        </p:nvSpPr>
        <p:spPr bwMode="auto">
          <a:xfrm>
            <a:off x="1295400" y="1676400"/>
            <a:ext cx="1828800" cy="304800"/>
          </a:xfrm>
          <a:prstGeom prst="rect">
            <a:avLst/>
          </a:prstGeom>
          <a:noFill/>
          <a:ln w="76200">
            <a:solidFill>
              <a:srgbClr val="990000"/>
            </a:solidFill>
            <a:prstDash val="sysDot"/>
            <a:miter lim="800000"/>
            <a:headEnd/>
            <a:tailEnd/>
          </a:ln>
        </p:spPr>
        <p:txBody>
          <a:bodyPr wrap="none" anchor="ctr"/>
          <a:lstStyle/>
          <a:p>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p>
            <a:r>
              <a:rPr lang="en-US"/>
              <a:t>U.S. Army Inspector General School   </a:t>
            </a:r>
            <a:fld id="{1127D190-2677-4617-B424-0C62D11248B7}" type="slidenum">
              <a:rPr lang="en-US" smtClean="0"/>
              <a:pPr/>
              <a:t>30</a:t>
            </a:fld>
            <a:endParaRPr lang="en-US"/>
          </a:p>
        </p:txBody>
      </p:sp>
      <p:sp>
        <p:nvSpPr>
          <p:cNvPr id="63491" name="Rectangle 2"/>
          <p:cNvSpPr>
            <a:spLocks noGrp="1" noChangeArrowheads="1"/>
          </p:cNvSpPr>
          <p:nvPr>
            <p:ph type="title"/>
          </p:nvPr>
        </p:nvSpPr>
        <p:spPr>
          <a:xfrm>
            <a:off x="1409700" y="335757"/>
            <a:ext cx="7239000" cy="1219200"/>
          </a:xfrm>
        </p:spPr>
        <p:txBody>
          <a:bodyPr/>
          <a:lstStyle/>
          <a:p>
            <a:pPr eaLnBrk="1" hangingPunct="1"/>
            <a:r>
              <a:rPr lang="en-US" sz="4000" dirty="0"/>
              <a:t>STEP 2: IG PA</a:t>
            </a:r>
            <a:br>
              <a:rPr lang="en-US" sz="4000" dirty="0"/>
            </a:br>
            <a:r>
              <a:rPr lang="en-US" sz="3600" u="sng" dirty="0">
                <a:solidFill>
                  <a:srgbClr val="00B050"/>
                </a:solidFill>
              </a:rPr>
              <a:t>S</a:t>
            </a:r>
            <a:r>
              <a:rPr lang="en-US" sz="3600" dirty="0"/>
              <a:t>elect a Course of Action</a:t>
            </a:r>
          </a:p>
        </p:txBody>
      </p:sp>
      <p:sp>
        <p:nvSpPr>
          <p:cNvPr id="63493" name="Rectangle 4"/>
          <p:cNvSpPr>
            <a:spLocks noChangeArrowheads="1"/>
          </p:cNvSpPr>
          <p:nvPr/>
        </p:nvSpPr>
        <p:spPr bwMode="auto">
          <a:xfrm>
            <a:off x="5562600" y="6534768"/>
            <a:ext cx="3706520" cy="338554"/>
          </a:xfrm>
          <a:prstGeom prst="rect">
            <a:avLst/>
          </a:prstGeom>
          <a:noFill/>
          <a:ln w="76200">
            <a:noFill/>
            <a:miter lim="800000"/>
            <a:headEnd/>
            <a:tailEnd/>
          </a:ln>
        </p:spPr>
        <p:txBody>
          <a:bodyPr wrap="square">
            <a:spAutoFit/>
          </a:bodyPr>
          <a:lstStyle/>
          <a:p>
            <a:r>
              <a:rPr lang="en-US" sz="1600" b="1" dirty="0">
                <a:solidFill>
                  <a:srgbClr val="336600"/>
                </a:solidFill>
              </a:rPr>
              <a:t>A&amp;I Guide, Part One, Sect. 2-3-6 </a:t>
            </a:r>
          </a:p>
        </p:txBody>
      </p:sp>
      <p:sp>
        <p:nvSpPr>
          <p:cNvPr id="12" name="Rectangle 3"/>
          <p:cNvSpPr txBox="1">
            <a:spLocks noChangeArrowheads="1"/>
          </p:cNvSpPr>
          <p:nvPr/>
        </p:nvSpPr>
        <p:spPr bwMode="auto">
          <a:xfrm>
            <a:off x="228600" y="2071627"/>
            <a:ext cx="8534400" cy="392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642938" indent="-535781" eaLnBrk="1" hangingPunct="1">
              <a:lnSpc>
                <a:spcPct val="90000"/>
              </a:lnSpc>
              <a:spcBef>
                <a:spcPct val="10000"/>
              </a:spcBef>
              <a:spcAft>
                <a:spcPct val="50000"/>
              </a:spcAft>
              <a:buSzPct val="175000"/>
            </a:pPr>
            <a:r>
              <a:rPr lang="en-US" kern="0" dirty="0"/>
              <a:t>Inspect</a:t>
            </a:r>
          </a:p>
          <a:p>
            <a:pPr marL="642938" indent="-535781" eaLnBrk="1" hangingPunct="1">
              <a:lnSpc>
                <a:spcPct val="90000"/>
              </a:lnSpc>
              <a:spcBef>
                <a:spcPct val="10000"/>
              </a:spcBef>
              <a:spcAft>
                <a:spcPct val="50000"/>
              </a:spcAft>
              <a:buSzPct val="175000"/>
            </a:pPr>
            <a:r>
              <a:rPr lang="en-US" kern="0" dirty="0">
                <a:solidFill>
                  <a:srgbClr val="0000FF"/>
                </a:solidFill>
              </a:rPr>
              <a:t>Assistance Inquiry</a:t>
            </a:r>
          </a:p>
          <a:p>
            <a:pPr marL="642938" indent="-535781" eaLnBrk="1" hangingPunct="1">
              <a:lnSpc>
                <a:spcPct val="90000"/>
              </a:lnSpc>
              <a:spcBef>
                <a:spcPct val="10000"/>
              </a:spcBef>
              <a:spcAft>
                <a:spcPct val="50000"/>
              </a:spcAft>
              <a:buSzPct val="175000"/>
            </a:pPr>
            <a:r>
              <a:rPr lang="en-US" kern="0" dirty="0">
                <a:solidFill>
                  <a:srgbClr val="0000FF"/>
                </a:solidFill>
              </a:rPr>
              <a:t>Evaluate and Close</a:t>
            </a:r>
          </a:p>
          <a:p>
            <a:pPr marL="642938" indent="-535781" eaLnBrk="1" hangingPunct="1">
              <a:lnSpc>
                <a:spcPct val="90000"/>
              </a:lnSpc>
              <a:spcBef>
                <a:spcPct val="10000"/>
              </a:spcBef>
              <a:spcAft>
                <a:spcPct val="50000"/>
              </a:spcAft>
              <a:buSzPct val="175000"/>
            </a:pPr>
            <a:r>
              <a:rPr lang="en-US" kern="0" dirty="0">
                <a:solidFill>
                  <a:srgbClr val="0000FF"/>
                </a:solidFill>
              </a:rPr>
              <a:t>Refer </a:t>
            </a:r>
            <a:r>
              <a:rPr lang="en-US" sz="2400" kern="0" dirty="0">
                <a:solidFill>
                  <a:srgbClr val="0000FF"/>
                </a:solidFill>
              </a:rPr>
              <a:t>(Command; another Agency or IG office)</a:t>
            </a:r>
          </a:p>
          <a:p>
            <a:pPr marL="642938" indent="-535781" eaLnBrk="1" hangingPunct="1">
              <a:lnSpc>
                <a:spcPct val="90000"/>
              </a:lnSpc>
              <a:spcBef>
                <a:spcPct val="10000"/>
              </a:spcBef>
              <a:spcAft>
                <a:spcPct val="50000"/>
              </a:spcAft>
              <a:buSzPct val="175000"/>
            </a:pPr>
            <a:r>
              <a:rPr lang="en-US" kern="0" dirty="0"/>
              <a:t>Investigate / Investigative Inquiry</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p:cNvSpPr>
            <a:spLocks noGrp="1"/>
          </p:cNvSpPr>
          <p:nvPr>
            <p:ph type="ftr" sz="quarter" idx="10"/>
          </p:nvPr>
        </p:nvSpPr>
        <p:spPr>
          <a:noFill/>
        </p:spPr>
        <p:txBody>
          <a:bodyPr/>
          <a:lstStyle/>
          <a:p>
            <a:r>
              <a:rPr lang="en-US"/>
              <a:t>U.S. Army Inspector General School   </a:t>
            </a:r>
            <a:fld id="{822477B6-14C4-40B3-8C03-F764898EE251}" type="slidenum">
              <a:rPr lang="en-US" smtClean="0"/>
              <a:pPr/>
              <a:t>31</a:t>
            </a:fld>
            <a:endParaRPr lang="en-US"/>
          </a:p>
        </p:txBody>
      </p:sp>
      <p:sp>
        <p:nvSpPr>
          <p:cNvPr id="64515" name="Rectangle 3"/>
          <p:cNvSpPr>
            <a:spLocks noGrp="1" noChangeArrowheads="1"/>
          </p:cNvSpPr>
          <p:nvPr>
            <p:ph type="body" sz="half" idx="1"/>
          </p:nvPr>
        </p:nvSpPr>
        <p:spPr>
          <a:xfrm>
            <a:off x="404446" y="1981200"/>
            <a:ext cx="8282354" cy="4621212"/>
          </a:xfrm>
        </p:spPr>
        <p:txBody>
          <a:bodyPr/>
          <a:lstStyle/>
          <a:p>
            <a:pPr eaLnBrk="1" hangingPunct="1">
              <a:lnSpc>
                <a:spcPct val="90000"/>
              </a:lnSpc>
              <a:spcBef>
                <a:spcPct val="0"/>
              </a:spcBef>
              <a:spcAft>
                <a:spcPct val="20000"/>
              </a:spcAft>
              <a:buFontTx/>
              <a:buNone/>
            </a:pPr>
            <a:r>
              <a:rPr lang="en-US" dirty="0">
                <a:solidFill>
                  <a:srgbClr val="00B050"/>
                </a:solidFill>
              </a:rPr>
              <a:t>IG INSPECTION:</a:t>
            </a:r>
            <a:r>
              <a:rPr lang="en-US" sz="1800" dirty="0">
                <a:solidFill>
                  <a:srgbClr val="00B050"/>
                </a:solidFill>
              </a:rPr>
              <a:t>  </a:t>
            </a:r>
          </a:p>
          <a:p>
            <a:pPr eaLnBrk="1" hangingPunct="1">
              <a:lnSpc>
                <a:spcPct val="90000"/>
              </a:lnSpc>
              <a:spcBef>
                <a:spcPct val="0"/>
              </a:spcBef>
              <a:spcAft>
                <a:spcPct val="20000"/>
              </a:spcAft>
            </a:pPr>
            <a:r>
              <a:rPr lang="en-US" sz="2400" dirty="0"/>
              <a:t>Inspector General</a:t>
            </a:r>
          </a:p>
          <a:p>
            <a:pPr eaLnBrk="1" hangingPunct="1">
              <a:lnSpc>
                <a:spcPct val="90000"/>
              </a:lnSpc>
              <a:spcBef>
                <a:spcPct val="0"/>
              </a:spcBef>
              <a:spcAft>
                <a:spcPct val="20000"/>
              </a:spcAft>
            </a:pPr>
            <a:r>
              <a:rPr lang="en-US" sz="2400" dirty="0"/>
              <a:t>Assistant IG</a:t>
            </a:r>
          </a:p>
          <a:p>
            <a:pPr eaLnBrk="1" hangingPunct="1">
              <a:lnSpc>
                <a:spcPct val="90000"/>
              </a:lnSpc>
              <a:spcBef>
                <a:spcPct val="0"/>
              </a:spcBef>
              <a:spcAft>
                <a:spcPct val="20000"/>
              </a:spcAft>
            </a:pPr>
            <a:r>
              <a:rPr lang="en-US" sz="2400" dirty="0">
                <a:solidFill>
                  <a:srgbClr val="336600"/>
                </a:solidFill>
              </a:rPr>
              <a:t>Focuses on systemic issues</a:t>
            </a:r>
          </a:p>
          <a:p>
            <a:pPr eaLnBrk="1" hangingPunct="1">
              <a:lnSpc>
                <a:spcPct val="90000"/>
              </a:lnSpc>
              <a:spcBef>
                <a:spcPct val="0"/>
              </a:spcBef>
              <a:spcAft>
                <a:spcPct val="20000"/>
              </a:spcAft>
            </a:pPr>
            <a:r>
              <a:rPr lang="en-US" sz="2400" dirty="0"/>
              <a:t>Root Cause</a:t>
            </a:r>
          </a:p>
          <a:p>
            <a:pPr eaLnBrk="1" hangingPunct="1">
              <a:lnSpc>
                <a:spcPct val="90000"/>
              </a:lnSpc>
              <a:spcBef>
                <a:spcPct val="0"/>
              </a:spcBef>
              <a:spcAft>
                <a:spcPct val="20000"/>
              </a:spcAft>
            </a:pPr>
            <a:r>
              <a:rPr lang="en-US" sz="2400" dirty="0"/>
              <a:t>Recommendation for corrections (taskers)</a:t>
            </a:r>
          </a:p>
          <a:p>
            <a:pPr eaLnBrk="1" hangingPunct="1">
              <a:lnSpc>
                <a:spcPct val="90000"/>
              </a:lnSpc>
              <a:spcBef>
                <a:spcPct val="0"/>
              </a:spcBef>
              <a:spcAft>
                <a:spcPct val="20000"/>
              </a:spcAft>
            </a:pPr>
            <a:r>
              <a:rPr lang="en-US" sz="2400" dirty="0"/>
              <a:t>Directing Authority determines scope and content (Directive)</a:t>
            </a:r>
          </a:p>
        </p:txBody>
      </p:sp>
      <p:sp>
        <p:nvSpPr>
          <p:cNvPr id="64517" name="Rectangle 13"/>
          <p:cNvSpPr>
            <a:spLocks noGrp="1" noChangeArrowheads="1"/>
          </p:cNvSpPr>
          <p:nvPr>
            <p:ph type="title"/>
          </p:nvPr>
        </p:nvSpPr>
        <p:spPr>
          <a:xfrm>
            <a:off x="1447800" y="244475"/>
            <a:ext cx="7239000" cy="1219200"/>
          </a:xfrm>
          <a:noFill/>
        </p:spPr>
        <p:txBody>
          <a:bodyPr/>
          <a:lstStyle/>
          <a:p>
            <a:pPr eaLnBrk="1" hangingPunct="1"/>
            <a:r>
              <a:rPr lang="en-US" sz="4000" dirty="0"/>
              <a:t>STEP 2: IG PA</a:t>
            </a:r>
            <a:br>
              <a:rPr lang="en-US" sz="4000" dirty="0"/>
            </a:br>
            <a:r>
              <a:rPr lang="en-US" sz="3600" u="sng" dirty="0">
                <a:solidFill>
                  <a:srgbClr val="00B050"/>
                </a:solidFill>
              </a:rPr>
              <a:t>S</a:t>
            </a:r>
            <a:r>
              <a:rPr lang="en-US" sz="3600" dirty="0"/>
              <a:t>election of Course of Action</a:t>
            </a:r>
          </a:p>
        </p:txBody>
      </p:sp>
      <p:sp>
        <p:nvSpPr>
          <p:cNvPr id="5" name="Rectangle 4">
            <a:extLst>
              <a:ext uri="{FF2B5EF4-FFF2-40B4-BE49-F238E27FC236}">
                <a16:creationId xmlns:a16="http://schemas.microsoft.com/office/drawing/2014/main" id="{482353EC-0E18-75B9-751C-CA738177A772}"/>
              </a:ext>
            </a:extLst>
          </p:cNvPr>
          <p:cNvSpPr/>
          <p:nvPr/>
        </p:nvSpPr>
        <p:spPr>
          <a:xfrm rot="20127906">
            <a:off x="330197" y="3568292"/>
            <a:ext cx="8348760"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rgbClr val="92D050"/>
                </a:solidFill>
              </a:rPr>
              <a:t>INSPECTIONS BLOCK</a:t>
            </a:r>
          </a:p>
        </p:txBody>
      </p:sp>
      <p:sp>
        <p:nvSpPr>
          <p:cNvPr id="6" name="Rectangle 5">
            <a:extLst>
              <a:ext uri="{FF2B5EF4-FFF2-40B4-BE49-F238E27FC236}">
                <a16:creationId xmlns:a16="http://schemas.microsoft.com/office/drawing/2014/main" id="{A888364B-A17F-60D7-7895-323BF56C65D5}"/>
              </a:ext>
            </a:extLst>
          </p:cNvPr>
          <p:cNvSpPr>
            <a:spLocks noChangeArrowheads="1"/>
          </p:cNvSpPr>
          <p:nvPr/>
        </p:nvSpPr>
        <p:spPr bwMode="auto">
          <a:xfrm>
            <a:off x="3733800" y="13716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Tree>
    <p:extLst>
      <p:ext uri="{BB962C8B-B14F-4D97-AF65-F5344CB8AC3E}">
        <p14:creationId xmlns:p14="http://schemas.microsoft.com/office/powerpoint/2010/main" val="235646697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p:cNvSpPr>
            <a:spLocks noGrp="1"/>
          </p:cNvSpPr>
          <p:nvPr>
            <p:ph type="ftr" sz="quarter" idx="10"/>
          </p:nvPr>
        </p:nvSpPr>
        <p:spPr>
          <a:noFill/>
        </p:spPr>
        <p:txBody>
          <a:bodyPr/>
          <a:lstStyle/>
          <a:p>
            <a:r>
              <a:rPr lang="en-US"/>
              <a:t>U.S. Army Inspector General School   </a:t>
            </a:r>
            <a:fld id="{822477B6-14C4-40B3-8C03-F764898EE251}" type="slidenum">
              <a:rPr lang="en-US" smtClean="0"/>
              <a:pPr/>
              <a:t>32</a:t>
            </a:fld>
            <a:endParaRPr lang="en-US"/>
          </a:p>
        </p:txBody>
      </p:sp>
      <p:sp>
        <p:nvSpPr>
          <p:cNvPr id="64516" name="Rectangle 4"/>
          <p:cNvSpPr>
            <a:spLocks noGrp="1" noChangeArrowheads="1"/>
          </p:cNvSpPr>
          <p:nvPr>
            <p:ph type="body" sz="half" idx="2"/>
          </p:nvPr>
        </p:nvSpPr>
        <p:spPr>
          <a:xfrm>
            <a:off x="609600" y="1987550"/>
            <a:ext cx="8458200" cy="4260850"/>
          </a:xfrm>
        </p:spPr>
        <p:txBody>
          <a:bodyPr/>
          <a:lstStyle/>
          <a:p>
            <a:pPr eaLnBrk="1" hangingPunct="1">
              <a:spcBef>
                <a:spcPct val="0"/>
              </a:spcBef>
              <a:spcAft>
                <a:spcPct val="20000"/>
              </a:spcAft>
              <a:buFontTx/>
              <a:buNone/>
            </a:pPr>
            <a:r>
              <a:rPr lang="en-US" dirty="0">
                <a:solidFill>
                  <a:srgbClr val="0000FF"/>
                </a:solidFill>
              </a:rPr>
              <a:t>ASSISTANCE INQUIRY:</a:t>
            </a:r>
          </a:p>
          <a:p>
            <a:pPr eaLnBrk="1" hangingPunct="1">
              <a:spcBef>
                <a:spcPct val="0"/>
              </a:spcBef>
              <a:spcAft>
                <a:spcPts val="600"/>
              </a:spcAft>
            </a:pPr>
            <a:r>
              <a:rPr lang="en-US" sz="2400" dirty="0"/>
              <a:t>IGs, Assistant IGs, Temporary Assistant IGs and Acting IGs (with limits and oversight)</a:t>
            </a:r>
          </a:p>
          <a:p>
            <a:pPr eaLnBrk="1" hangingPunct="1">
              <a:spcBef>
                <a:spcPct val="0"/>
              </a:spcBef>
              <a:spcAft>
                <a:spcPts val="600"/>
              </a:spcAft>
            </a:pPr>
            <a:r>
              <a:rPr lang="en-US" sz="2400" dirty="0">
                <a:solidFill>
                  <a:srgbClr val="336600"/>
                </a:solidFill>
              </a:rPr>
              <a:t>Resolve issues </a:t>
            </a:r>
          </a:p>
          <a:p>
            <a:pPr eaLnBrk="1" hangingPunct="1">
              <a:spcBef>
                <a:spcPct val="0"/>
              </a:spcBef>
              <a:spcAft>
                <a:spcPts val="600"/>
              </a:spcAft>
            </a:pPr>
            <a:r>
              <a:rPr lang="en-US" sz="2400" dirty="0">
                <a:solidFill>
                  <a:srgbClr val="336600"/>
                </a:solidFill>
              </a:rPr>
              <a:t>Resolve requests for assistance </a:t>
            </a:r>
          </a:p>
          <a:p>
            <a:pPr eaLnBrk="1" hangingPunct="1">
              <a:spcBef>
                <a:spcPct val="0"/>
              </a:spcBef>
              <a:spcAft>
                <a:spcPts val="600"/>
              </a:spcAft>
            </a:pPr>
            <a:r>
              <a:rPr lang="en-US" sz="2400" dirty="0">
                <a:solidFill>
                  <a:srgbClr val="336600"/>
                </a:solidFill>
              </a:rPr>
              <a:t>Answering requests for information</a:t>
            </a:r>
          </a:p>
          <a:p>
            <a:pPr eaLnBrk="1" hangingPunct="1">
              <a:spcBef>
                <a:spcPct val="0"/>
              </a:spcBef>
              <a:spcAft>
                <a:spcPts val="600"/>
              </a:spcAft>
            </a:pPr>
            <a:r>
              <a:rPr lang="en-US" sz="2400" u="sng" dirty="0">
                <a:solidFill>
                  <a:srgbClr val="FF0000"/>
                </a:solidFill>
              </a:rPr>
              <a:t>Not</a:t>
            </a:r>
            <a:r>
              <a:rPr lang="en-US" sz="2400" dirty="0"/>
              <a:t> for allegations </a:t>
            </a:r>
          </a:p>
          <a:p>
            <a:pPr eaLnBrk="1" hangingPunct="1">
              <a:spcBef>
                <a:spcPct val="0"/>
              </a:spcBef>
              <a:spcAft>
                <a:spcPts val="600"/>
              </a:spcAft>
            </a:pPr>
            <a:r>
              <a:rPr lang="en-US" sz="2400" dirty="0"/>
              <a:t>An </a:t>
            </a:r>
            <a:r>
              <a:rPr lang="en-US" sz="2400" u="sng" dirty="0"/>
              <a:t>informal</a:t>
            </a:r>
            <a:r>
              <a:rPr lang="en-US" sz="2400" dirty="0"/>
              <a:t> fact-finding process </a:t>
            </a:r>
          </a:p>
        </p:txBody>
      </p:sp>
      <p:sp>
        <p:nvSpPr>
          <p:cNvPr id="64517" name="Rectangle 13"/>
          <p:cNvSpPr>
            <a:spLocks noGrp="1" noChangeArrowheads="1"/>
          </p:cNvSpPr>
          <p:nvPr>
            <p:ph type="title"/>
          </p:nvPr>
        </p:nvSpPr>
        <p:spPr>
          <a:xfrm>
            <a:off x="1447800" y="244475"/>
            <a:ext cx="7239000" cy="1219200"/>
          </a:xfrm>
          <a:noFill/>
        </p:spPr>
        <p:txBody>
          <a:bodyPr/>
          <a:lstStyle/>
          <a:p>
            <a:pPr eaLnBrk="1" hangingPunct="1"/>
            <a:r>
              <a:rPr lang="en-US" sz="4000" dirty="0"/>
              <a:t>STEP 2: IG PA</a:t>
            </a:r>
            <a:br>
              <a:rPr lang="en-US" sz="4000" dirty="0"/>
            </a:br>
            <a:r>
              <a:rPr lang="en-US" sz="3600" u="sng" dirty="0">
                <a:solidFill>
                  <a:srgbClr val="00B050"/>
                </a:solidFill>
              </a:rPr>
              <a:t>S</a:t>
            </a:r>
            <a:r>
              <a:rPr lang="en-US" sz="3600" dirty="0"/>
              <a:t>election of Course of Action</a:t>
            </a:r>
          </a:p>
        </p:txBody>
      </p:sp>
      <p:sp>
        <p:nvSpPr>
          <p:cNvPr id="5" name="Rectangle 5">
            <a:extLst>
              <a:ext uri="{FF2B5EF4-FFF2-40B4-BE49-F238E27FC236}">
                <a16:creationId xmlns:a16="http://schemas.microsoft.com/office/drawing/2014/main" id="{BCA379E0-6444-9666-CFF2-FBE1312A86A2}"/>
              </a:ext>
            </a:extLst>
          </p:cNvPr>
          <p:cNvSpPr>
            <a:spLocks noChangeArrowheads="1"/>
          </p:cNvSpPr>
          <p:nvPr/>
        </p:nvSpPr>
        <p:spPr bwMode="auto">
          <a:xfrm>
            <a:off x="3733800" y="13716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Tree>
    <p:extLst>
      <p:ext uri="{BB962C8B-B14F-4D97-AF65-F5344CB8AC3E}">
        <p14:creationId xmlns:p14="http://schemas.microsoft.com/office/powerpoint/2010/main" val="41037169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0"/>
          </p:nvPr>
        </p:nvSpPr>
        <p:spPr>
          <a:noFill/>
        </p:spPr>
        <p:txBody>
          <a:bodyPr/>
          <a:lstStyle/>
          <a:p>
            <a:r>
              <a:rPr lang="en-US"/>
              <a:t>U.S. Army Inspector General School   </a:t>
            </a:r>
            <a:fld id="{35DB3456-6560-40FE-A47F-369E3046D333}" type="slidenum">
              <a:rPr lang="en-US" smtClean="0"/>
              <a:pPr/>
              <a:t>33</a:t>
            </a:fld>
            <a:endParaRPr lang="en-US"/>
          </a:p>
        </p:txBody>
      </p:sp>
      <p:pic>
        <p:nvPicPr>
          <p:cNvPr id="65539" name="Picture 19" descr="PE01456_"/>
          <p:cNvPicPr>
            <a:picLocks noChangeAspect="1" noChangeArrowheads="1"/>
          </p:cNvPicPr>
          <p:nvPr/>
        </p:nvPicPr>
        <p:blipFill>
          <a:blip r:embed="rId3" cstate="print"/>
          <a:srcRect/>
          <a:stretch>
            <a:fillRect/>
          </a:stretch>
        </p:blipFill>
        <p:spPr bwMode="auto">
          <a:xfrm>
            <a:off x="3771900" y="1442253"/>
            <a:ext cx="1447800" cy="1340076"/>
          </a:xfrm>
          <a:prstGeom prst="rect">
            <a:avLst/>
          </a:prstGeom>
          <a:noFill/>
          <a:ln w="9525">
            <a:noFill/>
            <a:miter lim="800000"/>
            <a:headEnd/>
            <a:tailEnd/>
          </a:ln>
        </p:spPr>
      </p:pic>
      <p:sp>
        <p:nvSpPr>
          <p:cNvPr id="65540" name="Rectangle 16"/>
          <p:cNvSpPr>
            <a:spLocks noGrp="1" noChangeArrowheads="1"/>
          </p:cNvSpPr>
          <p:nvPr>
            <p:ph type="body" sz="half" idx="1"/>
          </p:nvPr>
        </p:nvSpPr>
        <p:spPr>
          <a:xfrm>
            <a:off x="5105400" y="2845174"/>
            <a:ext cx="4038600" cy="4311276"/>
          </a:xfrm>
        </p:spPr>
        <p:txBody>
          <a:bodyPr/>
          <a:lstStyle/>
          <a:p>
            <a:pPr eaLnBrk="1" hangingPunct="1">
              <a:buFontTx/>
              <a:buNone/>
            </a:pPr>
            <a:r>
              <a:rPr lang="en-US" dirty="0">
                <a:solidFill>
                  <a:srgbClr val="FF0000"/>
                </a:solidFill>
              </a:rPr>
              <a:t>Investigation:  </a:t>
            </a:r>
          </a:p>
          <a:p>
            <a:pPr eaLnBrk="1" hangingPunct="1"/>
            <a:r>
              <a:rPr lang="en-US" sz="2400" dirty="0"/>
              <a:t>Inspector General</a:t>
            </a:r>
          </a:p>
          <a:p>
            <a:pPr eaLnBrk="1" hangingPunct="1"/>
            <a:r>
              <a:rPr lang="en-US" sz="2400" dirty="0">
                <a:solidFill>
                  <a:srgbClr val="336600"/>
                </a:solidFill>
              </a:rPr>
              <a:t>Resolve Allegations</a:t>
            </a:r>
          </a:p>
          <a:p>
            <a:pPr eaLnBrk="1" hangingPunct="1"/>
            <a:r>
              <a:rPr lang="en-US" sz="2400" u="sng" dirty="0"/>
              <a:t>Formal</a:t>
            </a:r>
            <a:r>
              <a:rPr lang="en-US" sz="2400" dirty="0"/>
              <a:t> fact-finding process</a:t>
            </a:r>
          </a:p>
        </p:txBody>
      </p:sp>
      <p:sp>
        <p:nvSpPr>
          <p:cNvPr id="65541" name="Rectangle 17"/>
          <p:cNvSpPr>
            <a:spLocks noGrp="1" noChangeArrowheads="1"/>
          </p:cNvSpPr>
          <p:nvPr>
            <p:ph type="body" sz="half" idx="2"/>
          </p:nvPr>
        </p:nvSpPr>
        <p:spPr>
          <a:xfrm>
            <a:off x="457200" y="2845174"/>
            <a:ext cx="4267200" cy="4311275"/>
          </a:xfrm>
        </p:spPr>
        <p:txBody>
          <a:bodyPr/>
          <a:lstStyle/>
          <a:p>
            <a:pPr eaLnBrk="1" hangingPunct="1">
              <a:buFontTx/>
              <a:buNone/>
            </a:pPr>
            <a:r>
              <a:rPr lang="en-US" dirty="0">
                <a:solidFill>
                  <a:srgbClr val="FF0000"/>
                </a:solidFill>
              </a:rPr>
              <a:t>Investigative Inquiry</a:t>
            </a:r>
          </a:p>
          <a:p>
            <a:pPr eaLnBrk="1" hangingPunct="1"/>
            <a:r>
              <a:rPr lang="en-US" sz="2400" dirty="0"/>
              <a:t>Inspector General</a:t>
            </a:r>
          </a:p>
          <a:p>
            <a:pPr eaLnBrk="1" hangingPunct="1"/>
            <a:r>
              <a:rPr lang="en-US" sz="2400" dirty="0">
                <a:solidFill>
                  <a:srgbClr val="336600"/>
                </a:solidFill>
              </a:rPr>
              <a:t>Resolve Allegations</a:t>
            </a:r>
          </a:p>
          <a:p>
            <a:pPr eaLnBrk="1" hangingPunct="1"/>
            <a:r>
              <a:rPr lang="en-US" sz="2400" u="sng" dirty="0"/>
              <a:t>Informal</a:t>
            </a:r>
            <a:r>
              <a:rPr lang="en-US" sz="2400" dirty="0"/>
              <a:t> fact-finding process </a:t>
            </a:r>
          </a:p>
        </p:txBody>
      </p:sp>
      <p:sp>
        <p:nvSpPr>
          <p:cNvPr id="65542" name="Rectangle 1026"/>
          <p:cNvSpPr>
            <a:spLocks noGrp="1" noChangeArrowheads="1"/>
          </p:cNvSpPr>
          <p:nvPr>
            <p:ph type="title"/>
          </p:nvPr>
        </p:nvSpPr>
        <p:spPr>
          <a:xfrm>
            <a:off x="1371600" y="244475"/>
            <a:ext cx="7239000" cy="1219200"/>
          </a:xfrm>
          <a:noFill/>
        </p:spPr>
        <p:txBody>
          <a:bodyPr/>
          <a:lstStyle/>
          <a:p>
            <a:pPr eaLnBrk="1" hangingPunct="1"/>
            <a:r>
              <a:rPr lang="en-US" sz="4000" dirty="0"/>
              <a:t>STEP 2: IG PA</a:t>
            </a:r>
            <a:br>
              <a:rPr lang="en-US" sz="4000" dirty="0"/>
            </a:br>
            <a:r>
              <a:rPr lang="en-US" sz="3600" u="sng" dirty="0">
                <a:solidFill>
                  <a:srgbClr val="00B050"/>
                </a:solidFill>
              </a:rPr>
              <a:t>S</a:t>
            </a:r>
            <a:r>
              <a:rPr lang="en-US" sz="3600" dirty="0"/>
              <a:t>election of Course of Action</a:t>
            </a:r>
          </a:p>
        </p:txBody>
      </p:sp>
      <p:sp>
        <p:nvSpPr>
          <p:cNvPr id="3" name="Rectangle 2">
            <a:extLst>
              <a:ext uri="{FF2B5EF4-FFF2-40B4-BE49-F238E27FC236}">
                <a16:creationId xmlns:a16="http://schemas.microsoft.com/office/drawing/2014/main" id="{53E35DA8-79C7-CF1E-9B7D-FD4473609BAF}"/>
              </a:ext>
            </a:extLst>
          </p:cNvPr>
          <p:cNvSpPr/>
          <p:nvPr/>
        </p:nvSpPr>
        <p:spPr>
          <a:xfrm rot="20127906">
            <a:off x="-193502" y="3321017"/>
            <a:ext cx="9572429"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rgbClr val="FFC000"/>
                </a:solidFill>
              </a:rPr>
              <a:t>INVESTIGATIONS BLOCK</a:t>
            </a:r>
          </a:p>
        </p:txBody>
      </p:sp>
      <p:sp>
        <p:nvSpPr>
          <p:cNvPr id="5" name="Rectangle 5">
            <a:extLst>
              <a:ext uri="{FF2B5EF4-FFF2-40B4-BE49-F238E27FC236}">
                <a16:creationId xmlns:a16="http://schemas.microsoft.com/office/drawing/2014/main" id="{702CE05F-0FB1-94E2-2822-71CDD69DEEBD}"/>
              </a:ext>
            </a:extLst>
          </p:cNvPr>
          <p:cNvSpPr>
            <a:spLocks noChangeArrowheads="1"/>
          </p:cNvSpPr>
          <p:nvPr/>
        </p:nvSpPr>
        <p:spPr bwMode="auto">
          <a:xfrm>
            <a:off x="4955931" y="1379407"/>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DC0C-A85C-EDF3-6999-709786A4E0E7}"/>
            </a:ext>
          </a:extLst>
        </p:cNvPr>
        <p:cNvGrpSpPr/>
        <p:nvPr/>
      </p:nvGrpSpPr>
      <p:grpSpPr>
        <a:xfrm>
          <a:off x="0" y="0"/>
          <a:ext cx="0" cy="0"/>
          <a:chOff x="0" y="0"/>
          <a:chExt cx="0" cy="0"/>
        </a:xfrm>
      </p:grpSpPr>
      <p:sp>
        <p:nvSpPr>
          <p:cNvPr id="64514" name="Footer Placeholder 4">
            <a:extLst>
              <a:ext uri="{FF2B5EF4-FFF2-40B4-BE49-F238E27FC236}">
                <a16:creationId xmlns:a16="http://schemas.microsoft.com/office/drawing/2014/main" id="{F87B4161-6C58-207D-2DD0-218754C890A3}"/>
              </a:ext>
            </a:extLst>
          </p:cNvPr>
          <p:cNvSpPr>
            <a:spLocks noGrp="1"/>
          </p:cNvSpPr>
          <p:nvPr>
            <p:ph type="ftr" sz="quarter" idx="10"/>
          </p:nvPr>
        </p:nvSpPr>
        <p:spPr>
          <a:xfrm>
            <a:off x="5029200" y="6835639"/>
            <a:ext cx="4114800" cy="487362"/>
          </a:xfrm>
          <a:noFill/>
        </p:spPr>
        <p:txBody>
          <a:bodyPr/>
          <a:lstStyle/>
          <a:p>
            <a:r>
              <a:rPr lang="en-US"/>
              <a:t>U.S. Army Inspector General School   </a:t>
            </a:r>
            <a:fld id="{822477B6-14C4-40B3-8C03-F764898EE251}" type="slidenum">
              <a:rPr lang="en-US" smtClean="0"/>
              <a:pPr/>
              <a:t>34</a:t>
            </a:fld>
            <a:endParaRPr lang="en-US"/>
          </a:p>
        </p:txBody>
      </p:sp>
      <p:sp>
        <p:nvSpPr>
          <p:cNvPr id="64517" name="Rectangle 13">
            <a:extLst>
              <a:ext uri="{FF2B5EF4-FFF2-40B4-BE49-F238E27FC236}">
                <a16:creationId xmlns:a16="http://schemas.microsoft.com/office/drawing/2014/main" id="{38B74195-190F-71F7-F16A-3D011E1B064E}"/>
              </a:ext>
            </a:extLst>
          </p:cNvPr>
          <p:cNvSpPr>
            <a:spLocks noGrp="1" noChangeArrowheads="1"/>
          </p:cNvSpPr>
          <p:nvPr>
            <p:ph type="title"/>
          </p:nvPr>
        </p:nvSpPr>
        <p:spPr>
          <a:xfrm>
            <a:off x="1447800" y="244475"/>
            <a:ext cx="7239000" cy="1219200"/>
          </a:xfrm>
          <a:noFill/>
        </p:spPr>
        <p:txBody>
          <a:bodyPr/>
          <a:lstStyle/>
          <a:p>
            <a:pPr eaLnBrk="1" hangingPunct="1"/>
            <a:r>
              <a:rPr lang="en-US" sz="4000" dirty="0"/>
              <a:t>STEP 2: IG PA</a:t>
            </a:r>
            <a:br>
              <a:rPr lang="en-US" sz="4000" dirty="0"/>
            </a:br>
            <a:r>
              <a:rPr lang="en-US" sz="3600" u="sng" dirty="0">
                <a:solidFill>
                  <a:srgbClr val="00B050"/>
                </a:solidFill>
              </a:rPr>
              <a:t>S</a:t>
            </a:r>
            <a:r>
              <a:rPr lang="en-US" sz="3600" dirty="0"/>
              <a:t>election of Course of Action</a:t>
            </a:r>
          </a:p>
        </p:txBody>
      </p:sp>
      <p:sp>
        <p:nvSpPr>
          <p:cNvPr id="5" name="Rectangle 5">
            <a:extLst>
              <a:ext uri="{FF2B5EF4-FFF2-40B4-BE49-F238E27FC236}">
                <a16:creationId xmlns:a16="http://schemas.microsoft.com/office/drawing/2014/main" id="{C0C18DC5-C0CD-4EA4-4464-73173F1B0015}"/>
              </a:ext>
            </a:extLst>
          </p:cNvPr>
          <p:cNvSpPr>
            <a:spLocks noChangeArrowheads="1"/>
          </p:cNvSpPr>
          <p:nvPr/>
        </p:nvSpPr>
        <p:spPr bwMode="auto">
          <a:xfrm>
            <a:off x="3733800" y="13716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
        <p:nvSpPr>
          <p:cNvPr id="4" name="Rectangle 16">
            <a:extLst>
              <a:ext uri="{FF2B5EF4-FFF2-40B4-BE49-F238E27FC236}">
                <a16:creationId xmlns:a16="http://schemas.microsoft.com/office/drawing/2014/main" id="{52EE8148-1636-ACD0-9822-B62B2FDE0A1C}"/>
              </a:ext>
            </a:extLst>
          </p:cNvPr>
          <p:cNvSpPr txBox="1">
            <a:spLocks noChangeArrowheads="1"/>
          </p:cNvSpPr>
          <p:nvPr/>
        </p:nvSpPr>
        <p:spPr bwMode="auto">
          <a:xfrm>
            <a:off x="685800" y="1752600"/>
            <a:ext cx="8077200" cy="15451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800" b="1">
                <a:solidFill>
                  <a:schemeClr val="tx1"/>
                </a:solidFill>
                <a:latin typeface="+mn-lt"/>
              </a:defRPr>
            </a:lvl4pPr>
            <a:lvl5pPr marL="2057400" indent="-228600" algn="l" rtl="0" eaLnBrk="0" fontAlgn="base" hangingPunct="0">
              <a:spcBef>
                <a:spcPct val="20000"/>
              </a:spcBef>
              <a:spcAft>
                <a:spcPct val="0"/>
              </a:spcAft>
              <a:buChar char="»"/>
              <a:defRPr sz="1800" b="1">
                <a:solidFill>
                  <a:schemeClr val="tx1"/>
                </a:solidFill>
                <a:latin typeface="+mn-lt"/>
              </a:defRPr>
            </a:lvl5pPr>
            <a:lvl6pPr marL="2514600" indent="-228600" algn="l" rtl="0" fontAlgn="base">
              <a:spcBef>
                <a:spcPct val="20000"/>
              </a:spcBef>
              <a:spcAft>
                <a:spcPct val="0"/>
              </a:spcAft>
              <a:buChar char="»"/>
              <a:defRPr sz="1800" b="1">
                <a:solidFill>
                  <a:schemeClr val="tx1"/>
                </a:solidFill>
                <a:latin typeface="+mn-lt"/>
              </a:defRPr>
            </a:lvl6pPr>
            <a:lvl7pPr marL="2971800" indent="-228600" algn="l" rtl="0" fontAlgn="base">
              <a:spcBef>
                <a:spcPct val="20000"/>
              </a:spcBef>
              <a:spcAft>
                <a:spcPct val="0"/>
              </a:spcAft>
              <a:buChar char="»"/>
              <a:defRPr sz="1800" b="1">
                <a:solidFill>
                  <a:schemeClr val="tx1"/>
                </a:solidFill>
                <a:latin typeface="+mn-lt"/>
              </a:defRPr>
            </a:lvl7pPr>
            <a:lvl8pPr marL="3429000" indent="-228600" algn="l" rtl="0" fontAlgn="base">
              <a:spcBef>
                <a:spcPct val="20000"/>
              </a:spcBef>
              <a:spcAft>
                <a:spcPct val="0"/>
              </a:spcAft>
              <a:buChar char="»"/>
              <a:defRPr sz="1800" b="1">
                <a:solidFill>
                  <a:schemeClr val="tx1"/>
                </a:solidFill>
                <a:latin typeface="+mn-lt"/>
              </a:defRPr>
            </a:lvl8pPr>
            <a:lvl9pPr marL="3886200" indent="-228600" algn="l" rtl="0" fontAlgn="base">
              <a:spcBef>
                <a:spcPct val="20000"/>
              </a:spcBef>
              <a:spcAft>
                <a:spcPct val="0"/>
              </a:spcAft>
              <a:buChar char="»"/>
              <a:defRPr sz="1800" b="1">
                <a:solidFill>
                  <a:schemeClr val="tx1"/>
                </a:solidFill>
                <a:latin typeface="+mn-lt"/>
              </a:defRPr>
            </a:lvl9pPr>
          </a:lstStyle>
          <a:p>
            <a:pPr eaLnBrk="1" hangingPunct="1">
              <a:buFontTx/>
              <a:buNone/>
            </a:pPr>
            <a:r>
              <a:rPr lang="en-US" sz="2600" kern="0" dirty="0">
                <a:solidFill>
                  <a:srgbClr val="0000FF"/>
                </a:solidFill>
              </a:rPr>
              <a:t>Evaluate and Close:</a:t>
            </a:r>
          </a:p>
          <a:p>
            <a:pPr eaLnBrk="1" hangingPunct="1">
              <a:buFont typeface="Arial" panose="020B0604020202020204" pitchFamily="34" charset="0"/>
              <a:buChar char="•"/>
            </a:pPr>
            <a:r>
              <a:rPr lang="en-US" sz="2300" kern="0" dirty="0"/>
              <a:t>Minor Infractions </a:t>
            </a:r>
            <a:r>
              <a:rPr lang="en-US" sz="2300" kern="0" dirty="0">
                <a:solidFill>
                  <a:schemeClr val="accent1">
                    <a:lumMod val="50000"/>
                  </a:schemeClr>
                </a:solidFill>
              </a:rPr>
              <a:t>(AR 20-1 para 7-1.m.)</a:t>
            </a:r>
          </a:p>
          <a:p>
            <a:pPr eaLnBrk="1" hangingPunct="1">
              <a:buFont typeface="Arial" panose="020B0604020202020204" pitchFamily="34" charset="0"/>
              <a:buChar char="•"/>
            </a:pPr>
            <a:r>
              <a:rPr lang="en-US" sz="2300" kern="0" dirty="0"/>
              <a:t>Not-Actionable Determinations </a:t>
            </a:r>
          </a:p>
          <a:p>
            <a:pPr lvl="1" eaLnBrk="1" hangingPunct="1">
              <a:buFont typeface="Arial" panose="020B0604020202020204" pitchFamily="34" charset="0"/>
              <a:buChar char="•"/>
            </a:pPr>
            <a:r>
              <a:rPr lang="en-US" sz="2300" dirty="0">
                <a:cs typeface="Times New Roman"/>
              </a:rPr>
              <a:t>Complaint Actionability Determination Worksheet</a:t>
            </a:r>
            <a:endParaRPr lang="en-US" sz="2300" kern="0" dirty="0"/>
          </a:p>
          <a:p>
            <a:pPr lvl="1" eaLnBrk="1" hangingPunct="1">
              <a:buFont typeface="Arial" panose="020B0604020202020204" pitchFamily="34" charset="0"/>
              <a:buChar char="•"/>
            </a:pPr>
            <a:r>
              <a:rPr lang="en-US" sz="2300" kern="0" dirty="0"/>
              <a:t>O5/O6, GS14/15 CIG/SIG approved</a:t>
            </a:r>
          </a:p>
        </p:txBody>
      </p:sp>
      <p:sp>
        <p:nvSpPr>
          <p:cNvPr id="6" name="Text Box 15">
            <a:extLst>
              <a:ext uri="{FF2B5EF4-FFF2-40B4-BE49-F238E27FC236}">
                <a16:creationId xmlns:a16="http://schemas.microsoft.com/office/drawing/2014/main" id="{9A24DB0E-EC6D-367A-96A3-A11B29EEF58F}"/>
              </a:ext>
            </a:extLst>
          </p:cNvPr>
          <p:cNvSpPr txBox="1">
            <a:spLocks noChangeArrowheads="1"/>
          </p:cNvSpPr>
          <p:nvPr/>
        </p:nvSpPr>
        <p:spPr bwMode="auto">
          <a:xfrm>
            <a:off x="154697" y="4309753"/>
            <a:ext cx="8897815" cy="2588141"/>
          </a:xfrm>
          <a:prstGeom prst="rect">
            <a:avLst/>
          </a:prstGeom>
          <a:solidFill>
            <a:srgbClr val="CCFFCC"/>
          </a:solidFill>
          <a:ln w="28575">
            <a:solidFill>
              <a:schemeClr val="tx1"/>
            </a:solidFill>
            <a:miter lim="800000"/>
            <a:headEnd/>
            <a:tailEnd/>
          </a:ln>
        </p:spPr>
        <p:txBody>
          <a:bodyPr wrap="square" lIns="69465" tIns="34733" rIns="69465" bIns="34733">
            <a:spAutoFit/>
          </a:bodyPr>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None/>
            </a:pPr>
            <a:r>
              <a:rPr lang="en-US" sz="1600" b="1" dirty="0"/>
              <a:t>    Administrative Closure Process</a:t>
            </a:r>
          </a:p>
          <a:p>
            <a:pPr>
              <a:spcBef>
                <a:spcPct val="0"/>
              </a:spcBef>
              <a:buNone/>
            </a:pPr>
            <a:endParaRPr lang="en-US" altLang="en-US" sz="1600" b="1" u="sng" dirty="0"/>
          </a:p>
          <a:p>
            <a:pPr>
              <a:spcBef>
                <a:spcPct val="0"/>
              </a:spcBef>
              <a:buNone/>
            </a:pPr>
            <a:endParaRPr lang="en-US" altLang="en-US" sz="1600" b="1" u="sng" dirty="0"/>
          </a:p>
          <a:p>
            <a:pPr>
              <a:spcBef>
                <a:spcPct val="0"/>
              </a:spcBef>
              <a:buNone/>
            </a:pPr>
            <a:endParaRPr lang="en-US" altLang="en-US" sz="1400" b="1" u="sng" dirty="0"/>
          </a:p>
          <a:p>
            <a:pPr>
              <a:spcBef>
                <a:spcPct val="0"/>
              </a:spcBef>
              <a:buNone/>
            </a:pPr>
            <a:endParaRPr lang="en-US" altLang="en-US" sz="1400" b="1" u="sng" dirty="0"/>
          </a:p>
          <a:p>
            <a:pPr>
              <a:spcBef>
                <a:spcPct val="0"/>
              </a:spcBef>
              <a:buNone/>
            </a:pPr>
            <a:endParaRPr lang="en-US" altLang="en-US" sz="1400" b="1" u="sng" dirty="0"/>
          </a:p>
          <a:p>
            <a:pPr algn="ctr">
              <a:spcBef>
                <a:spcPct val="0"/>
              </a:spcBef>
              <a:buFontTx/>
              <a:buNone/>
            </a:pPr>
            <a:endParaRPr lang="en-US" altLang="en-US" sz="1227" b="1" u="sng" dirty="0"/>
          </a:p>
          <a:p>
            <a:pPr algn="ctr">
              <a:spcBef>
                <a:spcPct val="0"/>
              </a:spcBef>
              <a:buFontTx/>
              <a:buNone/>
            </a:pPr>
            <a:endParaRPr lang="en-US" altLang="en-US" sz="1227" b="1" u="sng" dirty="0"/>
          </a:p>
          <a:p>
            <a:pPr algn="ctr">
              <a:spcBef>
                <a:spcPct val="0"/>
              </a:spcBef>
              <a:buFontTx/>
              <a:buNone/>
            </a:pPr>
            <a:endParaRPr lang="en-US" altLang="en-US" sz="1227" b="1" u="sng" dirty="0"/>
          </a:p>
          <a:p>
            <a:pPr algn="ctr">
              <a:spcBef>
                <a:spcPct val="0"/>
              </a:spcBef>
              <a:buFontTx/>
              <a:buNone/>
            </a:pPr>
            <a:endParaRPr lang="en-US" altLang="en-US" sz="1227" b="1" u="sng" dirty="0"/>
          </a:p>
          <a:p>
            <a:pPr algn="ctr">
              <a:spcBef>
                <a:spcPct val="0"/>
              </a:spcBef>
              <a:buFontTx/>
              <a:buNone/>
            </a:pPr>
            <a:endParaRPr lang="en-US" altLang="en-US" sz="1227" b="1" u="sng" dirty="0"/>
          </a:p>
          <a:p>
            <a:pPr algn="ctr">
              <a:spcBef>
                <a:spcPct val="0"/>
              </a:spcBef>
              <a:buFontTx/>
              <a:buNone/>
            </a:pPr>
            <a:endParaRPr lang="en-US" altLang="en-US" sz="1227" b="1" u="sng" dirty="0"/>
          </a:p>
        </p:txBody>
      </p:sp>
      <p:cxnSp>
        <p:nvCxnSpPr>
          <p:cNvPr id="8" name="Straight Arrow Connector 7">
            <a:extLst>
              <a:ext uri="{FF2B5EF4-FFF2-40B4-BE49-F238E27FC236}">
                <a16:creationId xmlns:a16="http://schemas.microsoft.com/office/drawing/2014/main" id="{5CE2B1B9-E352-1C13-6A44-7B1792910C1F}"/>
              </a:ext>
            </a:extLst>
          </p:cNvPr>
          <p:cNvCxnSpPr>
            <a:cxnSpLocks/>
          </p:cNvCxnSpPr>
          <p:nvPr/>
        </p:nvCxnSpPr>
        <p:spPr>
          <a:xfrm>
            <a:off x="1043354" y="5365495"/>
            <a:ext cx="6476417" cy="447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EE00885-F3EE-CEB8-08B9-FCD80E059026}"/>
              </a:ext>
            </a:extLst>
          </p:cNvPr>
          <p:cNvSpPr txBox="1"/>
          <p:nvPr/>
        </p:nvSpPr>
        <p:spPr>
          <a:xfrm>
            <a:off x="324149" y="4939645"/>
            <a:ext cx="844684" cy="735898"/>
          </a:xfrm>
          <a:prstGeom prst="rect">
            <a:avLst/>
          </a:prstGeom>
          <a:solidFill>
            <a:schemeClr val="bg1"/>
          </a:solidFill>
          <a:ln>
            <a:solidFill>
              <a:schemeClr val="tx1"/>
            </a:solidFill>
          </a:ln>
        </p:spPr>
        <p:txBody>
          <a:bodyPr wrap="square" lIns="0" rIns="0" rtlCol="0" anchor="ctr">
            <a:noAutofit/>
          </a:bodyPr>
          <a:lstStyle/>
          <a:p>
            <a:pPr algn="ctr"/>
            <a:r>
              <a:rPr lang="en-US" sz="1200" b="1" dirty="0"/>
              <a:t>*AO Prepares</a:t>
            </a:r>
          </a:p>
          <a:p>
            <a:pPr algn="ctr"/>
            <a:r>
              <a:rPr lang="en-US" sz="1200" b="1" dirty="0"/>
              <a:t>Closure </a:t>
            </a:r>
          </a:p>
          <a:p>
            <a:pPr algn="ctr"/>
            <a:r>
              <a:rPr lang="en-US" sz="1200" b="1" dirty="0"/>
              <a:t>Packet</a:t>
            </a:r>
          </a:p>
        </p:txBody>
      </p:sp>
      <p:sp>
        <p:nvSpPr>
          <p:cNvPr id="10" name="TextBox 9">
            <a:extLst>
              <a:ext uri="{FF2B5EF4-FFF2-40B4-BE49-F238E27FC236}">
                <a16:creationId xmlns:a16="http://schemas.microsoft.com/office/drawing/2014/main" id="{F22289FC-7C47-A400-9C6B-112F102A5B10}"/>
              </a:ext>
            </a:extLst>
          </p:cNvPr>
          <p:cNvSpPr txBox="1"/>
          <p:nvPr/>
        </p:nvSpPr>
        <p:spPr>
          <a:xfrm>
            <a:off x="1308579" y="4939645"/>
            <a:ext cx="844684" cy="765432"/>
          </a:xfrm>
          <a:prstGeom prst="rect">
            <a:avLst/>
          </a:prstGeom>
          <a:solidFill>
            <a:schemeClr val="bg1"/>
          </a:solidFill>
          <a:ln>
            <a:solidFill>
              <a:schemeClr val="tx1"/>
            </a:solidFill>
          </a:ln>
        </p:spPr>
        <p:txBody>
          <a:bodyPr wrap="square" lIns="0" rIns="0" rtlCol="0" anchor="ctr">
            <a:noAutofit/>
          </a:bodyPr>
          <a:lstStyle/>
          <a:p>
            <a:pPr algn="ctr"/>
            <a:r>
              <a:rPr lang="en-US" sz="1200" b="1" dirty="0"/>
              <a:t>Peer</a:t>
            </a:r>
          </a:p>
          <a:p>
            <a:pPr algn="ctr"/>
            <a:r>
              <a:rPr lang="en-US" sz="1200" b="1" dirty="0"/>
              <a:t>Review</a:t>
            </a:r>
          </a:p>
        </p:txBody>
      </p:sp>
      <p:sp>
        <p:nvSpPr>
          <p:cNvPr id="11" name="TextBox 10">
            <a:extLst>
              <a:ext uri="{FF2B5EF4-FFF2-40B4-BE49-F238E27FC236}">
                <a16:creationId xmlns:a16="http://schemas.microsoft.com/office/drawing/2014/main" id="{EFAA2002-974B-3D54-4F2D-BF732FBB17FE}"/>
              </a:ext>
            </a:extLst>
          </p:cNvPr>
          <p:cNvSpPr txBox="1"/>
          <p:nvPr/>
        </p:nvSpPr>
        <p:spPr>
          <a:xfrm>
            <a:off x="7519771" y="4431175"/>
            <a:ext cx="1397641" cy="2308324"/>
          </a:xfrm>
          <a:prstGeom prst="rect">
            <a:avLst/>
          </a:prstGeom>
          <a:solidFill>
            <a:schemeClr val="bg1"/>
          </a:solidFill>
          <a:ln>
            <a:solidFill>
              <a:schemeClr val="tx1"/>
            </a:solidFill>
          </a:ln>
        </p:spPr>
        <p:txBody>
          <a:bodyPr wrap="square" rtlCol="0">
            <a:spAutoFit/>
          </a:bodyPr>
          <a:lstStyle/>
          <a:p>
            <a:pPr algn="ctr"/>
            <a:r>
              <a:rPr lang="en-US" sz="1300" b="1" dirty="0">
                <a:solidFill>
                  <a:srgbClr val="FF0000"/>
                </a:solidFill>
              </a:rPr>
              <a:t>Administrative Closure – Proceed to Step 6</a:t>
            </a:r>
          </a:p>
          <a:p>
            <a:pPr algn="ctr"/>
            <a:endParaRPr lang="en-US" sz="1200" b="1" dirty="0"/>
          </a:p>
          <a:p>
            <a:pPr algn="ctr"/>
            <a:r>
              <a:rPr lang="en-US" sz="1000" b="1" dirty="0"/>
              <a:t>Complete Telephonic and Written Final Reply</a:t>
            </a:r>
          </a:p>
          <a:p>
            <a:pPr algn="ctr"/>
            <a:endParaRPr lang="en-US" sz="1000" b="1" dirty="0"/>
          </a:p>
          <a:p>
            <a:pPr algn="ctr"/>
            <a:r>
              <a:rPr lang="en-US" sz="1000" b="1" dirty="0"/>
              <a:t>Close IGARS case file with “E” code:  </a:t>
            </a:r>
          </a:p>
          <a:p>
            <a:pPr algn="ctr"/>
            <a:r>
              <a:rPr lang="en-US" sz="1000" b="1" dirty="0"/>
              <a:t>“Evaluate and Close”</a:t>
            </a:r>
          </a:p>
        </p:txBody>
      </p:sp>
      <p:sp>
        <p:nvSpPr>
          <p:cNvPr id="12" name="TextBox 11">
            <a:extLst>
              <a:ext uri="{FF2B5EF4-FFF2-40B4-BE49-F238E27FC236}">
                <a16:creationId xmlns:a16="http://schemas.microsoft.com/office/drawing/2014/main" id="{9891B6D3-082A-B865-06B0-389ED0069DB4}"/>
              </a:ext>
            </a:extLst>
          </p:cNvPr>
          <p:cNvSpPr txBox="1"/>
          <p:nvPr/>
        </p:nvSpPr>
        <p:spPr>
          <a:xfrm>
            <a:off x="149644" y="3962807"/>
            <a:ext cx="3818574" cy="369332"/>
          </a:xfrm>
          <a:prstGeom prst="rect">
            <a:avLst/>
          </a:prstGeom>
          <a:noFill/>
        </p:spPr>
        <p:txBody>
          <a:bodyPr wrap="square">
            <a:spAutoFit/>
          </a:bodyPr>
          <a:lstStyle/>
          <a:p>
            <a:r>
              <a:rPr lang="en-US" sz="1800" b="1" dirty="0"/>
              <a:t>The Actionability Determination</a:t>
            </a:r>
          </a:p>
        </p:txBody>
      </p:sp>
      <p:sp>
        <p:nvSpPr>
          <p:cNvPr id="13" name="TextBox 12">
            <a:extLst>
              <a:ext uri="{FF2B5EF4-FFF2-40B4-BE49-F238E27FC236}">
                <a16:creationId xmlns:a16="http://schemas.microsoft.com/office/drawing/2014/main" id="{808CA38C-450F-3FB2-2B29-1A3DEF21005B}"/>
              </a:ext>
            </a:extLst>
          </p:cNvPr>
          <p:cNvSpPr txBox="1"/>
          <p:nvPr/>
        </p:nvSpPr>
        <p:spPr>
          <a:xfrm>
            <a:off x="3247521" y="4637260"/>
            <a:ext cx="973011" cy="461665"/>
          </a:xfrm>
          <a:prstGeom prst="rect">
            <a:avLst/>
          </a:prstGeom>
          <a:noFill/>
        </p:spPr>
        <p:txBody>
          <a:bodyPr wrap="square" rtlCol="0">
            <a:spAutoFit/>
          </a:bodyPr>
          <a:lstStyle/>
          <a:p>
            <a:pPr algn="ctr"/>
            <a:r>
              <a:rPr lang="en-US" sz="1200" b="1" dirty="0"/>
              <a:t>Not Actionable</a:t>
            </a:r>
          </a:p>
        </p:txBody>
      </p:sp>
      <p:sp>
        <p:nvSpPr>
          <p:cNvPr id="14" name="TextBox 13">
            <a:extLst>
              <a:ext uri="{FF2B5EF4-FFF2-40B4-BE49-F238E27FC236}">
                <a16:creationId xmlns:a16="http://schemas.microsoft.com/office/drawing/2014/main" id="{A621B4BD-8E89-8264-F883-F098D6F0B52B}"/>
              </a:ext>
            </a:extLst>
          </p:cNvPr>
          <p:cNvSpPr txBox="1"/>
          <p:nvPr/>
        </p:nvSpPr>
        <p:spPr>
          <a:xfrm>
            <a:off x="4815830" y="4684165"/>
            <a:ext cx="1160053" cy="461665"/>
          </a:xfrm>
          <a:prstGeom prst="rect">
            <a:avLst/>
          </a:prstGeom>
          <a:noFill/>
        </p:spPr>
        <p:txBody>
          <a:bodyPr wrap="square" rtlCol="0">
            <a:spAutoFit/>
          </a:bodyPr>
          <a:lstStyle/>
          <a:p>
            <a:pPr algn="ctr"/>
            <a:r>
              <a:rPr lang="en-US" sz="1200" b="1" dirty="0"/>
              <a:t>Concur - Not Actionable</a:t>
            </a:r>
          </a:p>
        </p:txBody>
      </p:sp>
      <p:sp>
        <p:nvSpPr>
          <p:cNvPr id="15" name="Arrow: Curved Down 14">
            <a:extLst>
              <a:ext uri="{FF2B5EF4-FFF2-40B4-BE49-F238E27FC236}">
                <a16:creationId xmlns:a16="http://schemas.microsoft.com/office/drawing/2014/main" id="{E3333704-EF5D-E507-9E5C-9160C2769F76}"/>
              </a:ext>
            </a:extLst>
          </p:cNvPr>
          <p:cNvSpPr/>
          <p:nvPr/>
        </p:nvSpPr>
        <p:spPr bwMode="auto">
          <a:xfrm>
            <a:off x="4603605" y="4616266"/>
            <a:ext cx="1469744" cy="323378"/>
          </a:xfrm>
          <a:prstGeom prst="curvedDownArrow">
            <a:avLst/>
          </a:prstGeom>
          <a:solidFill>
            <a:srgbClr val="92D050"/>
          </a:solidFill>
          <a:ln w="762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ndParaRPr>
          </a:p>
        </p:txBody>
      </p:sp>
      <p:sp>
        <p:nvSpPr>
          <p:cNvPr id="16" name="TextBox 15">
            <a:extLst>
              <a:ext uri="{FF2B5EF4-FFF2-40B4-BE49-F238E27FC236}">
                <a16:creationId xmlns:a16="http://schemas.microsoft.com/office/drawing/2014/main" id="{24F1F8FC-A6E2-9065-F40F-33D21A287A4F}"/>
              </a:ext>
            </a:extLst>
          </p:cNvPr>
          <p:cNvSpPr txBox="1"/>
          <p:nvPr/>
        </p:nvSpPr>
        <p:spPr>
          <a:xfrm>
            <a:off x="2968412" y="5973488"/>
            <a:ext cx="973011" cy="276999"/>
          </a:xfrm>
          <a:prstGeom prst="rect">
            <a:avLst/>
          </a:prstGeom>
          <a:noFill/>
        </p:spPr>
        <p:txBody>
          <a:bodyPr wrap="square" rtlCol="0">
            <a:spAutoFit/>
          </a:bodyPr>
          <a:lstStyle/>
          <a:p>
            <a:pPr algn="ctr"/>
            <a:r>
              <a:rPr lang="en-US" sz="1200" b="1" dirty="0"/>
              <a:t>Actionable</a:t>
            </a:r>
          </a:p>
        </p:txBody>
      </p:sp>
      <p:sp>
        <p:nvSpPr>
          <p:cNvPr id="17" name="Text Box 9">
            <a:extLst>
              <a:ext uri="{FF2B5EF4-FFF2-40B4-BE49-F238E27FC236}">
                <a16:creationId xmlns:a16="http://schemas.microsoft.com/office/drawing/2014/main" id="{538EA4A4-E9B8-C021-4D01-D69B0EF45882}"/>
              </a:ext>
            </a:extLst>
          </p:cNvPr>
          <p:cNvSpPr txBox="1">
            <a:spLocks noChangeArrowheads="1"/>
          </p:cNvSpPr>
          <p:nvPr/>
        </p:nvSpPr>
        <p:spPr bwMode="auto">
          <a:xfrm>
            <a:off x="2431443" y="6309141"/>
            <a:ext cx="1131094" cy="408699"/>
          </a:xfrm>
          <a:prstGeom prst="rect">
            <a:avLst/>
          </a:prstGeom>
          <a:solidFill>
            <a:srgbClr val="FFFFCC"/>
          </a:solidFill>
          <a:ln w="12700">
            <a:solidFill>
              <a:schemeClr val="tx1"/>
            </a:solidFill>
            <a:miter lim="800000"/>
            <a:headEnd/>
            <a:tailEnd/>
          </a:ln>
        </p:spPr>
        <p:txBody>
          <a:bodyPr wrap="square" lIns="69465" tIns="34733" rIns="69465" bIns="34733">
            <a:spAutoFit/>
          </a:bodyPr>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FontTx/>
              <a:buNone/>
            </a:pPr>
            <a:r>
              <a:rPr lang="en-US" altLang="en-US" sz="1100" dirty="0">
                <a:solidFill>
                  <a:srgbClr val="0000FF"/>
                </a:solidFill>
              </a:rPr>
              <a:t>Proceed to </a:t>
            </a:r>
          </a:p>
          <a:p>
            <a:pPr algn="ctr">
              <a:spcBef>
                <a:spcPct val="0"/>
              </a:spcBef>
              <a:buFontTx/>
              <a:buNone/>
            </a:pPr>
            <a:r>
              <a:rPr lang="en-US" altLang="en-US" sz="1100" dirty="0">
                <a:solidFill>
                  <a:srgbClr val="0000FF"/>
                </a:solidFill>
              </a:rPr>
              <a:t>Step 3</a:t>
            </a:r>
          </a:p>
        </p:txBody>
      </p:sp>
      <p:sp>
        <p:nvSpPr>
          <p:cNvPr id="18" name="Arrow: Curved Up 17">
            <a:extLst>
              <a:ext uri="{FF2B5EF4-FFF2-40B4-BE49-F238E27FC236}">
                <a16:creationId xmlns:a16="http://schemas.microsoft.com/office/drawing/2014/main" id="{43686D61-F61B-2330-B93A-76FEC10A02E8}"/>
              </a:ext>
            </a:extLst>
          </p:cNvPr>
          <p:cNvSpPr/>
          <p:nvPr/>
        </p:nvSpPr>
        <p:spPr bwMode="auto">
          <a:xfrm>
            <a:off x="4536831" y="5881272"/>
            <a:ext cx="1439052" cy="360366"/>
          </a:xfrm>
          <a:prstGeom prst="curvedUpArrow">
            <a:avLst/>
          </a:prstGeom>
          <a:solidFill>
            <a:srgbClr val="FF0000"/>
          </a:solidFill>
          <a:ln w="762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ndParaRPr>
          </a:p>
        </p:txBody>
      </p:sp>
      <p:sp>
        <p:nvSpPr>
          <p:cNvPr id="19" name="TextBox 18">
            <a:extLst>
              <a:ext uri="{FF2B5EF4-FFF2-40B4-BE49-F238E27FC236}">
                <a16:creationId xmlns:a16="http://schemas.microsoft.com/office/drawing/2014/main" id="{C015EB48-EBD5-7524-F7BA-70779A9FA7B5}"/>
              </a:ext>
            </a:extLst>
          </p:cNvPr>
          <p:cNvSpPr txBox="1"/>
          <p:nvPr/>
        </p:nvSpPr>
        <p:spPr>
          <a:xfrm>
            <a:off x="4725371" y="5705077"/>
            <a:ext cx="1127266" cy="461665"/>
          </a:xfrm>
          <a:prstGeom prst="rect">
            <a:avLst/>
          </a:prstGeom>
          <a:noFill/>
        </p:spPr>
        <p:txBody>
          <a:bodyPr wrap="square" rtlCol="0">
            <a:spAutoFit/>
          </a:bodyPr>
          <a:lstStyle/>
          <a:p>
            <a:pPr algn="ctr"/>
            <a:r>
              <a:rPr lang="en-US" sz="1200" b="1" dirty="0"/>
              <a:t>Non-Concur* -  Actionable</a:t>
            </a:r>
          </a:p>
        </p:txBody>
      </p:sp>
      <p:sp>
        <p:nvSpPr>
          <p:cNvPr id="20" name="Flowchart: Decision 19">
            <a:extLst>
              <a:ext uri="{FF2B5EF4-FFF2-40B4-BE49-F238E27FC236}">
                <a16:creationId xmlns:a16="http://schemas.microsoft.com/office/drawing/2014/main" id="{5AAEDBF3-91C7-630A-F583-B75A4F0E025D}"/>
              </a:ext>
            </a:extLst>
          </p:cNvPr>
          <p:cNvSpPr/>
          <p:nvPr/>
        </p:nvSpPr>
        <p:spPr bwMode="auto">
          <a:xfrm>
            <a:off x="3850619" y="4738050"/>
            <a:ext cx="1330148" cy="1283910"/>
          </a:xfrm>
          <a:prstGeom prst="flowChartDecision">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latin typeface="Arial" charset="0"/>
              </a:rPr>
              <a:t>SJA</a:t>
            </a:r>
          </a:p>
          <a:p>
            <a:pPr marL="0" marR="0" indent="0" algn="ctr" defTabSz="914400" rtl="0" eaLnBrk="1" fontAlgn="base" latinLnBrk="0" hangingPunct="1">
              <a:lnSpc>
                <a:spcPct val="100000"/>
              </a:lnSpc>
              <a:spcBef>
                <a:spcPct val="0"/>
              </a:spcBef>
              <a:spcAft>
                <a:spcPct val="0"/>
              </a:spcAft>
              <a:buClrTx/>
              <a:buSzTx/>
              <a:buFontTx/>
              <a:buNone/>
              <a:tabLst/>
            </a:pPr>
            <a:r>
              <a:rPr lang="en-US" sz="1200" b="1" dirty="0">
                <a:latin typeface="Arial" charset="0"/>
              </a:rPr>
              <a:t>Opine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latin typeface="Arial" charset="0"/>
            </a:endParaRPr>
          </a:p>
        </p:txBody>
      </p:sp>
      <p:sp>
        <p:nvSpPr>
          <p:cNvPr id="21" name="TextBox 20">
            <a:extLst>
              <a:ext uri="{FF2B5EF4-FFF2-40B4-BE49-F238E27FC236}">
                <a16:creationId xmlns:a16="http://schemas.microsoft.com/office/drawing/2014/main" id="{399CE708-42F5-B322-4C02-793D67EF962C}"/>
              </a:ext>
            </a:extLst>
          </p:cNvPr>
          <p:cNvSpPr txBox="1"/>
          <p:nvPr/>
        </p:nvSpPr>
        <p:spPr>
          <a:xfrm>
            <a:off x="6496483" y="4833942"/>
            <a:ext cx="1160053" cy="461665"/>
          </a:xfrm>
          <a:prstGeom prst="rect">
            <a:avLst/>
          </a:prstGeom>
          <a:noFill/>
        </p:spPr>
        <p:txBody>
          <a:bodyPr wrap="square" rtlCol="0">
            <a:spAutoFit/>
          </a:bodyPr>
          <a:lstStyle/>
          <a:p>
            <a:pPr algn="ctr"/>
            <a:r>
              <a:rPr lang="en-US" sz="1200" b="1" dirty="0"/>
              <a:t>Not Actionable</a:t>
            </a:r>
          </a:p>
        </p:txBody>
      </p:sp>
      <p:cxnSp>
        <p:nvCxnSpPr>
          <p:cNvPr id="22" name="Straight Arrow Connector 21">
            <a:extLst>
              <a:ext uri="{FF2B5EF4-FFF2-40B4-BE49-F238E27FC236}">
                <a16:creationId xmlns:a16="http://schemas.microsoft.com/office/drawing/2014/main" id="{FE57EC1C-93C2-23ED-500A-DC2F12175A32}"/>
              </a:ext>
            </a:extLst>
          </p:cNvPr>
          <p:cNvCxnSpPr/>
          <p:nvPr/>
        </p:nvCxnSpPr>
        <p:spPr bwMode="auto">
          <a:xfrm>
            <a:off x="3725004" y="5145830"/>
            <a:ext cx="0" cy="80758"/>
          </a:xfrm>
          <a:prstGeom prst="straightConnector1">
            <a:avLst/>
          </a:prstGeom>
          <a:solidFill>
            <a:srgbClr val="FF0000"/>
          </a:solidFill>
          <a:ln w="76200" cap="flat" cmpd="sng" algn="ctr">
            <a:no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556F6C80-2344-2B51-395B-B2D385EDC1EE}"/>
              </a:ext>
            </a:extLst>
          </p:cNvPr>
          <p:cNvCxnSpPr>
            <a:cxnSpLocks/>
          </p:cNvCxnSpPr>
          <p:nvPr/>
        </p:nvCxnSpPr>
        <p:spPr bwMode="auto">
          <a:xfrm>
            <a:off x="3734026" y="5016876"/>
            <a:ext cx="0" cy="316747"/>
          </a:xfrm>
          <a:prstGeom prst="straightConnector1">
            <a:avLst/>
          </a:prstGeom>
          <a:solidFill>
            <a:srgbClr val="FF0000"/>
          </a:solidFill>
          <a:ln w="25400"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1838509C-A678-1A00-9A13-6B4F6B16FEFA}"/>
              </a:ext>
            </a:extLst>
          </p:cNvPr>
          <p:cNvCxnSpPr>
            <a:cxnSpLocks/>
          </p:cNvCxnSpPr>
          <p:nvPr/>
        </p:nvCxnSpPr>
        <p:spPr bwMode="auto">
          <a:xfrm>
            <a:off x="2972031" y="5896102"/>
            <a:ext cx="0" cy="345536"/>
          </a:xfrm>
          <a:prstGeom prst="straightConnector1">
            <a:avLst/>
          </a:prstGeom>
          <a:solidFill>
            <a:srgbClr val="FF0000"/>
          </a:solidFill>
          <a:ln w="25400" cap="flat" cmpd="sng" algn="ctr">
            <a:solidFill>
              <a:schemeClr val="tx1"/>
            </a:solidFill>
            <a:prstDash val="solid"/>
            <a:round/>
            <a:headEnd type="none" w="med" len="med"/>
            <a:tailEnd type="triangle"/>
          </a:ln>
          <a:effectLst/>
        </p:spPr>
      </p:cxnSp>
      <p:sp>
        <p:nvSpPr>
          <p:cNvPr id="25" name="Flowchart: Decision 24">
            <a:extLst>
              <a:ext uri="{FF2B5EF4-FFF2-40B4-BE49-F238E27FC236}">
                <a16:creationId xmlns:a16="http://schemas.microsoft.com/office/drawing/2014/main" id="{A4690578-0276-648C-2440-E977C89D3BC1}"/>
              </a:ext>
            </a:extLst>
          </p:cNvPr>
          <p:cNvSpPr/>
          <p:nvPr/>
        </p:nvSpPr>
        <p:spPr bwMode="auto">
          <a:xfrm>
            <a:off x="2292070" y="4738050"/>
            <a:ext cx="1356084" cy="1283910"/>
          </a:xfrm>
          <a:prstGeom prst="flowChartDecision">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latin typeface="Arial" charset="0"/>
              </a:rPr>
              <a:t>CIG, DIG or</a:t>
            </a:r>
          </a:p>
          <a:p>
            <a:pPr marL="0" marR="0" indent="0" algn="ctr" defTabSz="914400" rtl="0" eaLnBrk="1" fontAlgn="base" latinLnBrk="0" hangingPunct="1">
              <a:lnSpc>
                <a:spcPct val="100000"/>
              </a:lnSpc>
              <a:spcBef>
                <a:spcPct val="0"/>
              </a:spcBef>
              <a:spcAft>
                <a:spcPct val="0"/>
              </a:spcAft>
              <a:buClrTx/>
              <a:buSzTx/>
              <a:buFontTx/>
              <a:buNone/>
              <a:tabLst/>
            </a:pPr>
            <a:r>
              <a:rPr lang="en-US" sz="1200" b="1" dirty="0">
                <a:latin typeface="Arial" charset="0"/>
              </a:rPr>
              <a:t>A&amp;I</a:t>
            </a:r>
            <a:endParaRPr kumimoji="0" lang="en-US" sz="1200" b="1" i="0" u="none" strike="noStrike" cap="none" normalizeH="0" baseline="0" dirty="0">
              <a:ln>
                <a:noFill/>
              </a:ln>
              <a:latin typeface="Arial" charset="0"/>
            </a:endParaRPr>
          </a:p>
        </p:txBody>
      </p:sp>
      <p:sp>
        <p:nvSpPr>
          <p:cNvPr id="26" name="TextBox 25">
            <a:extLst>
              <a:ext uri="{FF2B5EF4-FFF2-40B4-BE49-F238E27FC236}">
                <a16:creationId xmlns:a16="http://schemas.microsoft.com/office/drawing/2014/main" id="{C8AEADBC-7E62-36D1-B294-D68EC597AA83}"/>
              </a:ext>
            </a:extLst>
          </p:cNvPr>
          <p:cNvSpPr txBox="1"/>
          <p:nvPr/>
        </p:nvSpPr>
        <p:spPr>
          <a:xfrm>
            <a:off x="6175589" y="5985701"/>
            <a:ext cx="973011" cy="276999"/>
          </a:xfrm>
          <a:prstGeom prst="rect">
            <a:avLst/>
          </a:prstGeom>
          <a:noFill/>
        </p:spPr>
        <p:txBody>
          <a:bodyPr wrap="square" rtlCol="0">
            <a:spAutoFit/>
          </a:bodyPr>
          <a:lstStyle/>
          <a:p>
            <a:pPr algn="ctr"/>
            <a:r>
              <a:rPr lang="en-US" sz="1200" b="1" dirty="0"/>
              <a:t>Actionable</a:t>
            </a:r>
          </a:p>
        </p:txBody>
      </p:sp>
      <p:sp>
        <p:nvSpPr>
          <p:cNvPr id="27" name="Text Box 9">
            <a:extLst>
              <a:ext uri="{FF2B5EF4-FFF2-40B4-BE49-F238E27FC236}">
                <a16:creationId xmlns:a16="http://schemas.microsoft.com/office/drawing/2014/main" id="{51F1919D-B2B8-7046-E7BC-BDDFA2703F49}"/>
              </a:ext>
            </a:extLst>
          </p:cNvPr>
          <p:cNvSpPr txBox="1">
            <a:spLocks noChangeArrowheads="1"/>
          </p:cNvSpPr>
          <p:nvPr/>
        </p:nvSpPr>
        <p:spPr bwMode="auto">
          <a:xfrm>
            <a:off x="5596675" y="6332588"/>
            <a:ext cx="1131094" cy="408699"/>
          </a:xfrm>
          <a:prstGeom prst="rect">
            <a:avLst/>
          </a:prstGeom>
          <a:solidFill>
            <a:srgbClr val="FFFFCC"/>
          </a:solidFill>
          <a:ln w="12700">
            <a:solidFill>
              <a:schemeClr val="tx1"/>
            </a:solidFill>
            <a:miter lim="800000"/>
            <a:headEnd/>
            <a:tailEnd/>
          </a:ln>
        </p:spPr>
        <p:txBody>
          <a:bodyPr wrap="square" lIns="69465" tIns="34733" rIns="69465" bIns="34733">
            <a:spAutoFit/>
          </a:bodyPr>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FontTx/>
              <a:buNone/>
            </a:pPr>
            <a:r>
              <a:rPr lang="en-US" altLang="en-US" sz="1100" dirty="0">
                <a:solidFill>
                  <a:srgbClr val="0000FF"/>
                </a:solidFill>
              </a:rPr>
              <a:t>Proceed to </a:t>
            </a:r>
          </a:p>
          <a:p>
            <a:pPr algn="ctr">
              <a:spcBef>
                <a:spcPct val="0"/>
              </a:spcBef>
              <a:buFontTx/>
              <a:buNone/>
            </a:pPr>
            <a:r>
              <a:rPr lang="en-US" altLang="en-US" sz="1100" dirty="0">
                <a:solidFill>
                  <a:srgbClr val="0000FF"/>
                </a:solidFill>
              </a:rPr>
              <a:t>Step 3</a:t>
            </a:r>
          </a:p>
        </p:txBody>
      </p:sp>
      <p:cxnSp>
        <p:nvCxnSpPr>
          <p:cNvPr id="28" name="Straight Arrow Connector 27">
            <a:extLst>
              <a:ext uri="{FF2B5EF4-FFF2-40B4-BE49-F238E27FC236}">
                <a16:creationId xmlns:a16="http://schemas.microsoft.com/office/drawing/2014/main" id="{231D3DF2-4F64-0144-92E7-F3DBC1EA89C8}"/>
              </a:ext>
            </a:extLst>
          </p:cNvPr>
          <p:cNvCxnSpPr>
            <a:cxnSpLocks/>
          </p:cNvCxnSpPr>
          <p:nvPr/>
        </p:nvCxnSpPr>
        <p:spPr bwMode="auto">
          <a:xfrm>
            <a:off x="6195878" y="5919549"/>
            <a:ext cx="0" cy="345536"/>
          </a:xfrm>
          <a:prstGeom prst="straightConnector1">
            <a:avLst/>
          </a:prstGeom>
          <a:solidFill>
            <a:srgbClr val="FF0000"/>
          </a:solidFill>
          <a:ln w="25400" cap="flat" cmpd="sng" algn="ctr">
            <a:solidFill>
              <a:schemeClr val="tx1"/>
            </a:solidFill>
            <a:prstDash val="solid"/>
            <a:round/>
            <a:headEnd type="none" w="med" len="med"/>
            <a:tailEnd type="triangle"/>
          </a:ln>
          <a:effectLst/>
        </p:spPr>
      </p:cxnSp>
      <p:sp>
        <p:nvSpPr>
          <p:cNvPr id="29" name="Flowchart: Decision 28">
            <a:extLst>
              <a:ext uri="{FF2B5EF4-FFF2-40B4-BE49-F238E27FC236}">
                <a16:creationId xmlns:a16="http://schemas.microsoft.com/office/drawing/2014/main" id="{19EB35BD-D289-3CE4-5D00-BA395E9C7C7F}"/>
              </a:ext>
            </a:extLst>
          </p:cNvPr>
          <p:cNvSpPr/>
          <p:nvPr/>
        </p:nvSpPr>
        <p:spPr bwMode="auto">
          <a:xfrm>
            <a:off x="5515915" y="4761497"/>
            <a:ext cx="1356084" cy="1283910"/>
          </a:xfrm>
          <a:prstGeom prst="flowChartDecision">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latin typeface="Arial" charset="0"/>
              </a:rPr>
              <a:t>CIG</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latin typeface="Arial" charset="0"/>
            </a:endParaRPr>
          </a:p>
        </p:txBody>
      </p:sp>
      <p:sp>
        <p:nvSpPr>
          <p:cNvPr id="31" name="TextBox 30">
            <a:extLst>
              <a:ext uri="{FF2B5EF4-FFF2-40B4-BE49-F238E27FC236}">
                <a16:creationId xmlns:a16="http://schemas.microsoft.com/office/drawing/2014/main" id="{9B8AD181-E353-C513-31A3-4F1D8D0AEDA7}"/>
              </a:ext>
            </a:extLst>
          </p:cNvPr>
          <p:cNvSpPr txBox="1"/>
          <p:nvPr/>
        </p:nvSpPr>
        <p:spPr>
          <a:xfrm>
            <a:off x="152400" y="5723208"/>
            <a:ext cx="1333040" cy="1169551"/>
          </a:xfrm>
          <a:prstGeom prst="rect">
            <a:avLst/>
          </a:prstGeom>
          <a:noFill/>
          <a:ln>
            <a:noFill/>
          </a:ln>
        </p:spPr>
        <p:txBody>
          <a:bodyPr wrap="square">
            <a:spAutoFit/>
          </a:bodyPr>
          <a:lstStyle/>
          <a:p>
            <a:r>
              <a:rPr lang="en-US" sz="1000" b="1" dirty="0">
                <a:solidFill>
                  <a:schemeClr val="tx1"/>
                </a:solidFill>
                <a:latin typeface="Arial" panose="020B0604020202020204" pitchFamily="34" charset="0"/>
                <a:cs typeface="Arial" panose="020B0604020202020204" pitchFamily="34" charset="0"/>
              </a:rPr>
              <a:t> * </a:t>
            </a:r>
            <a:r>
              <a:rPr lang="en-US" sz="1000" b="1" dirty="0">
                <a:latin typeface="Arial" panose="020B0604020202020204" pitchFamily="34" charset="0"/>
                <a:cs typeface="Arial" panose="020B0604020202020204" pitchFamily="34" charset="0"/>
              </a:rPr>
              <a:t>T</a:t>
            </a:r>
            <a:r>
              <a:rPr lang="en-US" sz="1000" b="1" dirty="0">
                <a:solidFill>
                  <a:schemeClr val="tx1"/>
                </a:solidFill>
                <a:latin typeface="Arial" panose="020B0604020202020204" pitchFamily="34" charset="0"/>
                <a:cs typeface="Arial" panose="020B0604020202020204" pitchFamily="34" charset="0"/>
              </a:rPr>
              <a:t>his portion of the determination process begins only </a:t>
            </a:r>
            <a:r>
              <a:rPr lang="en-US" sz="1000" b="1" dirty="0">
                <a:latin typeface="Arial" panose="020B0604020202020204" pitchFamily="34" charset="0"/>
                <a:cs typeface="Arial" panose="020B0604020202020204" pitchFamily="34" charset="0"/>
              </a:rPr>
              <a:t>when</a:t>
            </a:r>
            <a:r>
              <a:rPr lang="en-US" sz="1000" b="1" dirty="0">
                <a:solidFill>
                  <a:schemeClr val="tx1"/>
                </a:solidFill>
                <a:latin typeface="Arial" panose="020B0604020202020204" pitchFamily="34" charset="0"/>
                <a:cs typeface="Arial" panose="020B0604020202020204" pitchFamily="34" charset="0"/>
              </a:rPr>
              <a:t> AO </a:t>
            </a:r>
            <a:r>
              <a:rPr lang="en-US" sz="1000" b="1" dirty="0">
                <a:latin typeface="Arial" panose="020B0604020202020204" pitchFamily="34" charset="0"/>
                <a:cs typeface="Arial" panose="020B0604020202020204" pitchFamily="34" charset="0"/>
              </a:rPr>
              <a:t>determines allegation is not actionable</a:t>
            </a:r>
            <a:endParaRPr lang="en-US" sz="1000" b="1" dirty="0"/>
          </a:p>
        </p:txBody>
      </p:sp>
    </p:spTree>
    <p:extLst>
      <p:ext uri="{BB962C8B-B14F-4D97-AF65-F5344CB8AC3E}">
        <p14:creationId xmlns:p14="http://schemas.microsoft.com/office/powerpoint/2010/main" val="35968351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07BD9-1262-9050-74A3-959230329B54}"/>
            </a:ext>
          </a:extLst>
        </p:cNvPr>
        <p:cNvGrpSpPr/>
        <p:nvPr/>
      </p:nvGrpSpPr>
      <p:grpSpPr>
        <a:xfrm>
          <a:off x="0" y="0"/>
          <a:ext cx="0" cy="0"/>
          <a:chOff x="0" y="0"/>
          <a:chExt cx="0" cy="0"/>
        </a:xfrm>
      </p:grpSpPr>
      <p:sp>
        <p:nvSpPr>
          <p:cNvPr id="66562" name="Footer Placeholder 4">
            <a:extLst>
              <a:ext uri="{FF2B5EF4-FFF2-40B4-BE49-F238E27FC236}">
                <a16:creationId xmlns:a16="http://schemas.microsoft.com/office/drawing/2014/main" id="{03C654BB-F2A5-6FAE-6370-5F1BFFB6EA92}"/>
              </a:ext>
            </a:extLst>
          </p:cNvPr>
          <p:cNvSpPr>
            <a:spLocks noGrp="1"/>
          </p:cNvSpPr>
          <p:nvPr>
            <p:ph type="ftr" sz="quarter" idx="10"/>
          </p:nvPr>
        </p:nvSpPr>
        <p:spPr>
          <a:noFill/>
        </p:spPr>
        <p:txBody>
          <a:bodyPr/>
          <a:lstStyle/>
          <a:p>
            <a:r>
              <a:rPr lang="en-US"/>
              <a:t>U.S. Army Inspector General School   </a:t>
            </a:r>
            <a:fld id="{C55A5C05-2A71-4E5E-A065-4555649B5D18}" type="slidenum">
              <a:rPr lang="en-US" smtClean="0"/>
              <a:pPr/>
              <a:t>35</a:t>
            </a:fld>
            <a:endParaRPr lang="en-US"/>
          </a:p>
        </p:txBody>
      </p:sp>
      <p:sp>
        <p:nvSpPr>
          <p:cNvPr id="66564" name="Rectangle 5">
            <a:extLst>
              <a:ext uri="{FF2B5EF4-FFF2-40B4-BE49-F238E27FC236}">
                <a16:creationId xmlns:a16="http://schemas.microsoft.com/office/drawing/2014/main" id="{7B821C89-3E5D-38E2-946C-286ACF6B56F0}"/>
              </a:ext>
            </a:extLst>
          </p:cNvPr>
          <p:cNvSpPr>
            <a:spLocks noGrp="1" noChangeArrowheads="1"/>
          </p:cNvSpPr>
          <p:nvPr>
            <p:ph type="title"/>
          </p:nvPr>
        </p:nvSpPr>
        <p:spPr>
          <a:xfrm>
            <a:off x="1371600" y="244475"/>
            <a:ext cx="7239000" cy="1219200"/>
          </a:xfrm>
          <a:noFill/>
        </p:spPr>
        <p:txBody>
          <a:bodyPr/>
          <a:lstStyle/>
          <a:p>
            <a:pPr eaLnBrk="1" hangingPunct="1"/>
            <a:r>
              <a:rPr lang="en-US" sz="4000" dirty="0"/>
              <a:t>STEP 2: IG PA</a:t>
            </a:r>
            <a:br>
              <a:rPr lang="en-US" sz="4000" dirty="0"/>
            </a:br>
            <a:r>
              <a:rPr lang="en-US" sz="3600" u="sng" dirty="0">
                <a:solidFill>
                  <a:srgbClr val="00B050"/>
                </a:solidFill>
              </a:rPr>
              <a:t>S</a:t>
            </a:r>
            <a:r>
              <a:rPr lang="en-US" sz="3600" dirty="0"/>
              <a:t>election of Course of Action</a:t>
            </a:r>
          </a:p>
        </p:txBody>
      </p:sp>
      <p:sp>
        <p:nvSpPr>
          <p:cNvPr id="3" name="Rectangle 5">
            <a:extLst>
              <a:ext uri="{FF2B5EF4-FFF2-40B4-BE49-F238E27FC236}">
                <a16:creationId xmlns:a16="http://schemas.microsoft.com/office/drawing/2014/main" id="{34109A1D-5576-5843-5B34-701353EE9BEF}"/>
              </a:ext>
            </a:extLst>
          </p:cNvPr>
          <p:cNvSpPr>
            <a:spLocks noChangeArrowheads="1"/>
          </p:cNvSpPr>
          <p:nvPr/>
        </p:nvSpPr>
        <p:spPr bwMode="auto">
          <a:xfrm>
            <a:off x="3462854" y="1411434"/>
            <a:ext cx="3090911" cy="769441"/>
          </a:xfrm>
          <a:prstGeom prst="rect">
            <a:avLst/>
          </a:prstGeom>
          <a:noFill/>
          <a:ln w="76200">
            <a:noFill/>
            <a:miter lim="800000"/>
            <a:headEnd/>
            <a:tailEnd/>
          </a:ln>
        </p:spPr>
        <p:txBody>
          <a:bodyPr wrap="none">
            <a:spAutoFit/>
          </a:bodyPr>
          <a:lstStyle/>
          <a:p>
            <a:pPr algn="ctr"/>
            <a:r>
              <a:rPr lang="en-US" sz="2400" b="1" dirty="0">
                <a:solidFill>
                  <a:srgbClr val="0000FF"/>
                </a:solidFill>
              </a:rPr>
              <a:t>Evaluate and Close </a:t>
            </a:r>
          </a:p>
          <a:p>
            <a:pPr algn="ctr"/>
            <a:r>
              <a:rPr lang="en-US" sz="2000" b="1" dirty="0">
                <a:solidFill>
                  <a:schemeClr val="tx2"/>
                </a:solidFill>
              </a:rPr>
              <a:t>(continued)</a:t>
            </a:r>
          </a:p>
        </p:txBody>
      </p:sp>
      <p:sp>
        <p:nvSpPr>
          <p:cNvPr id="5" name="Text Box 9">
            <a:extLst>
              <a:ext uri="{FF2B5EF4-FFF2-40B4-BE49-F238E27FC236}">
                <a16:creationId xmlns:a16="http://schemas.microsoft.com/office/drawing/2014/main" id="{45AFF2EA-061F-3216-086B-8328DDCD13AD}"/>
              </a:ext>
            </a:extLst>
          </p:cNvPr>
          <p:cNvSpPr txBox="1">
            <a:spLocks noChangeArrowheads="1"/>
          </p:cNvSpPr>
          <p:nvPr/>
        </p:nvSpPr>
        <p:spPr bwMode="auto">
          <a:xfrm>
            <a:off x="257168" y="2152425"/>
            <a:ext cx="8629663" cy="3737639"/>
          </a:xfrm>
          <a:prstGeom prst="rect">
            <a:avLst/>
          </a:prstGeom>
          <a:noFill/>
          <a:ln w="9525" algn="ctr">
            <a:noFill/>
            <a:miter lim="800000"/>
            <a:headEnd/>
            <a:tailEnd/>
          </a:ln>
        </p:spPr>
        <p:txBody>
          <a:bodyPr wrap="square" lIns="94691" tIns="47346" rIns="94691" bIns="47346">
            <a:spAutoFit/>
          </a:bodyPr>
          <a:lstStyle/>
          <a:p>
            <a:pPr marL="342900" indent="-342900">
              <a:spcAft>
                <a:spcPts val="800"/>
              </a:spcAft>
              <a:buFont typeface="Arial" panose="020B0604020202020204" pitchFamily="34" charset="0"/>
              <a:buChar char="•"/>
            </a:pPr>
            <a:r>
              <a:rPr lang="en-US" sz="2000" b="1" dirty="0"/>
              <a:t>SJA annotates concurrence or non-concurrence on Complaint Actionability Determination Worksheet.</a:t>
            </a:r>
          </a:p>
          <a:p>
            <a:pPr>
              <a:spcAft>
                <a:spcPts val="800"/>
              </a:spcAft>
            </a:pPr>
            <a:endParaRPr lang="en-US" sz="500" b="1" dirty="0"/>
          </a:p>
          <a:p>
            <a:pPr marL="800100" lvl="1" indent="-342900">
              <a:spcAft>
                <a:spcPts val="800"/>
              </a:spcAft>
              <a:buFont typeface="Arial" panose="020B0604020202020204" pitchFamily="34" charset="0"/>
              <a:buChar char="•"/>
            </a:pPr>
            <a:r>
              <a:rPr lang="en-US" sz="2000" b="1" dirty="0"/>
              <a:t>Written analysis is not required.</a:t>
            </a:r>
          </a:p>
          <a:p>
            <a:pPr>
              <a:spcAft>
                <a:spcPts val="800"/>
              </a:spcAft>
            </a:pPr>
            <a:endParaRPr lang="en-US" sz="500" b="1" dirty="0"/>
          </a:p>
          <a:p>
            <a:pPr marL="342900" indent="-342900">
              <a:spcAft>
                <a:spcPts val="600"/>
              </a:spcAft>
              <a:buFont typeface="Arial" panose="020B0604020202020204" pitchFamily="34" charset="0"/>
              <a:buChar char="•"/>
            </a:pPr>
            <a:r>
              <a:rPr lang="en-US" sz="2000" b="1" dirty="0">
                <a:latin typeface=" Arial"/>
                <a:cs typeface="Arial" panose="020B0604020202020204" pitchFamily="34" charset="0"/>
              </a:rPr>
              <a:t>If the SJA non-concurs, CIG may:</a:t>
            </a:r>
          </a:p>
          <a:p>
            <a:pPr marL="800100" lvl="1" indent="-342900">
              <a:spcAft>
                <a:spcPts val="600"/>
              </a:spcAft>
              <a:buFont typeface="Arial" panose="020B0604020202020204" pitchFamily="34" charset="0"/>
              <a:buChar char="•"/>
            </a:pPr>
            <a:r>
              <a:rPr lang="en-US" sz="2000" b="1" dirty="0">
                <a:latin typeface=" Arial"/>
                <a:cs typeface="Arial" panose="020B0604020202020204" pitchFamily="34" charset="0"/>
              </a:rPr>
              <a:t>Accept SJA opinion (proceed to Step 3).</a:t>
            </a:r>
          </a:p>
          <a:p>
            <a:pPr marL="800100" lvl="1" indent="-342900">
              <a:spcAft>
                <a:spcPts val="600"/>
              </a:spcAft>
              <a:buFont typeface="Arial" panose="020B0604020202020204" pitchFamily="34" charset="0"/>
              <a:buChar char="•"/>
            </a:pPr>
            <a:r>
              <a:rPr lang="en-US" sz="2000" b="1" dirty="0">
                <a:latin typeface=" Arial"/>
                <a:cs typeface="Arial" panose="020B0604020202020204" pitchFamily="34" charset="0"/>
              </a:rPr>
              <a:t>Move forward with the Administrative Closure Process.</a:t>
            </a:r>
          </a:p>
          <a:p>
            <a:pPr marL="1257300" lvl="2" indent="-342900">
              <a:spcAft>
                <a:spcPts val="600"/>
              </a:spcAft>
              <a:buFont typeface="Courier New" panose="02070309020205020404" pitchFamily="49" charset="0"/>
              <a:buChar char="o"/>
            </a:pPr>
            <a:r>
              <a:rPr lang="en-US" sz="2000" b="1" dirty="0">
                <a:latin typeface=" Arial"/>
                <a:cs typeface="Arial" panose="020B0604020202020204" pitchFamily="34" charset="0"/>
              </a:rPr>
              <a:t>Discuss with SJA to gain better understanding; the goal is to be in agreement.</a:t>
            </a:r>
          </a:p>
          <a:p>
            <a:pPr marL="1257300" lvl="2" indent="-342900">
              <a:spcAft>
                <a:spcPts val="600"/>
              </a:spcAft>
              <a:buFont typeface="Courier New" panose="02070309020205020404" pitchFamily="49" charset="0"/>
              <a:buChar char="o"/>
            </a:pPr>
            <a:r>
              <a:rPr lang="en-US" sz="2000" b="1" dirty="0">
                <a:latin typeface=" Arial"/>
                <a:cs typeface="Arial" panose="020B0604020202020204" pitchFamily="34" charset="0"/>
              </a:rPr>
              <a:t>Direct IGs to conduct additional analysis.</a:t>
            </a:r>
          </a:p>
        </p:txBody>
      </p:sp>
      <p:pic>
        <p:nvPicPr>
          <p:cNvPr id="6" name="Picture 5">
            <a:extLst>
              <a:ext uri="{FF2B5EF4-FFF2-40B4-BE49-F238E27FC236}">
                <a16:creationId xmlns:a16="http://schemas.microsoft.com/office/drawing/2014/main" id="{AE9826D2-AD25-46F5-F606-35A09DFC154F}"/>
              </a:ext>
            </a:extLst>
          </p:cNvPr>
          <p:cNvPicPr>
            <a:picLocks noChangeAspect="1"/>
          </p:cNvPicPr>
          <p:nvPr/>
        </p:nvPicPr>
        <p:blipFill>
          <a:blip r:embed="rId3"/>
          <a:stretch>
            <a:fillRect/>
          </a:stretch>
        </p:blipFill>
        <p:spPr>
          <a:xfrm>
            <a:off x="566580" y="6132902"/>
            <a:ext cx="8010838" cy="432854"/>
          </a:xfrm>
          <a:prstGeom prst="rect">
            <a:avLst/>
          </a:prstGeom>
        </p:spPr>
      </p:pic>
    </p:spTree>
    <p:extLst>
      <p:ext uri="{BB962C8B-B14F-4D97-AF65-F5344CB8AC3E}">
        <p14:creationId xmlns:p14="http://schemas.microsoft.com/office/powerpoint/2010/main" val="335553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childTnLst>
                          </p:cTn>
                        </p:par>
                        <p:par>
                          <p:cTn id="19" fill="hold">
                            <p:stCondLst>
                              <p:cond delay="500"/>
                            </p:stCondLst>
                            <p:childTnLst>
                              <p:par>
                                <p:cTn id="20" presetID="10" presetClass="entr" presetSubtype="0" fill="hold" nodeType="afterEffect">
                                  <p:stCondLst>
                                    <p:cond delay="100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par>
                          <p:cTn id="23" fill="hold">
                            <p:stCondLst>
                              <p:cond delay="2000"/>
                            </p:stCondLst>
                            <p:childTnLst>
                              <p:par>
                                <p:cTn id="24" presetID="10" presetClass="entr" presetSubtype="0" fill="hold" nodeType="afterEffect">
                                  <p:stCondLst>
                                    <p:cond delay="100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4"/>
          <p:cNvSpPr>
            <a:spLocks noGrp="1"/>
          </p:cNvSpPr>
          <p:nvPr>
            <p:ph type="ftr" sz="quarter" idx="10"/>
          </p:nvPr>
        </p:nvSpPr>
        <p:spPr>
          <a:noFill/>
        </p:spPr>
        <p:txBody>
          <a:bodyPr/>
          <a:lstStyle/>
          <a:p>
            <a:r>
              <a:rPr lang="en-US"/>
              <a:t>U.S. Army Inspector General School   </a:t>
            </a:r>
            <a:fld id="{C55A5C05-2A71-4E5E-A065-4555649B5D18}" type="slidenum">
              <a:rPr lang="en-US" smtClean="0"/>
              <a:pPr/>
              <a:t>36</a:t>
            </a:fld>
            <a:endParaRPr lang="en-US"/>
          </a:p>
        </p:txBody>
      </p:sp>
      <p:sp>
        <p:nvSpPr>
          <p:cNvPr id="66563" name="Rectangle 4"/>
          <p:cNvSpPr>
            <a:spLocks noGrp="1" noChangeArrowheads="1"/>
          </p:cNvSpPr>
          <p:nvPr>
            <p:ph type="body" sz="half" idx="2"/>
          </p:nvPr>
        </p:nvSpPr>
        <p:spPr>
          <a:xfrm>
            <a:off x="152400" y="1747728"/>
            <a:ext cx="8077200" cy="4108450"/>
          </a:xfrm>
        </p:spPr>
        <p:txBody>
          <a:bodyPr/>
          <a:lstStyle/>
          <a:p>
            <a:pPr eaLnBrk="1" hangingPunct="1">
              <a:lnSpc>
                <a:spcPct val="90000"/>
              </a:lnSpc>
              <a:buFontTx/>
              <a:buNone/>
            </a:pPr>
            <a:r>
              <a:rPr lang="en-US" dirty="0">
                <a:solidFill>
                  <a:srgbClr val="9C1703"/>
                </a:solidFill>
              </a:rPr>
              <a:t>   </a:t>
            </a:r>
            <a:r>
              <a:rPr lang="en-US" dirty="0">
                <a:solidFill>
                  <a:srgbClr val="FF0000"/>
                </a:solidFill>
              </a:rPr>
              <a:t>REFERRAL:</a:t>
            </a:r>
          </a:p>
          <a:p>
            <a:pPr eaLnBrk="1" hangingPunct="1">
              <a:lnSpc>
                <a:spcPct val="90000"/>
              </a:lnSpc>
            </a:pPr>
            <a:r>
              <a:rPr lang="en-US" sz="2400" dirty="0"/>
              <a:t>When the appropriate office to address the issue/allegation is:</a:t>
            </a:r>
          </a:p>
          <a:p>
            <a:pPr eaLnBrk="1" hangingPunct="1">
              <a:lnSpc>
                <a:spcPct val="90000"/>
              </a:lnSpc>
            </a:pPr>
            <a:endParaRPr lang="en-US" sz="1200" dirty="0"/>
          </a:p>
          <a:p>
            <a:pPr marL="0" indent="0" eaLnBrk="1" hangingPunct="1">
              <a:lnSpc>
                <a:spcPct val="90000"/>
              </a:lnSpc>
              <a:buNone/>
            </a:pPr>
            <a:r>
              <a:rPr lang="en-US" sz="2400" dirty="0"/>
              <a:t>1. Chain of Command </a:t>
            </a:r>
            <a:r>
              <a:rPr lang="en-US" sz="2400" dirty="0">
                <a:solidFill>
                  <a:srgbClr val="0033CC"/>
                </a:solidFill>
              </a:rPr>
              <a:t>(keep open and monitor)</a:t>
            </a:r>
          </a:p>
          <a:p>
            <a:pPr marL="0" indent="0" eaLnBrk="1" hangingPunct="1">
              <a:lnSpc>
                <a:spcPct val="90000"/>
              </a:lnSpc>
              <a:buNone/>
            </a:pPr>
            <a:endParaRPr lang="en-US" sz="1200" dirty="0"/>
          </a:p>
          <a:p>
            <a:pPr marL="0" indent="0" eaLnBrk="1" hangingPunct="1">
              <a:lnSpc>
                <a:spcPct val="90000"/>
              </a:lnSpc>
              <a:buNone/>
            </a:pPr>
            <a:r>
              <a:rPr lang="en-US" sz="2400" dirty="0"/>
              <a:t>2. Different IG Office</a:t>
            </a:r>
            <a:r>
              <a:rPr lang="en-US" sz="2400" dirty="0">
                <a:solidFill>
                  <a:srgbClr val="336600"/>
                </a:solidFill>
              </a:rPr>
              <a:t> </a:t>
            </a:r>
            <a:r>
              <a:rPr lang="en-US" sz="2400" dirty="0">
                <a:solidFill>
                  <a:srgbClr val="0033CC"/>
                </a:solidFill>
              </a:rPr>
              <a:t>(refer in IGARS, then close)</a:t>
            </a:r>
          </a:p>
          <a:p>
            <a:pPr marL="0" indent="0" eaLnBrk="1" hangingPunct="1">
              <a:lnSpc>
                <a:spcPct val="90000"/>
              </a:lnSpc>
              <a:buNone/>
            </a:pPr>
            <a:endParaRPr lang="en-US" sz="1200" dirty="0">
              <a:solidFill>
                <a:srgbClr val="0033CC"/>
              </a:solidFill>
            </a:endParaRPr>
          </a:p>
          <a:p>
            <a:pPr marL="0" indent="0" eaLnBrk="1" hangingPunct="1">
              <a:lnSpc>
                <a:spcPct val="90000"/>
              </a:lnSpc>
              <a:buNone/>
            </a:pPr>
            <a:r>
              <a:rPr lang="en-US" sz="2400" dirty="0"/>
              <a:t>3. Different entity or organization: </a:t>
            </a:r>
            <a:r>
              <a:rPr lang="en-US" sz="2400" dirty="0">
                <a:solidFill>
                  <a:srgbClr val="0033CC"/>
                </a:solidFill>
              </a:rPr>
              <a:t>(5-day follow-up)</a:t>
            </a:r>
          </a:p>
          <a:p>
            <a:pPr lvl="1" eaLnBrk="1" hangingPunct="1">
              <a:lnSpc>
                <a:spcPct val="90000"/>
              </a:lnSpc>
            </a:pPr>
            <a:r>
              <a:rPr lang="en-US" sz="2400" dirty="0"/>
              <a:t>Military Equal Opportunity </a:t>
            </a:r>
          </a:p>
          <a:p>
            <a:pPr lvl="1" eaLnBrk="1" hangingPunct="1">
              <a:lnSpc>
                <a:spcPct val="90000"/>
              </a:lnSpc>
            </a:pPr>
            <a:r>
              <a:rPr lang="en-US" sz="2400" dirty="0"/>
              <a:t>Equal Employment Opportunity</a:t>
            </a:r>
          </a:p>
          <a:p>
            <a:pPr lvl="1" eaLnBrk="1" hangingPunct="1">
              <a:lnSpc>
                <a:spcPct val="90000"/>
              </a:lnSpc>
            </a:pPr>
            <a:r>
              <a:rPr lang="en-US" dirty="0"/>
              <a:t>Criminal Investigations Division </a:t>
            </a:r>
          </a:p>
          <a:p>
            <a:pPr lvl="1" eaLnBrk="1" hangingPunct="1">
              <a:lnSpc>
                <a:spcPct val="90000"/>
              </a:lnSpc>
            </a:pPr>
            <a:r>
              <a:rPr lang="en-US" dirty="0"/>
              <a:t>SARC </a:t>
            </a:r>
          </a:p>
          <a:p>
            <a:pPr lvl="1" eaLnBrk="1" hangingPunct="1">
              <a:lnSpc>
                <a:spcPct val="90000"/>
              </a:lnSpc>
            </a:pPr>
            <a:r>
              <a:rPr lang="en-US" dirty="0"/>
              <a:t>((Army Board for Correction of Military Records))</a:t>
            </a:r>
          </a:p>
          <a:p>
            <a:pPr marL="0" indent="0" eaLnBrk="1" hangingPunct="1">
              <a:lnSpc>
                <a:spcPct val="90000"/>
              </a:lnSpc>
              <a:buNone/>
            </a:pPr>
            <a:endParaRPr lang="en-US" sz="2400" dirty="0">
              <a:solidFill>
                <a:srgbClr val="0033CC"/>
              </a:solidFill>
            </a:endParaRPr>
          </a:p>
          <a:p>
            <a:pPr marL="400050" lvl="1" indent="0" eaLnBrk="1" hangingPunct="1">
              <a:lnSpc>
                <a:spcPct val="90000"/>
              </a:lnSpc>
              <a:buNone/>
            </a:pPr>
            <a:endParaRPr lang="en-US" sz="2000" dirty="0"/>
          </a:p>
        </p:txBody>
      </p:sp>
      <p:sp>
        <p:nvSpPr>
          <p:cNvPr id="66564" name="Rectangle 5"/>
          <p:cNvSpPr>
            <a:spLocks noGrp="1" noChangeArrowheads="1"/>
          </p:cNvSpPr>
          <p:nvPr>
            <p:ph type="title"/>
          </p:nvPr>
        </p:nvSpPr>
        <p:spPr>
          <a:xfrm>
            <a:off x="1371600" y="244475"/>
            <a:ext cx="7239000" cy="1219200"/>
          </a:xfrm>
          <a:noFill/>
        </p:spPr>
        <p:txBody>
          <a:bodyPr/>
          <a:lstStyle/>
          <a:p>
            <a:pPr eaLnBrk="1" hangingPunct="1"/>
            <a:r>
              <a:rPr lang="en-US" sz="4000" dirty="0"/>
              <a:t>STEP 2: IG PA</a:t>
            </a:r>
            <a:br>
              <a:rPr lang="en-US" sz="4000" dirty="0"/>
            </a:br>
            <a:r>
              <a:rPr lang="en-US" sz="3600" u="sng" dirty="0">
                <a:solidFill>
                  <a:srgbClr val="00B050"/>
                </a:solidFill>
              </a:rPr>
              <a:t>S</a:t>
            </a:r>
            <a:r>
              <a:rPr lang="en-US" sz="3600" dirty="0"/>
              <a:t>election of Course of Action</a:t>
            </a:r>
          </a:p>
        </p:txBody>
      </p:sp>
      <p:sp>
        <p:nvSpPr>
          <p:cNvPr id="3" name="Rectangle 5">
            <a:extLst>
              <a:ext uri="{FF2B5EF4-FFF2-40B4-BE49-F238E27FC236}">
                <a16:creationId xmlns:a16="http://schemas.microsoft.com/office/drawing/2014/main" id="{F03EC74F-DB1B-A3D7-CC24-7DE80C9F6A9D}"/>
              </a:ext>
            </a:extLst>
          </p:cNvPr>
          <p:cNvSpPr>
            <a:spLocks noChangeArrowheads="1"/>
          </p:cNvSpPr>
          <p:nvPr/>
        </p:nvSpPr>
        <p:spPr bwMode="auto">
          <a:xfrm>
            <a:off x="3733800" y="13716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pic>
        <p:nvPicPr>
          <p:cNvPr id="1028" name="Picture 4" descr="Image result for clipart yoyo">
            <a:extLst>
              <a:ext uri="{FF2B5EF4-FFF2-40B4-BE49-F238E27FC236}">
                <a16:creationId xmlns:a16="http://schemas.microsoft.com/office/drawing/2014/main" id="{70DF53BD-C8DD-F79F-46BB-77B8A8958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912" y="2133600"/>
            <a:ext cx="10953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692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a:t>U.S. Army Inspector General School   </a:t>
            </a:r>
            <a:fld id="{1C2311CE-25D2-40E1-8CF6-9A6904D8C95C}" type="slidenum">
              <a:rPr lang="en-US" smtClean="0"/>
              <a:pPr/>
              <a:t>37</a:t>
            </a:fld>
            <a:endParaRPr lang="en-US"/>
          </a:p>
        </p:txBody>
      </p:sp>
      <p:sp>
        <p:nvSpPr>
          <p:cNvPr id="51203" name="Rectangle 2"/>
          <p:cNvSpPr>
            <a:spLocks noGrp="1" noChangeArrowheads="1"/>
          </p:cNvSpPr>
          <p:nvPr>
            <p:ph type="title"/>
          </p:nvPr>
        </p:nvSpPr>
        <p:spPr>
          <a:xfrm>
            <a:off x="914400" y="244475"/>
            <a:ext cx="7239000" cy="1219200"/>
          </a:xfrm>
          <a:noFill/>
        </p:spPr>
        <p:txBody>
          <a:bodyPr/>
          <a:lstStyle/>
          <a:p>
            <a:pPr eaLnBrk="1" hangingPunct="1"/>
            <a:r>
              <a:rPr lang="en-US" sz="4000" dirty="0"/>
              <a:t>The Seven-Step IGAP</a:t>
            </a:r>
            <a:br>
              <a:rPr lang="en-US" sz="4000" dirty="0"/>
            </a:br>
            <a:r>
              <a:rPr lang="en-US" sz="4000" dirty="0"/>
              <a:t>Step Two</a:t>
            </a:r>
          </a:p>
        </p:txBody>
      </p:sp>
      <p:sp>
        <p:nvSpPr>
          <p:cNvPr id="2" name="Text Box 10">
            <a:extLst>
              <a:ext uri="{FF2B5EF4-FFF2-40B4-BE49-F238E27FC236}">
                <a16:creationId xmlns:a16="http://schemas.microsoft.com/office/drawing/2014/main" id="{E020D60D-8E27-C06D-57D1-4FC12ADE6647}"/>
              </a:ext>
            </a:extLst>
          </p:cNvPr>
          <p:cNvSpPr txBox="1">
            <a:spLocks noChangeArrowheads="1"/>
          </p:cNvSpPr>
          <p:nvPr/>
        </p:nvSpPr>
        <p:spPr bwMode="auto">
          <a:xfrm>
            <a:off x="2362200" y="1752600"/>
            <a:ext cx="4419600" cy="2058522"/>
          </a:xfrm>
          <a:prstGeom prst="rect">
            <a:avLst/>
          </a:prstGeom>
          <a:solidFill>
            <a:srgbClr val="CCFFCC"/>
          </a:solidFill>
          <a:ln w="28575">
            <a:solidFill>
              <a:schemeClr val="tx1"/>
            </a:solidFill>
            <a:miter lim="800000"/>
            <a:headEnd/>
            <a:tailEnd/>
          </a:ln>
        </p:spPr>
        <p:txBody>
          <a:bodyPr wrap="square" lIns="95514" tIns="47757" rIns="95514" bIns="47757">
            <a:spAutoFit/>
          </a:bodyPr>
          <a:lstStyle/>
          <a:p>
            <a:pPr algn="ctr" defTabSz="955477" eaLnBrk="0" hangingPunct="0"/>
            <a:r>
              <a:rPr lang="en-US" sz="2250" b="1" dirty="0"/>
              <a:t>Step 2  Preliminary Analysis</a:t>
            </a:r>
            <a:endParaRPr lang="en-US" sz="1875" b="1" dirty="0"/>
          </a:p>
          <a:p>
            <a:pPr algn="ctr" defTabSz="955477" eaLnBrk="0" hangingPunct="0"/>
            <a:r>
              <a:rPr lang="en-US" sz="1500" dirty="0"/>
              <a:t>Identify Issues / Allegations</a:t>
            </a:r>
          </a:p>
          <a:p>
            <a:pPr algn="ctr" defTabSz="955477" eaLnBrk="0" hangingPunct="0"/>
            <a:r>
              <a:rPr lang="en-US" sz="1500" dirty="0"/>
              <a:t>Determine IG Appropriateness</a:t>
            </a:r>
          </a:p>
          <a:p>
            <a:pPr algn="ctr" defTabSz="955477" eaLnBrk="0" hangingPunct="0"/>
            <a:r>
              <a:rPr lang="en-US" sz="1500" dirty="0"/>
              <a:t>Open Case in IGARS</a:t>
            </a:r>
          </a:p>
          <a:p>
            <a:pPr algn="ctr" defTabSz="955477" eaLnBrk="0" hangingPunct="0"/>
            <a:r>
              <a:rPr lang="en-US" sz="1500" dirty="0"/>
              <a:t>Acknowledge Receipt</a:t>
            </a:r>
          </a:p>
          <a:p>
            <a:pPr algn="ctr" defTabSz="955477" eaLnBrk="0" hangingPunct="0"/>
            <a:r>
              <a:rPr lang="en-US" sz="1500" dirty="0"/>
              <a:t>Conduct An Actionability Analysis </a:t>
            </a:r>
            <a:r>
              <a:rPr lang="en-US" sz="1100" dirty="0"/>
              <a:t>(Allegations Only)</a:t>
            </a:r>
          </a:p>
          <a:p>
            <a:pPr algn="ctr" defTabSz="955477" eaLnBrk="0" hangingPunct="0"/>
            <a:r>
              <a:rPr lang="en-US" sz="1500" dirty="0"/>
              <a:t>Select a Course of Action</a:t>
            </a:r>
          </a:p>
          <a:p>
            <a:pPr algn="ctr" defTabSz="955477" eaLnBrk="0" hangingPunct="0"/>
            <a:r>
              <a:rPr lang="en-US" sz="1500" dirty="0"/>
              <a:t>(Obtain Authority)</a:t>
            </a:r>
          </a:p>
        </p:txBody>
      </p:sp>
      <p:sp>
        <p:nvSpPr>
          <p:cNvPr id="4" name="TextBox 3">
            <a:extLst>
              <a:ext uri="{FF2B5EF4-FFF2-40B4-BE49-F238E27FC236}">
                <a16:creationId xmlns:a16="http://schemas.microsoft.com/office/drawing/2014/main" id="{2A071EFE-FE42-7857-C7AF-DF99FB8D13BD}"/>
              </a:ext>
            </a:extLst>
          </p:cNvPr>
          <p:cNvSpPr txBox="1"/>
          <p:nvPr/>
        </p:nvSpPr>
        <p:spPr>
          <a:xfrm>
            <a:off x="2226469" y="4563225"/>
            <a:ext cx="4614862" cy="523220"/>
          </a:xfrm>
          <a:prstGeom prst="rect">
            <a:avLst/>
          </a:prstGeom>
          <a:noFill/>
        </p:spPr>
        <p:txBody>
          <a:bodyPr wrap="square">
            <a:spAutoFit/>
          </a:bodyPr>
          <a:lstStyle/>
          <a:p>
            <a:pPr algn="ctr"/>
            <a:r>
              <a:rPr lang="en-US" sz="2800" b="1" dirty="0"/>
              <a:t>Questions?</a:t>
            </a:r>
            <a:endParaRPr lang="en-US" dirty="0"/>
          </a:p>
        </p:txBody>
      </p:sp>
    </p:spTree>
    <p:extLst>
      <p:ext uri="{BB962C8B-B14F-4D97-AF65-F5344CB8AC3E}">
        <p14:creationId xmlns:p14="http://schemas.microsoft.com/office/powerpoint/2010/main" val="91608010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A6486D-1964-8269-51E1-3294CA00694D}"/>
              </a:ext>
            </a:extLst>
          </p:cNvPr>
          <p:cNvPicPr>
            <a:picLocks noChangeAspect="1"/>
          </p:cNvPicPr>
          <p:nvPr/>
        </p:nvPicPr>
        <p:blipFill>
          <a:blip r:embed="rId3"/>
          <a:srcRect t="4890"/>
          <a:stretch/>
        </p:blipFill>
        <p:spPr>
          <a:xfrm>
            <a:off x="281354" y="1676400"/>
            <a:ext cx="4123296" cy="5243976"/>
          </a:xfrm>
          <a:prstGeom prst="rect">
            <a:avLst/>
          </a:prstGeom>
        </p:spPr>
      </p:pic>
      <p:sp>
        <p:nvSpPr>
          <p:cNvPr id="70658" name="Footer Placeholder 3"/>
          <p:cNvSpPr>
            <a:spLocks noGrp="1"/>
          </p:cNvSpPr>
          <p:nvPr>
            <p:ph type="ftr" sz="quarter" idx="10"/>
          </p:nvPr>
        </p:nvSpPr>
        <p:spPr>
          <a:noFill/>
        </p:spPr>
        <p:txBody>
          <a:bodyPr/>
          <a:lstStyle/>
          <a:p>
            <a:r>
              <a:rPr lang="en-US"/>
              <a:t>U.S. Army Inspector General School   </a:t>
            </a:r>
            <a:fld id="{6CDC2D30-27B6-4D68-A458-2B5E61AF719D}" type="slidenum">
              <a:rPr lang="en-US" smtClean="0"/>
              <a:pPr/>
              <a:t>38</a:t>
            </a:fld>
            <a:endParaRPr lang="en-US"/>
          </a:p>
        </p:txBody>
      </p:sp>
      <p:sp>
        <p:nvSpPr>
          <p:cNvPr id="70659" name="Rectangle 2"/>
          <p:cNvSpPr>
            <a:spLocks noGrp="1" noChangeArrowheads="1"/>
          </p:cNvSpPr>
          <p:nvPr>
            <p:ph type="title"/>
          </p:nvPr>
        </p:nvSpPr>
        <p:spPr>
          <a:xfrm>
            <a:off x="932544" y="244475"/>
            <a:ext cx="7239000" cy="1219200"/>
          </a:xfrm>
          <a:noFill/>
        </p:spPr>
        <p:txBody>
          <a:bodyPr/>
          <a:lstStyle/>
          <a:p>
            <a:pPr eaLnBrk="1" hangingPunct="1"/>
            <a:r>
              <a:rPr lang="en-US" sz="4000" dirty="0"/>
              <a:t>The Seven-Step IGAP</a:t>
            </a:r>
            <a:br>
              <a:rPr lang="en-US" sz="4000" dirty="0"/>
            </a:br>
            <a:r>
              <a:rPr lang="en-US" sz="4000" dirty="0"/>
              <a:t>Step Three</a:t>
            </a:r>
          </a:p>
        </p:txBody>
      </p:sp>
      <p:sp>
        <p:nvSpPr>
          <p:cNvPr id="70661" name="Line 9"/>
          <p:cNvSpPr>
            <a:spLocks noChangeShapeType="1"/>
          </p:cNvSpPr>
          <p:nvPr/>
        </p:nvSpPr>
        <p:spPr bwMode="auto">
          <a:xfrm flipV="1">
            <a:off x="3337850" y="2438400"/>
            <a:ext cx="1081750" cy="609600"/>
          </a:xfrm>
          <a:prstGeom prst="line">
            <a:avLst/>
          </a:prstGeom>
          <a:noFill/>
          <a:ln w="76200">
            <a:solidFill>
              <a:srgbClr val="990000"/>
            </a:solidFill>
            <a:prstDash val="sysDot"/>
            <a:round/>
            <a:headEnd/>
            <a:tailEnd/>
          </a:ln>
        </p:spPr>
        <p:txBody>
          <a:bodyPr wrap="none"/>
          <a:lstStyle/>
          <a:p>
            <a:endParaRPr lang="en-US"/>
          </a:p>
        </p:txBody>
      </p:sp>
      <p:sp>
        <p:nvSpPr>
          <p:cNvPr id="70662" name="Line 10"/>
          <p:cNvSpPr>
            <a:spLocks noChangeShapeType="1"/>
          </p:cNvSpPr>
          <p:nvPr/>
        </p:nvSpPr>
        <p:spPr bwMode="auto">
          <a:xfrm flipV="1">
            <a:off x="3352800" y="3276600"/>
            <a:ext cx="1066799" cy="212725"/>
          </a:xfrm>
          <a:prstGeom prst="line">
            <a:avLst/>
          </a:prstGeom>
          <a:noFill/>
          <a:ln w="76200">
            <a:solidFill>
              <a:srgbClr val="990000"/>
            </a:solidFill>
            <a:prstDash val="sysDot"/>
            <a:round/>
            <a:headEnd/>
            <a:tailEnd/>
          </a:ln>
        </p:spPr>
        <p:txBody>
          <a:bodyPr wrap="none"/>
          <a:lstStyle/>
          <a:p>
            <a:endParaRPr lang="en-US"/>
          </a:p>
        </p:txBody>
      </p:sp>
      <p:sp>
        <p:nvSpPr>
          <p:cNvPr id="70663" name="Rectangle 11"/>
          <p:cNvSpPr>
            <a:spLocks noChangeArrowheads="1"/>
          </p:cNvSpPr>
          <p:nvPr/>
        </p:nvSpPr>
        <p:spPr bwMode="auto">
          <a:xfrm>
            <a:off x="1219200" y="3048000"/>
            <a:ext cx="2118650" cy="457200"/>
          </a:xfrm>
          <a:prstGeom prst="rect">
            <a:avLst/>
          </a:prstGeom>
          <a:noFill/>
          <a:ln w="76200">
            <a:solidFill>
              <a:srgbClr val="990000"/>
            </a:solidFill>
            <a:prstDash val="sysDot"/>
            <a:miter lim="800000"/>
            <a:headEnd/>
            <a:tailEnd/>
          </a:ln>
        </p:spPr>
        <p:txBody>
          <a:bodyPr wrap="none" anchor="ctr"/>
          <a:lstStyle/>
          <a:p>
            <a:endParaRPr lang="en-US"/>
          </a:p>
        </p:txBody>
      </p:sp>
      <p:sp>
        <p:nvSpPr>
          <p:cNvPr id="70664" name="Text Box 12"/>
          <p:cNvSpPr txBox="1">
            <a:spLocks noChangeArrowheads="1"/>
          </p:cNvSpPr>
          <p:nvPr/>
        </p:nvSpPr>
        <p:spPr bwMode="auto">
          <a:xfrm>
            <a:off x="4419600" y="2416175"/>
            <a:ext cx="4495800" cy="860425"/>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hangingPunct="0"/>
            <a:r>
              <a:rPr lang="en-US" sz="2400" b="1">
                <a:solidFill>
                  <a:srgbClr val="000000"/>
                </a:solidFill>
              </a:rPr>
              <a:t>Step 3  Initiate Referrals Make Initial Notifications</a:t>
            </a:r>
          </a:p>
        </p:txBody>
      </p:sp>
      <p:sp>
        <p:nvSpPr>
          <p:cNvPr id="70665" name="Text Box 13"/>
          <p:cNvSpPr txBox="1">
            <a:spLocks noChangeArrowheads="1"/>
          </p:cNvSpPr>
          <p:nvPr/>
        </p:nvSpPr>
        <p:spPr bwMode="auto">
          <a:xfrm>
            <a:off x="5638800" y="6274045"/>
            <a:ext cx="3505200" cy="584775"/>
          </a:xfrm>
          <a:prstGeom prst="rect">
            <a:avLst/>
          </a:prstGeom>
          <a:noFill/>
          <a:ln w="12700">
            <a:noFill/>
            <a:miter lim="800000"/>
            <a:headEnd type="none" w="sm" len="sm"/>
            <a:tailEnd type="none" w="sm" len="sm"/>
          </a:ln>
        </p:spPr>
        <p:txBody>
          <a:bodyPr wrap="squar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6-1d (3)</a:t>
            </a:r>
          </a:p>
          <a:p>
            <a:r>
              <a:rPr lang="en-US" sz="1600" b="1" dirty="0">
                <a:solidFill>
                  <a:srgbClr val="336600"/>
                </a:solidFill>
              </a:rPr>
              <a:t>A&amp;I Guide, Part One, Sect. 2-4</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dirty="0"/>
              <a:t>U.S. Army Inspector General School   </a:t>
            </a:r>
            <a:fld id="{2B601917-7281-4598-8026-F163462CC1B6}" type="slidenum">
              <a:rPr lang="en-US" smtClean="0"/>
              <a:pPr/>
              <a:t>39</a:t>
            </a:fld>
            <a:endParaRPr lang="en-US" dirty="0"/>
          </a:p>
        </p:txBody>
      </p:sp>
      <p:sp>
        <p:nvSpPr>
          <p:cNvPr id="71683" name="Rectangle 4"/>
          <p:cNvSpPr>
            <a:spLocks noGrp="1" noChangeArrowheads="1"/>
          </p:cNvSpPr>
          <p:nvPr>
            <p:ph type="title"/>
          </p:nvPr>
        </p:nvSpPr>
        <p:spPr>
          <a:xfrm>
            <a:off x="1219200" y="244475"/>
            <a:ext cx="7696200" cy="1219200"/>
          </a:xfrm>
        </p:spPr>
        <p:txBody>
          <a:bodyPr/>
          <a:lstStyle/>
          <a:p>
            <a:pPr eaLnBrk="1" hangingPunct="1"/>
            <a:r>
              <a:rPr lang="en-US" sz="4000" dirty="0"/>
              <a:t>STEP 3: </a:t>
            </a:r>
            <a:r>
              <a:rPr lang="en-US" sz="4000" dirty="0">
                <a:solidFill>
                  <a:srgbClr val="0033CC"/>
                </a:solidFill>
              </a:rPr>
              <a:t>Initiate Referrals</a:t>
            </a:r>
            <a:r>
              <a:rPr lang="en-US" sz="4000" dirty="0"/>
              <a:t> &amp; Make Initial Notifications</a:t>
            </a:r>
          </a:p>
        </p:txBody>
      </p:sp>
      <p:sp>
        <p:nvSpPr>
          <p:cNvPr id="71685" name="Text Box 3077"/>
          <p:cNvSpPr txBox="1">
            <a:spLocks noChangeArrowheads="1"/>
          </p:cNvSpPr>
          <p:nvPr/>
        </p:nvSpPr>
        <p:spPr bwMode="auto">
          <a:xfrm>
            <a:off x="5638800" y="6544640"/>
            <a:ext cx="3505200" cy="338554"/>
          </a:xfrm>
          <a:prstGeom prst="rect">
            <a:avLst/>
          </a:prstGeom>
          <a:noFill/>
          <a:ln w="12700">
            <a:noFill/>
            <a:miter lim="800000"/>
            <a:headEnd type="none" w="sm" len="sm"/>
            <a:tailEnd type="none" w="sm" len="sm"/>
          </a:ln>
        </p:spPr>
        <p:txBody>
          <a:bodyPr wrap="square">
            <a:spAutoFit/>
          </a:bodyPr>
          <a:lstStyle/>
          <a:p>
            <a:r>
              <a:rPr lang="en-US" sz="1600" b="1" dirty="0">
                <a:solidFill>
                  <a:srgbClr val="336600"/>
                </a:solidFill>
              </a:rPr>
              <a:t>A&amp;I Guide, Part One, Sect. 2-4-1</a:t>
            </a:r>
          </a:p>
        </p:txBody>
      </p:sp>
      <p:sp>
        <p:nvSpPr>
          <p:cNvPr id="7" name="Rectangle 5"/>
          <p:cNvSpPr txBox="1">
            <a:spLocks noChangeArrowheads="1"/>
          </p:cNvSpPr>
          <p:nvPr/>
        </p:nvSpPr>
        <p:spPr bwMode="auto">
          <a:xfrm>
            <a:off x="485776" y="1752600"/>
            <a:ext cx="8277224" cy="4672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r>
              <a:rPr lang="en-US" sz="2400" kern="0" dirty="0">
                <a:solidFill>
                  <a:srgbClr val="000000"/>
                </a:solidFill>
              </a:rPr>
              <a:t>Matters </a:t>
            </a:r>
            <a:r>
              <a:rPr lang="en-US" sz="2400" kern="0" dirty="0">
                <a:solidFill>
                  <a:srgbClr val="0000FF"/>
                </a:solidFill>
              </a:rPr>
              <a:t>best addressed by the chain of command  </a:t>
            </a:r>
          </a:p>
          <a:p>
            <a:pPr lvl="1" eaLnBrk="1" hangingPunct="1"/>
            <a:r>
              <a:rPr lang="en-US" sz="2400" kern="0" dirty="0">
                <a:solidFill>
                  <a:srgbClr val="000000"/>
                </a:solidFill>
              </a:rPr>
              <a:t>Refer to the lowest level of commander with the authority to fix the issue</a:t>
            </a:r>
          </a:p>
          <a:p>
            <a:pPr lvl="1" eaLnBrk="1" hangingPunct="1"/>
            <a:r>
              <a:rPr lang="en-US" sz="2400" kern="0" dirty="0">
                <a:solidFill>
                  <a:srgbClr val="FF0000"/>
                </a:solidFill>
              </a:rPr>
              <a:t>Monitor the case to ensure the chain of command takes proper action</a:t>
            </a:r>
          </a:p>
          <a:p>
            <a:pPr lvl="2" eaLnBrk="1" hangingPunct="1"/>
            <a:r>
              <a:rPr lang="en-US" kern="0" dirty="0">
                <a:solidFill>
                  <a:srgbClr val="FF0000"/>
                </a:solidFill>
              </a:rPr>
              <a:t>Review the </a:t>
            </a:r>
            <a:r>
              <a:rPr lang="en-US" u="sng" kern="0" dirty="0">
                <a:solidFill>
                  <a:srgbClr val="FF0000"/>
                </a:solidFill>
              </a:rPr>
              <a:t>command product</a:t>
            </a:r>
          </a:p>
          <a:p>
            <a:pPr lvl="1" eaLnBrk="1" hangingPunct="1"/>
            <a:r>
              <a:rPr lang="en-US" sz="2400" kern="0" dirty="0">
                <a:solidFill>
                  <a:srgbClr val="0033CC"/>
                </a:solidFill>
              </a:rPr>
              <a:t>Then close the case</a:t>
            </a:r>
          </a:p>
          <a:p>
            <a:pPr marL="457200" lvl="1" indent="0" eaLnBrk="1" hangingPunct="1">
              <a:buNone/>
            </a:pPr>
            <a:endParaRPr lang="en-US" sz="2400" kern="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196" y="4038600"/>
            <a:ext cx="2157632" cy="2296195"/>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a:t>U.S. Army Inspector General School   </a:t>
            </a:r>
            <a:fld id="{D6A1BF2C-87EB-4027-9766-B7680184E2DD}" type="slidenum">
              <a:rPr lang="en-US" smtClean="0"/>
              <a:pPr/>
              <a:t>4</a:t>
            </a:fld>
            <a:endParaRPr lang="en-US"/>
          </a:p>
        </p:txBody>
      </p:sp>
      <p:sp>
        <p:nvSpPr>
          <p:cNvPr id="35843" name="Rectangle 2"/>
          <p:cNvSpPr>
            <a:spLocks noGrp="1" noChangeArrowheads="1"/>
          </p:cNvSpPr>
          <p:nvPr>
            <p:ph type="title"/>
          </p:nvPr>
        </p:nvSpPr>
        <p:spPr>
          <a:xfrm>
            <a:off x="1295400" y="152400"/>
            <a:ext cx="7239000" cy="1219200"/>
          </a:xfrm>
        </p:spPr>
        <p:txBody>
          <a:bodyPr/>
          <a:lstStyle/>
          <a:p>
            <a:pPr eaLnBrk="1" hangingPunct="1"/>
            <a:r>
              <a:rPr lang="en-US" sz="4000" dirty="0"/>
              <a:t>STEP 1: Receive the IGAR</a:t>
            </a:r>
          </a:p>
        </p:txBody>
      </p:sp>
      <p:sp>
        <p:nvSpPr>
          <p:cNvPr id="35844" name="Rectangle 3"/>
          <p:cNvSpPr>
            <a:spLocks noGrp="1" noChangeArrowheads="1"/>
          </p:cNvSpPr>
          <p:nvPr>
            <p:ph type="body" idx="1"/>
          </p:nvPr>
        </p:nvSpPr>
        <p:spPr/>
        <p:txBody>
          <a:bodyPr/>
          <a:lstStyle/>
          <a:p>
            <a:pPr eaLnBrk="1" hangingPunct="1"/>
            <a:r>
              <a:rPr lang="en-US" sz="2800" dirty="0"/>
              <a:t>IGARs come from the </a:t>
            </a:r>
            <a:r>
              <a:rPr lang="en-US" sz="2800" u="sng" dirty="0">
                <a:solidFill>
                  <a:srgbClr val="0000FF"/>
                </a:solidFill>
              </a:rPr>
              <a:t>in</a:t>
            </a:r>
            <a:r>
              <a:rPr lang="en-US" sz="2800" dirty="0"/>
              <a:t> crowd:</a:t>
            </a:r>
          </a:p>
          <a:p>
            <a:pPr eaLnBrk="1" hangingPunct="1"/>
            <a:endParaRPr lang="en-US" sz="2800" dirty="0"/>
          </a:p>
          <a:p>
            <a:pPr lvl="1" eaLnBrk="1" hangingPunct="1"/>
            <a:r>
              <a:rPr lang="en-US" dirty="0"/>
              <a:t>Walk-</a:t>
            </a:r>
            <a:r>
              <a:rPr lang="en-US" dirty="0">
                <a:solidFill>
                  <a:srgbClr val="0000FF"/>
                </a:solidFill>
              </a:rPr>
              <a:t>in</a:t>
            </a:r>
          </a:p>
          <a:p>
            <a:pPr lvl="1" eaLnBrk="1" hangingPunct="1"/>
            <a:r>
              <a:rPr lang="en-US" dirty="0"/>
              <a:t>Call-</a:t>
            </a:r>
            <a:r>
              <a:rPr lang="en-US" dirty="0">
                <a:solidFill>
                  <a:srgbClr val="0000FF"/>
                </a:solidFill>
              </a:rPr>
              <a:t>in</a:t>
            </a:r>
          </a:p>
          <a:p>
            <a:pPr lvl="1" eaLnBrk="1" hangingPunct="1"/>
            <a:r>
              <a:rPr lang="en-US" dirty="0"/>
              <a:t>Write-</a:t>
            </a:r>
            <a:r>
              <a:rPr lang="en-US" dirty="0">
                <a:solidFill>
                  <a:srgbClr val="0000FF"/>
                </a:solidFill>
              </a:rPr>
              <a:t>in</a:t>
            </a:r>
          </a:p>
          <a:p>
            <a:pPr lvl="1" eaLnBrk="1" hangingPunct="1"/>
            <a:r>
              <a:rPr lang="en-US" dirty="0"/>
              <a:t>E-mail-</a:t>
            </a:r>
            <a:r>
              <a:rPr lang="en-US" dirty="0">
                <a:solidFill>
                  <a:srgbClr val="0000FF"/>
                </a:solidFill>
              </a:rPr>
              <a:t>in</a:t>
            </a:r>
          </a:p>
          <a:p>
            <a:pPr lvl="1" eaLnBrk="1" hangingPunct="1"/>
            <a:endParaRPr lang="en-US" dirty="0"/>
          </a:p>
          <a:p>
            <a:pPr lvl="1" eaLnBrk="1" hangingPunct="1"/>
            <a:r>
              <a:rPr lang="en-US" dirty="0">
                <a:solidFill>
                  <a:srgbClr val="0000FF"/>
                </a:solidFill>
              </a:rPr>
              <a:t>In</a:t>
            </a:r>
            <a:r>
              <a:rPr lang="en-US" dirty="0"/>
              <a:t> the Gym … </a:t>
            </a:r>
            <a:br>
              <a:rPr lang="en-US" dirty="0"/>
            </a:br>
            <a:endParaRPr lang="en-US" dirty="0"/>
          </a:p>
        </p:txBody>
      </p:sp>
      <p:sp>
        <p:nvSpPr>
          <p:cNvPr id="35845" name="Text Box 12"/>
          <p:cNvSpPr txBox="1">
            <a:spLocks noChangeArrowheads="1"/>
          </p:cNvSpPr>
          <p:nvPr/>
        </p:nvSpPr>
        <p:spPr bwMode="auto">
          <a:xfrm>
            <a:off x="5334000" y="6530220"/>
            <a:ext cx="3810000" cy="338554"/>
          </a:xfrm>
          <a:prstGeom prst="rect">
            <a:avLst/>
          </a:prstGeom>
          <a:noFill/>
          <a:ln w="76200">
            <a:noFill/>
            <a:miter lim="800000"/>
            <a:headEnd/>
            <a:tailEnd/>
          </a:ln>
        </p:spPr>
        <p:txBody>
          <a:bodyPr wrap="square">
            <a:spAutoFit/>
          </a:bodyPr>
          <a:lstStyle/>
          <a:p>
            <a:r>
              <a:rPr lang="en-US" sz="1600" b="1" dirty="0">
                <a:solidFill>
                  <a:srgbClr val="336600"/>
                </a:solidFill>
              </a:rPr>
              <a:t>A&amp;I Guide, Part One, Sect. 2-2</a:t>
            </a:r>
          </a:p>
        </p:txBody>
      </p:sp>
      <p:pic>
        <p:nvPicPr>
          <p:cNvPr id="35846" name="Picture 22" descr="55-245409841"/>
          <p:cNvPicPr>
            <a:picLocks noChangeAspect="1" noChangeArrowheads="1"/>
          </p:cNvPicPr>
          <p:nvPr/>
        </p:nvPicPr>
        <p:blipFill>
          <a:blip r:embed="rId3" cstate="print"/>
          <a:srcRect/>
          <a:stretch>
            <a:fillRect/>
          </a:stretch>
        </p:blipFill>
        <p:spPr bwMode="auto">
          <a:xfrm>
            <a:off x="5029200" y="2590800"/>
            <a:ext cx="1905000" cy="1905000"/>
          </a:xfrm>
          <a:prstGeom prst="rect">
            <a:avLst/>
          </a:prstGeom>
          <a:noFill/>
          <a:ln w="9525">
            <a:noFill/>
            <a:miter lim="800000"/>
            <a:headEnd/>
            <a:tailEnd/>
          </a:ln>
        </p:spPr>
      </p:pic>
      <p:pic>
        <p:nvPicPr>
          <p:cNvPr id="35847" name="Picture 31" descr="MCj03980290000[1]"/>
          <p:cNvPicPr>
            <a:picLocks noChangeAspect="1" noChangeArrowheads="1"/>
          </p:cNvPicPr>
          <p:nvPr/>
        </p:nvPicPr>
        <p:blipFill>
          <a:blip r:embed="rId4" cstate="print"/>
          <a:srcRect/>
          <a:stretch>
            <a:fillRect/>
          </a:stretch>
        </p:blipFill>
        <p:spPr bwMode="auto">
          <a:xfrm>
            <a:off x="7086600" y="4191000"/>
            <a:ext cx="1676400" cy="1633538"/>
          </a:xfrm>
          <a:prstGeom prst="rect">
            <a:avLst/>
          </a:prstGeom>
          <a:noFill/>
          <a:ln w="9525">
            <a:noFill/>
            <a:miter lim="800000"/>
            <a:headEnd/>
            <a:tailEnd/>
          </a:ln>
        </p:spPr>
      </p:pic>
      <p:pic>
        <p:nvPicPr>
          <p:cNvPr id="35848" name="Picture 35" descr="MCj03968380000[1]"/>
          <p:cNvPicPr>
            <a:picLocks noChangeAspect="1" noChangeArrowheads="1"/>
          </p:cNvPicPr>
          <p:nvPr/>
        </p:nvPicPr>
        <p:blipFill>
          <a:blip r:embed="rId5" cstate="print"/>
          <a:srcRect/>
          <a:stretch>
            <a:fillRect/>
          </a:stretch>
        </p:blipFill>
        <p:spPr bwMode="auto">
          <a:xfrm>
            <a:off x="3657600" y="2743200"/>
            <a:ext cx="1114425" cy="1812925"/>
          </a:xfrm>
          <a:prstGeom prst="rect">
            <a:avLst/>
          </a:prstGeom>
          <a:noFill/>
          <a:ln w="9525">
            <a:noFill/>
            <a:miter lim="800000"/>
            <a:headEnd/>
            <a:tailEnd/>
          </a:ln>
        </p:spPr>
      </p:pic>
      <p:pic>
        <p:nvPicPr>
          <p:cNvPr id="35849" name="Picture 37" descr="MCj03002290000[1]"/>
          <p:cNvPicPr>
            <a:picLocks noChangeAspect="1" noChangeArrowheads="1"/>
          </p:cNvPicPr>
          <p:nvPr/>
        </p:nvPicPr>
        <p:blipFill>
          <a:blip r:embed="rId6" cstate="print"/>
          <a:srcRect/>
          <a:stretch>
            <a:fillRect/>
          </a:stretch>
        </p:blipFill>
        <p:spPr bwMode="auto">
          <a:xfrm>
            <a:off x="4267200" y="4572000"/>
            <a:ext cx="1809750" cy="1460500"/>
          </a:xfrm>
          <a:prstGeom prst="rect">
            <a:avLst/>
          </a:prstGeom>
          <a:noFill/>
          <a:ln w="9525">
            <a:noFill/>
            <a:miter lim="800000"/>
            <a:headEnd/>
            <a:tailEnd/>
          </a:ln>
        </p:spPr>
      </p:pic>
      <p:pic>
        <p:nvPicPr>
          <p:cNvPr id="35850" name="Picture 39" descr="MCj01572130000[1]"/>
          <p:cNvPicPr>
            <a:picLocks noChangeAspect="1" noChangeArrowheads="1"/>
          </p:cNvPicPr>
          <p:nvPr/>
        </p:nvPicPr>
        <p:blipFill>
          <a:blip r:embed="rId7" cstate="print"/>
          <a:srcRect/>
          <a:stretch>
            <a:fillRect/>
          </a:stretch>
        </p:blipFill>
        <p:spPr bwMode="auto">
          <a:xfrm>
            <a:off x="7315200" y="1600200"/>
            <a:ext cx="1333500" cy="1806575"/>
          </a:xfrm>
          <a:prstGeom prst="rect">
            <a:avLst/>
          </a:prstGeom>
          <a:noFill/>
          <a:ln w="9525">
            <a:no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dirty="0"/>
              <a:t>U.S. Army Inspector General School   </a:t>
            </a:r>
            <a:fld id="{2B601917-7281-4598-8026-F163462CC1B6}" type="slidenum">
              <a:rPr lang="en-US" smtClean="0"/>
              <a:pPr/>
              <a:t>40</a:t>
            </a:fld>
            <a:endParaRPr lang="en-US" dirty="0"/>
          </a:p>
        </p:txBody>
      </p:sp>
      <p:sp>
        <p:nvSpPr>
          <p:cNvPr id="71683" name="Rectangle 4"/>
          <p:cNvSpPr>
            <a:spLocks noGrp="1" noChangeArrowheads="1"/>
          </p:cNvSpPr>
          <p:nvPr>
            <p:ph type="title"/>
          </p:nvPr>
        </p:nvSpPr>
        <p:spPr>
          <a:xfrm>
            <a:off x="1219200" y="244475"/>
            <a:ext cx="7696200" cy="1219200"/>
          </a:xfrm>
        </p:spPr>
        <p:txBody>
          <a:bodyPr/>
          <a:lstStyle/>
          <a:p>
            <a:pPr eaLnBrk="1" hangingPunct="1"/>
            <a:r>
              <a:rPr lang="en-US" sz="4000" dirty="0"/>
              <a:t>STEP 3: </a:t>
            </a:r>
            <a:r>
              <a:rPr lang="en-US" sz="4000" dirty="0">
                <a:solidFill>
                  <a:srgbClr val="0033CC"/>
                </a:solidFill>
              </a:rPr>
              <a:t>Initiate Referrals</a:t>
            </a:r>
            <a:r>
              <a:rPr lang="en-US" sz="4000" dirty="0"/>
              <a:t> &amp; Make Initial Notifications</a:t>
            </a:r>
          </a:p>
        </p:txBody>
      </p:sp>
      <p:sp>
        <p:nvSpPr>
          <p:cNvPr id="71685" name="Text Box 3077"/>
          <p:cNvSpPr txBox="1">
            <a:spLocks noChangeArrowheads="1"/>
          </p:cNvSpPr>
          <p:nvPr/>
        </p:nvSpPr>
        <p:spPr bwMode="auto">
          <a:xfrm>
            <a:off x="5638800" y="6553200"/>
            <a:ext cx="3505200" cy="338554"/>
          </a:xfrm>
          <a:prstGeom prst="rect">
            <a:avLst/>
          </a:prstGeom>
          <a:noFill/>
          <a:ln w="12700">
            <a:noFill/>
            <a:miter lim="800000"/>
            <a:headEnd type="none" w="sm" len="sm"/>
            <a:tailEnd type="none" w="sm" len="sm"/>
          </a:ln>
        </p:spPr>
        <p:txBody>
          <a:bodyPr wrap="square">
            <a:spAutoFit/>
          </a:bodyPr>
          <a:lstStyle/>
          <a:p>
            <a:r>
              <a:rPr lang="en-US" sz="1600" b="1" dirty="0">
                <a:solidFill>
                  <a:srgbClr val="336600"/>
                </a:solidFill>
              </a:rPr>
              <a:t>A&amp;I Guide, Part One, Sect. 2-4-1</a:t>
            </a:r>
          </a:p>
        </p:txBody>
      </p:sp>
      <p:sp>
        <p:nvSpPr>
          <p:cNvPr id="7" name="Rectangle 5"/>
          <p:cNvSpPr txBox="1">
            <a:spLocks noChangeArrowheads="1"/>
          </p:cNvSpPr>
          <p:nvPr/>
        </p:nvSpPr>
        <p:spPr bwMode="auto">
          <a:xfrm>
            <a:off x="609600" y="1848445"/>
            <a:ext cx="8077200" cy="4247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r>
              <a:rPr lang="en-US" sz="2200" kern="0" dirty="0"/>
              <a:t>Matters that are </a:t>
            </a:r>
            <a:r>
              <a:rPr lang="en-US" sz="2200" kern="0" dirty="0">
                <a:solidFill>
                  <a:srgbClr val="0033CC"/>
                </a:solidFill>
              </a:rPr>
              <a:t>not IG appropriate:</a:t>
            </a:r>
            <a:r>
              <a:rPr lang="en-US" sz="2200" kern="0" dirty="0"/>
              <a:t> </a:t>
            </a:r>
          </a:p>
          <a:p>
            <a:pPr lvl="1" eaLnBrk="1" hangingPunct="1"/>
            <a:r>
              <a:rPr lang="en-US" sz="2200" kern="0" dirty="0"/>
              <a:t>Refer to the proper agency (Veterans Affairs, Chaplain, etc.) </a:t>
            </a:r>
          </a:p>
          <a:p>
            <a:pPr lvl="2" eaLnBrk="1" hangingPunct="1"/>
            <a:r>
              <a:rPr lang="en-US" sz="2200" kern="0" dirty="0">
                <a:solidFill>
                  <a:srgbClr val="0000FF"/>
                </a:solidFill>
              </a:rPr>
              <a:t>Warm Hand-off</a:t>
            </a:r>
          </a:p>
          <a:p>
            <a:pPr lvl="1" eaLnBrk="1" hangingPunct="1"/>
            <a:r>
              <a:rPr lang="en-US" sz="2200" kern="0" dirty="0">
                <a:solidFill>
                  <a:srgbClr val="FF0000"/>
                </a:solidFill>
              </a:rPr>
              <a:t>Follow-up with the complainant within five days </a:t>
            </a:r>
          </a:p>
          <a:p>
            <a:pPr lvl="1" eaLnBrk="1" hangingPunct="1"/>
            <a:r>
              <a:rPr lang="en-US" sz="2200" kern="0" dirty="0"/>
              <a:t>Close the case</a:t>
            </a:r>
          </a:p>
          <a:p>
            <a:pPr eaLnBrk="1" hangingPunct="1"/>
            <a:endParaRPr lang="en-US" sz="1100" kern="0" dirty="0"/>
          </a:p>
          <a:p>
            <a:pPr eaLnBrk="1" hangingPunct="1"/>
            <a:r>
              <a:rPr lang="en-US" sz="2200" kern="0" dirty="0"/>
              <a:t>Matters that are </a:t>
            </a:r>
            <a:r>
              <a:rPr lang="en-US" sz="2200" kern="0" dirty="0">
                <a:solidFill>
                  <a:srgbClr val="0033CC"/>
                </a:solidFill>
              </a:rPr>
              <a:t>not </a:t>
            </a:r>
            <a:r>
              <a:rPr lang="en-US" sz="2200" u="sng" kern="0" dirty="0">
                <a:solidFill>
                  <a:srgbClr val="0033CC"/>
                </a:solidFill>
              </a:rPr>
              <a:t>LOCAL </a:t>
            </a:r>
            <a:r>
              <a:rPr lang="en-US" sz="2200" kern="0" dirty="0">
                <a:solidFill>
                  <a:srgbClr val="0033CC"/>
                </a:solidFill>
              </a:rPr>
              <a:t>IG appropriate:</a:t>
            </a:r>
          </a:p>
          <a:p>
            <a:pPr lvl="1" eaLnBrk="1" hangingPunct="1"/>
            <a:r>
              <a:rPr lang="en-US" sz="2200" kern="0" dirty="0"/>
              <a:t>IG Tech Channel </a:t>
            </a:r>
            <a:r>
              <a:rPr lang="en-US" sz="2200" kern="0" dirty="0">
                <a:solidFill>
                  <a:srgbClr val="0000FF"/>
                </a:solidFill>
              </a:rPr>
              <a:t>(warm hand-off) </a:t>
            </a:r>
          </a:p>
          <a:p>
            <a:pPr lvl="1" eaLnBrk="1" hangingPunct="1"/>
            <a:r>
              <a:rPr lang="en-US" sz="2200" kern="0" dirty="0">
                <a:solidFill>
                  <a:srgbClr val="FF0000"/>
                </a:solidFill>
              </a:rPr>
              <a:t>Refer to the appropriate IG office (IGARS)</a:t>
            </a:r>
          </a:p>
          <a:p>
            <a:pPr lvl="2" eaLnBrk="1" hangingPunct="1"/>
            <a:r>
              <a:rPr lang="en-US" sz="2200" kern="0" dirty="0"/>
              <a:t>SAIG-IN for Senior Official Allegations</a:t>
            </a:r>
          </a:p>
          <a:p>
            <a:pPr lvl="2" eaLnBrk="1" hangingPunct="1"/>
            <a:r>
              <a:rPr lang="en-US" sz="2200" kern="0" dirty="0"/>
              <a:t>Sphere of activity</a:t>
            </a:r>
          </a:p>
          <a:p>
            <a:pPr lvl="1" eaLnBrk="1" hangingPunct="1"/>
            <a:r>
              <a:rPr lang="en-US" sz="2200" kern="0" dirty="0"/>
              <a:t>Close the case</a:t>
            </a:r>
          </a:p>
          <a:p>
            <a:pPr marL="0" indent="0" eaLnBrk="1" hangingPunct="1">
              <a:buFontTx/>
              <a:buNone/>
            </a:pPr>
            <a:endParaRPr lang="en-US" sz="2200" kern="0" dirty="0"/>
          </a:p>
        </p:txBody>
      </p:sp>
      <p:sp>
        <p:nvSpPr>
          <p:cNvPr id="2" name="Rectangle 5">
            <a:extLst>
              <a:ext uri="{FF2B5EF4-FFF2-40B4-BE49-F238E27FC236}">
                <a16:creationId xmlns:a16="http://schemas.microsoft.com/office/drawing/2014/main" id="{9972067D-D314-280B-CE51-3746AC1DF30B}"/>
              </a:ext>
            </a:extLst>
          </p:cNvPr>
          <p:cNvSpPr>
            <a:spLocks noChangeArrowheads="1"/>
          </p:cNvSpPr>
          <p:nvPr/>
        </p:nvSpPr>
        <p:spPr bwMode="auto">
          <a:xfrm>
            <a:off x="3733800" y="135255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253" y="3886200"/>
            <a:ext cx="1272720" cy="2587339"/>
          </a:xfrm>
          <a:prstGeom prst="rect">
            <a:avLst/>
          </a:prstGeom>
        </p:spPr>
      </p:pic>
    </p:spTree>
    <p:extLst>
      <p:ext uri="{BB962C8B-B14F-4D97-AF65-F5344CB8AC3E}">
        <p14:creationId xmlns:p14="http://schemas.microsoft.com/office/powerpoint/2010/main" val="52150276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a:t>U.S. Army Inspector General School   </a:t>
            </a:r>
            <a:fld id="{8ACEBF91-FA05-4136-BD97-495DE73A94FA}" type="slidenum">
              <a:rPr lang="en-US" smtClean="0"/>
              <a:pPr/>
              <a:t>41</a:t>
            </a:fld>
            <a:endParaRPr lang="en-US"/>
          </a:p>
        </p:txBody>
      </p:sp>
      <p:sp>
        <p:nvSpPr>
          <p:cNvPr id="72707" name="Rectangle 2"/>
          <p:cNvSpPr>
            <a:spLocks noGrp="1" noChangeArrowheads="1"/>
          </p:cNvSpPr>
          <p:nvPr>
            <p:ph type="title"/>
          </p:nvPr>
        </p:nvSpPr>
        <p:spPr>
          <a:xfrm>
            <a:off x="1600200" y="244475"/>
            <a:ext cx="7543800" cy="1219200"/>
          </a:xfrm>
        </p:spPr>
        <p:txBody>
          <a:bodyPr/>
          <a:lstStyle/>
          <a:p>
            <a:pPr eaLnBrk="1" hangingPunct="1"/>
            <a:r>
              <a:rPr lang="en-US" sz="4000"/>
              <a:t>STEP 3: Initiate Referrals &amp; </a:t>
            </a:r>
            <a:r>
              <a:rPr lang="en-US" sz="4000">
                <a:solidFill>
                  <a:srgbClr val="0033CC"/>
                </a:solidFill>
              </a:rPr>
              <a:t>Make Initial Notifications</a:t>
            </a:r>
          </a:p>
        </p:txBody>
      </p:sp>
      <p:sp>
        <p:nvSpPr>
          <p:cNvPr id="72708" name="Rectangle 3"/>
          <p:cNvSpPr>
            <a:spLocks noGrp="1" noChangeArrowheads="1"/>
          </p:cNvSpPr>
          <p:nvPr>
            <p:ph type="body" idx="1"/>
          </p:nvPr>
        </p:nvSpPr>
        <p:spPr>
          <a:xfrm>
            <a:off x="304800" y="2133600"/>
            <a:ext cx="8534400" cy="3844925"/>
          </a:xfrm>
        </p:spPr>
        <p:txBody>
          <a:bodyPr/>
          <a:lstStyle/>
          <a:p>
            <a:pPr eaLnBrk="1" hangingPunct="1"/>
            <a:r>
              <a:rPr lang="en-US" sz="2800" dirty="0"/>
              <a:t>No Initial Notifications for Assistance Cases</a:t>
            </a:r>
          </a:p>
          <a:p>
            <a:pPr eaLnBrk="1" hangingPunct="1"/>
            <a:endParaRPr lang="en-US" sz="2800" dirty="0"/>
          </a:p>
          <a:p>
            <a:pPr eaLnBrk="1" hangingPunct="1"/>
            <a:r>
              <a:rPr lang="en-US" sz="2800" dirty="0"/>
              <a:t>For allegations, initial notifications are required for subject / suspect and supervisor / commander</a:t>
            </a:r>
          </a:p>
          <a:p>
            <a:pPr eaLnBrk="1" hangingPunct="1"/>
            <a:endParaRPr lang="en-US" sz="2800" dirty="0"/>
          </a:p>
          <a:p>
            <a:pPr eaLnBrk="1" hangingPunct="1"/>
            <a:r>
              <a:rPr lang="en-US" sz="2800" dirty="0"/>
              <a:t>Wait for the Investigations block of instruction to hear all about it!</a:t>
            </a:r>
          </a:p>
          <a:p>
            <a:pPr lvl="1" eaLnBrk="1" hangingPunct="1">
              <a:buFontTx/>
              <a:buNone/>
            </a:pPr>
            <a:endParaRPr lang="en-US" dirty="0"/>
          </a:p>
        </p:txBody>
      </p:sp>
      <p:sp>
        <p:nvSpPr>
          <p:cNvPr id="72709" name="Rectangle 5"/>
          <p:cNvSpPr>
            <a:spLocks noChangeArrowheads="1"/>
          </p:cNvSpPr>
          <p:nvPr/>
        </p:nvSpPr>
        <p:spPr bwMode="auto">
          <a:xfrm>
            <a:off x="5624114" y="6349425"/>
            <a:ext cx="3291286" cy="584775"/>
          </a:xfrm>
          <a:prstGeom prst="rect">
            <a:avLst/>
          </a:prstGeom>
          <a:noFill/>
          <a:ln w="76200">
            <a:noFill/>
            <a:miter lim="800000"/>
            <a:headEnd/>
            <a:tailEnd/>
          </a:ln>
        </p:spPr>
        <p:txBody>
          <a:bodyPr wrap="non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7-1b (3)</a:t>
            </a:r>
          </a:p>
          <a:p>
            <a:r>
              <a:rPr lang="en-US" sz="1600" b="1" dirty="0">
                <a:solidFill>
                  <a:srgbClr val="336600"/>
                </a:solidFill>
              </a:rPr>
              <a:t>A&amp;I Guide, Part One, Sect. 2-4-2</a:t>
            </a:r>
          </a:p>
        </p:txBody>
      </p:sp>
      <p:sp>
        <p:nvSpPr>
          <p:cNvPr id="2" name="Rectangle 5">
            <a:extLst>
              <a:ext uri="{FF2B5EF4-FFF2-40B4-BE49-F238E27FC236}">
                <a16:creationId xmlns:a16="http://schemas.microsoft.com/office/drawing/2014/main" id="{4CC9300B-C38A-86A6-E8BC-BBE073E5D419}"/>
              </a:ext>
            </a:extLst>
          </p:cNvPr>
          <p:cNvSpPr>
            <a:spLocks noChangeArrowheads="1"/>
          </p:cNvSpPr>
          <p:nvPr/>
        </p:nvSpPr>
        <p:spPr bwMode="auto">
          <a:xfrm>
            <a:off x="3981450" y="14478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a:t>U.S. Army Inspector General School   </a:t>
            </a:r>
            <a:fld id="{6CDC2D30-27B6-4D68-A458-2B5E61AF719D}" type="slidenum">
              <a:rPr lang="en-US" smtClean="0"/>
              <a:pPr/>
              <a:t>42</a:t>
            </a:fld>
            <a:endParaRPr lang="en-US"/>
          </a:p>
        </p:txBody>
      </p:sp>
      <p:sp>
        <p:nvSpPr>
          <p:cNvPr id="70659" name="Rectangle 2"/>
          <p:cNvSpPr>
            <a:spLocks noGrp="1" noChangeArrowheads="1"/>
          </p:cNvSpPr>
          <p:nvPr>
            <p:ph type="title"/>
          </p:nvPr>
        </p:nvSpPr>
        <p:spPr>
          <a:xfrm>
            <a:off x="932544" y="244475"/>
            <a:ext cx="7239000" cy="1219200"/>
          </a:xfrm>
          <a:noFill/>
        </p:spPr>
        <p:txBody>
          <a:bodyPr/>
          <a:lstStyle/>
          <a:p>
            <a:pPr eaLnBrk="1" hangingPunct="1"/>
            <a:r>
              <a:rPr lang="en-US" sz="4000" dirty="0"/>
              <a:t>The Seven-Step IGAP</a:t>
            </a:r>
            <a:br>
              <a:rPr lang="en-US" sz="4000" dirty="0"/>
            </a:br>
            <a:r>
              <a:rPr lang="en-US" sz="4000" dirty="0"/>
              <a:t>Step Three</a:t>
            </a:r>
          </a:p>
        </p:txBody>
      </p:sp>
      <p:sp>
        <p:nvSpPr>
          <p:cNvPr id="70664" name="Text Box 12"/>
          <p:cNvSpPr txBox="1">
            <a:spLocks noChangeArrowheads="1"/>
          </p:cNvSpPr>
          <p:nvPr/>
        </p:nvSpPr>
        <p:spPr bwMode="auto">
          <a:xfrm>
            <a:off x="2264569" y="2057400"/>
            <a:ext cx="4495800" cy="860425"/>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hangingPunct="0"/>
            <a:r>
              <a:rPr lang="en-US" sz="2400" b="1">
                <a:solidFill>
                  <a:srgbClr val="000000"/>
                </a:solidFill>
              </a:rPr>
              <a:t>Step 3  Initiate Referrals Make Initial Notifications</a:t>
            </a:r>
          </a:p>
        </p:txBody>
      </p:sp>
      <p:sp>
        <p:nvSpPr>
          <p:cNvPr id="3" name="TextBox 2">
            <a:extLst>
              <a:ext uri="{FF2B5EF4-FFF2-40B4-BE49-F238E27FC236}">
                <a16:creationId xmlns:a16="http://schemas.microsoft.com/office/drawing/2014/main" id="{BDB48F95-601D-1E39-B5D7-71094F9B0923}"/>
              </a:ext>
            </a:extLst>
          </p:cNvPr>
          <p:cNvSpPr txBox="1"/>
          <p:nvPr/>
        </p:nvSpPr>
        <p:spPr>
          <a:xfrm>
            <a:off x="2264569" y="3622536"/>
            <a:ext cx="4614862" cy="523220"/>
          </a:xfrm>
          <a:prstGeom prst="rect">
            <a:avLst/>
          </a:prstGeom>
          <a:noFill/>
        </p:spPr>
        <p:txBody>
          <a:bodyPr wrap="square">
            <a:spAutoFit/>
          </a:bodyPr>
          <a:lstStyle/>
          <a:p>
            <a:pPr algn="ctr"/>
            <a:r>
              <a:rPr lang="en-US" sz="2800" b="1" dirty="0"/>
              <a:t>Questions?</a:t>
            </a:r>
            <a:endParaRPr lang="en-US" dirty="0"/>
          </a:p>
        </p:txBody>
      </p:sp>
    </p:spTree>
    <p:extLst>
      <p:ext uri="{BB962C8B-B14F-4D97-AF65-F5344CB8AC3E}">
        <p14:creationId xmlns:p14="http://schemas.microsoft.com/office/powerpoint/2010/main" val="135330661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2D0CD-A972-0BCA-3CEA-57749BDDC74F}"/>
              </a:ext>
            </a:extLst>
          </p:cNvPr>
          <p:cNvPicPr>
            <a:picLocks noChangeAspect="1"/>
          </p:cNvPicPr>
          <p:nvPr/>
        </p:nvPicPr>
        <p:blipFill>
          <a:blip r:embed="rId3"/>
          <a:srcRect t="4890"/>
          <a:stretch/>
        </p:blipFill>
        <p:spPr>
          <a:xfrm>
            <a:off x="281354" y="1676400"/>
            <a:ext cx="4123296" cy="5243976"/>
          </a:xfrm>
          <a:prstGeom prst="rect">
            <a:avLst/>
          </a:prstGeom>
        </p:spPr>
      </p:pic>
      <p:sp>
        <p:nvSpPr>
          <p:cNvPr id="75778" name="Footer Placeholder 3"/>
          <p:cNvSpPr>
            <a:spLocks noGrp="1"/>
          </p:cNvSpPr>
          <p:nvPr>
            <p:ph type="ftr" sz="quarter" idx="10"/>
          </p:nvPr>
        </p:nvSpPr>
        <p:spPr>
          <a:noFill/>
        </p:spPr>
        <p:txBody>
          <a:bodyPr/>
          <a:lstStyle/>
          <a:p>
            <a:r>
              <a:rPr lang="en-US" dirty="0"/>
              <a:t>U.S. Army Inspector General School   </a:t>
            </a:r>
            <a:fld id="{C1FA6FC8-5CCC-4EF0-8FD5-B5151B1D73F2}" type="slidenum">
              <a:rPr lang="en-US" smtClean="0"/>
              <a:pPr/>
              <a:t>43</a:t>
            </a:fld>
            <a:endParaRPr lang="en-US" dirty="0"/>
          </a:p>
        </p:txBody>
      </p:sp>
      <p:sp>
        <p:nvSpPr>
          <p:cNvPr id="75779" name="Rectangle 2"/>
          <p:cNvSpPr>
            <a:spLocks noGrp="1" noChangeArrowheads="1"/>
          </p:cNvSpPr>
          <p:nvPr>
            <p:ph type="title"/>
          </p:nvPr>
        </p:nvSpPr>
        <p:spPr>
          <a:xfrm>
            <a:off x="976086" y="244475"/>
            <a:ext cx="7239000" cy="1219200"/>
          </a:xfrm>
          <a:noFill/>
        </p:spPr>
        <p:txBody>
          <a:bodyPr/>
          <a:lstStyle/>
          <a:p>
            <a:pPr eaLnBrk="1" hangingPunct="1"/>
            <a:r>
              <a:rPr lang="en-US" sz="4000" dirty="0"/>
              <a:t>The Seven-Step IGAP</a:t>
            </a:r>
            <a:br>
              <a:rPr lang="en-US" sz="4000" dirty="0"/>
            </a:br>
            <a:r>
              <a:rPr lang="en-US" sz="4000" dirty="0"/>
              <a:t>Step Four</a:t>
            </a:r>
          </a:p>
        </p:txBody>
      </p:sp>
      <p:sp>
        <p:nvSpPr>
          <p:cNvPr id="75781" name="Line 9"/>
          <p:cNvSpPr>
            <a:spLocks noChangeShapeType="1"/>
          </p:cNvSpPr>
          <p:nvPr/>
        </p:nvSpPr>
        <p:spPr bwMode="auto">
          <a:xfrm flipV="1">
            <a:off x="4064756" y="2057400"/>
            <a:ext cx="202444" cy="1447800"/>
          </a:xfrm>
          <a:prstGeom prst="line">
            <a:avLst/>
          </a:prstGeom>
          <a:noFill/>
          <a:ln w="76200">
            <a:solidFill>
              <a:srgbClr val="990000"/>
            </a:solidFill>
            <a:prstDash val="sysDot"/>
            <a:round/>
            <a:headEnd/>
            <a:tailEnd/>
          </a:ln>
        </p:spPr>
        <p:txBody>
          <a:bodyPr wrap="none"/>
          <a:lstStyle/>
          <a:p>
            <a:endParaRPr lang="en-US"/>
          </a:p>
        </p:txBody>
      </p:sp>
      <p:sp>
        <p:nvSpPr>
          <p:cNvPr id="75782" name="Line 10"/>
          <p:cNvSpPr>
            <a:spLocks noChangeShapeType="1"/>
          </p:cNvSpPr>
          <p:nvPr/>
        </p:nvSpPr>
        <p:spPr bwMode="auto">
          <a:xfrm flipV="1">
            <a:off x="4064756" y="4663538"/>
            <a:ext cx="213650" cy="746661"/>
          </a:xfrm>
          <a:prstGeom prst="line">
            <a:avLst/>
          </a:prstGeom>
          <a:noFill/>
          <a:ln w="76200">
            <a:solidFill>
              <a:srgbClr val="990000"/>
            </a:solidFill>
            <a:prstDash val="sysDot"/>
            <a:round/>
            <a:headEnd/>
            <a:tailEnd/>
          </a:ln>
        </p:spPr>
        <p:txBody>
          <a:bodyPr wrap="none"/>
          <a:lstStyle/>
          <a:p>
            <a:endParaRPr lang="en-US"/>
          </a:p>
        </p:txBody>
      </p:sp>
      <p:sp>
        <p:nvSpPr>
          <p:cNvPr id="75783" name="Rectangle 11"/>
          <p:cNvSpPr>
            <a:spLocks noChangeArrowheads="1"/>
          </p:cNvSpPr>
          <p:nvPr/>
        </p:nvSpPr>
        <p:spPr bwMode="auto">
          <a:xfrm>
            <a:off x="366441" y="3505200"/>
            <a:ext cx="3698315" cy="1905000"/>
          </a:xfrm>
          <a:prstGeom prst="rect">
            <a:avLst/>
          </a:prstGeom>
          <a:noFill/>
          <a:ln w="76200">
            <a:solidFill>
              <a:srgbClr val="990000"/>
            </a:solidFill>
            <a:prstDash val="sysDot"/>
            <a:miter lim="800000"/>
            <a:headEnd/>
            <a:tailEnd/>
          </a:ln>
        </p:spPr>
        <p:txBody>
          <a:bodyPr wrap="none" anchor="ctr"/>
          <a:lstStyle/>
          <a:p>
            <a:endParaRPr lang="en-US"/>
          </a:p>
        </p:txBody>
      </p:sp>
      <p:sp>
        <p:nvSpPr>
          <p:cNvPr id="75784" name="Text Box 12"/>
          <p:cNvSpPr txBox="1">
            <a:spLocks noChangeArrowheads="1"/>
          </p:cNvSpPr>
          <p:nvPr/>
        </p:nvSpPr>
        <p:spPr bwMode="auto">
          <a:xfrm>
            <a:off x="5746702" y="6595646"/>
            <a:ext cx="3397298" cy="338554"/>
          </a:xfrm>
          <a:prstGeom prst="rect">
            <a:avLst/>
          </a:prstGeom>
          <a:noFill/>
          <a:ln w="12700">
            <a:noFill/>
            <a:miter lim="800000"/>
            <a:headEnd type="none" w="sm" len="sm"/>
            <a:tailEnd type="none" w="sm" len="sm"/>
          </a:ln>
        </p:spPr>
        <p:txBody>
          <a:bodyPr wrap="square">
            <a:spAutoFit/>
          </a:bodyPr>
          <a:lstStyle/>
          <a:p>
            <a:r>
              <a:rPr lang="en-US" sz="1600" b="1" dirty="0">
                <a:solidFill>
                  <a:srgbClr val="336600"/>
                </a:solidFill>
              </a:rPr>
              <a:t>A&amp;I Guide, Part One, Sect. 2-5</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68" t="1086" r="1"/>
          <a:stretch/>
        </p:blipFill>
        <p:spPr>
          <a:xfrm>
            <a:off x="4267200" y="2027655"/>
            <a:ext cx="4697388" cy="2696745"/>
          </a:xfrm>
          <a:prstGeom prst="rect">
            <a:avLst/>
          </a:prstGeom>
        </p:spPr>
      </p:pic>
      <p:cxnSp>
        <p:nvCxnSpPr>
          <p:cNvPr id="6" name="Straight Connector 5">
            <a:extLst>
              <a:ext uri="{FF2B5EF4-FFF2-40B4-BE49-F238E27FC236}">
                <a16:creationId xmlns:a16="http://schemas.microsoft.com/office/drawing/2014/main" id="{AE2E0CFD-6BC3-A87E-F56B-922FB592C2A0}"/>
              </a:ext>
            </a:extLst>
          </p:cNvPr>
          <p:cNvCxnSpPr>
            <a:cxnSpLocks/>
          </p:cNvCxnSpPr>
          <p:nvPr/>
        </p:nvCxnSpPr>
        <p:spPr bwMode="auto">
          <a:xfrm>
            <a:off x="5746702" y="2375048"/>
            <a:ext cx="923263" cy="1130152"/>
          </a:xfrm>
          <a:prstGeom prst="line">
            <a:avLst/>
          </a:prstGeom>
          <a:ln w="50800">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2C9AFF0B-0EEF-08A3-B4B2-514EFB039AE4}"/>
              </a:ext>
            </a:extLst>
          </p:cNvPr>
          <p:cNvCxnSpPr>
            <a:cxnSpLocks/>
          </p:cNvCxnSpPr>
          <p:nvPr/>
        </p:nvCxnSpPr>
        <p:spPr bwMode="auto">
          <a:xfrm>
            <a:off x="5746702" y="4495800"/>
            <a:ext cx="923263" cy="2094992"/>
          </a:xfrm>
          <a:prstGeom prst="line">
            <a:avLst/>
          </a:prstGeom>
          <a:ln w="53975">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10" name="Group 9">
            <a:extLst>
              <a:ext uri="{FF2B5EF4-FFF2-40B4-BE49-F238E27FC236}">
                <a16:creationId xmlns:a16="http://schemas.microsoft.com/office/drawing/2014/main" id="{E0F1D580-BE8D-21D3-E65A-B2AF5B0F5239}"/>
              </a:ext>
            </a:extLst>
          </p:cNvPr>
          <p:cNvGrpSpPr/>
          <p:nvPr/>
        </p:nvGrpSpPr>
        <p:grpSpPr>
          <a:xfrm>
            <a:off x="6648719" y="3429001"/>
            <a:ext cx="2294623" cy="3161791"/>
            <a:chOff x="146768" y="3428211"/>
            <a:chExt cx="1992463" cy="2813005"/>
          </a:xfrm>
        </p:grpSpPr>
        <p:sp>
          <p:nvSpPr>
            <p:cNvPr id="11" name="Text Box 20">
              <a:extLst>
                <a:ext uri="{FF2B5EF4-FFF2-40B4-BE49-F238E27FC236}">
                  <a16:creationId xmlns:a16="http://schemas.microsoft.com/office/drawing/2014/main" id="{34554862-9FD1-DBF3-4EE3-D81A3D670ABE}"/>
                </a:ext>
              </a:extLst>
            </p:cNvPr>
            <p:cNvSpPr txBox="1">
              <a:spLocks noChangeArrowheads="1"/>
            </p:cNvSpPr>
            <p:nvPr/>
          </p:nvSpPr>
          <p:spPr bwMode="auto">
            <a:xfrm>
              <a:off x="146768" y="3428211"/>
              <a:ext cx="1992463" cy="2813005"/>
            </a:xfrm>
            <a:prstGeom prst="rect">
              <a:avLst/>
            </a:prstGeom>
            <a:solidFill>
              <a:srgbClr val="99CCFF"/>
            </a:solidFill>
            <a:ln w="28575">
              <a:solidFill>
                <a:schemeClr val="tx1"/>
              </a:solidFill>
              <a:miter lim="800000"/>
              <a:headEnd/>
              <a:tailEnd/>
            </a:ln>
          </p:spPr>
          <p:txBody>
            <a:bodyPr lIns="101882" tIns="50941" rIns="101882" bIns="50941">
              <a:spAutoFit/>
            </a:bodyPr>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lnSpc>
                  <a:spcPct val="90000"/>
                </a:lnSpc>
                <a:spcBef>
                  <a:spcPct val="0"/>
                </a:spcBef>
                <a:buFontTx/>
                <a:buNone/>
              </a:pPr>
              <a:endParaRPr lang="en-US" altLang="en-US" sz="1600" b="1" dirty="0"/>
            </a:p>
            <a:p>
              <a:pPr algn="ctr">
                <a:lnSpc>
                  <a:spcPct val="20000"/>
                </a:lnSpc>
                <a:spcBef>
                  <a:spcPct val="0"/>
                </a:spcBef>
                <a:buFontTx/>
                <a:buNone/>
              </a:pPr>
              <a:r>
                <a:rPr lang="en-US" altLang="en-US" sz="1600" b="1" dirty="0"/>
                <a:t>Assistance</a:t>
              </a:r>
            </a:p>
            <a:p>
              <a:pPr algn="ctr">
                <a:spcBef>
                  <a:spcPct val="0"/>
                </a:spcBef>
                <a:buFontTx/>
                <a:buNone/>
              </a:pPr>
              <a:r>
                <a:rPr lang="en-US" altLang="en-US" sz="1600" b="1" dirty="0"/>
                <a:t>Inquiry</a:t>
              </a:r>
            </a:p>
            <a:p>
              <a:pPr algn="ctr">
                <a:spcBef>
                  <a:spcPct val="0"/>
                </a:spcBef>
                <a:buFontTx/>
                <a:buNone/>
              </a:pPr>
              <a:r>
                <a:rPr lang="en-US" altLang="en-US" sz="1600" dirty="0"/>
                <a:t>Plan</a:t>
              </a:r>
            </a:p>
            <a:p>
              <a:pPr algn="ctr">
                <a:lnSpc>
                  <a:spcPct val="80000"/>
                </a:lnSpc>
                <a:spcBef>
                  <a:spcPct val="0"/>
                </a:spcBef>
                <a:buFontTx/>
                <a:buNone/>
              </a:pPr>
              <a:r>
                <a:rPr lang="en-US" altLang="en-US" sz="1600" dirty="0"/>
                <a:t>Gather Information</a:t>
              </a:r>
            </a:p>
            <a:p>
              <a:pPr algn="ctr">
                <a:spcBef>
                  <a:spcPct val="0"/>
                </a:spcBef>
                <a:buFontTx/>
                <a:buNone/>
              </a:pPr>
              <a:endParaRPr lang="en-US" altLang="en-US" sz="1400" dirty="0"/>
            </a:p>
            <a:p>
              <a:pPr algn="ctr">
                <a:spcBef>
                  <a:spcPct val="0"/>
                </a:spcBef>
                <a:buFontTx/>
                <a:buNone/>
              </a:pPr>
              <a:endParaRPr lang="en-US" altLang="en-US" sz="1400" dirty="0"/>
            </a:p>
            <a:p>
              <a:pPr algn="ctr">
                <a:spcBef>
                  <a:spcPct val="0"/>
                </a:spcBef>
                <a:buFontTx/>
                <a:buNone/>
              </a:pPr>
              <a:endParaRPr lang="en-US" altLang="en-US" sz="1400" dirty="0"/>
            </a:p>
            <a:p>
              <a:pPr algn="ctr">
                <a:spcBef>
                  <a:spcPct val="0"/>
                </a:spcBef>
                <a:buFontTx/>
                <a:buNone/>
              </a:pPr>
              <a:endParaRPr lang="en-US" altLang="en-US" sz="1400" dirty="0"/>
            </a:p>
            <a:p>
              <a:pPr algn="ctr">
                <a:spcBef>
                  <a:spcPct val="0"/>
                </a:spcBef>
                <a:buFontTx/>
                <a:buNone/>
              </a:pPr>
              <a:endParaRPr lang="en-US" altLang="en-US" sz="1400" dirty="0"/>
            </a:p>
            <a:p>
              <a:pPr algn="ctr">
                <a:lnSpc>
                  <a:spcPct val="0"/>
                </a:lnSpc>
                <a:spcBef>
                  <a:spcPct val="0"/>
                </a:spcBef>
                <a:buFontTx/>
                <a:buNone/>
              </a:pPr>
              <a:endParaRPr lang="en-US" altLang="en-US" sz="1400" dirty="0"/>
            </a:p>
            <a:p>
              <a:pPr algn="ctr">
                <a:spcBef>
                  <a:spcPct val="0"/>
                </a:spcBef>
                <a:buFontTx/>
                <a:buNone/>
              </a:pPr>
              <a:endParaRPr lang="en-US" altLang="en-US" sz="1400" dirty="0"/>
            </a:p>
            <a:p>
              <a:pPr algn="ctr">
                <a:lnSpc>
                  <a:spcPct val="120000"/>
                </a:lnSpc>
                <a:spcBef>
                  <a:spcPct val="0"/>
                </a:spcBef>
                <a:buFontTx/>
                <a:buNone/>
              </a:pPr>
              <a:endParaRPr lang="en-US" altLang="en-US" sz="1400" dirty="0"/>
            </a:p>
            <a:p>
              <a:pPr algn="ctr">
                <a:lnSpc>
                  <a:spcPct val="120000"/>
                </a:lnSpc>
                <a:spcBef>
                  <a:spcPct val="0"/>
                </a:spcBef>
                <a:buFontTx/>
                <a:buNone/>
              </a:pPr>
              <a:r>
                <a:rPr lang="en-US" altLang="en-US" sz="1600" dirty="0"/>
                <a:t>Evaluate Information</a:t>
              </a:r>
            </a:p>
            <a:p>
              <a:pPr algn="ctr">
                <a:lnSpc>
                  <a:spcPct val="110000"/>
                </a:lnSpc>
                <a:spcBef>
                  <a:spcPct val="0"/>
                </a:spcBef>
                <a:buFontTx/>
                <a:buNone/>
              </a:pPr>
              <a:r>
                <a:rPr lang="en-US" altLang="en-US" sz="1600" dirty="0"/>
                <a:t> Resolve Issue(s)  </a:t>
              </a:r>
            </a:p>
          </p:txBody>
        </p:sp>
        <p:sp>
          <p:nvSpPr>
            <p:cNvPr id="12" name="Oval 30">
              <a:extLst>
                <a:ext uri="{FF2B5EF4-FFF2-40B4-BE49-F238E27FC236}">
                  <a16:creationId xmlns:a16="http://schemas.microsoft.com/office/drawing/2014/main" id="{841415EC-4A5D-19A4-C8F3-A17C4433B1A4}"/>
                </a:ext>
              </a:extLst>
            </p:cNvPr>
            <p:cNvSpPr>
              <a:spLocks noChangeArrowheads="1"/>
            </p:cNvSpPr>
            <p:nvPr/>
          </p:nvSpPr>
          <p:spPr bwMode="auto">
            <a:xfrm>
              <a:off x="243876" y="4377328"/>
              <a:ext cx="1806837" cy="1220295"/>
            </a:xfrm>
            <a:prstGeom prst="ellipse">
              <a:avLst/>
            </a:prstGeom>
            <a:solidFill>
              <a:schemeClr val="bg1"/>
            </a:solidFill>
            <a:ln w="9525">
              <a:solidFill>
                <a:schemeClr val="tx1"/>
              </a:solidFill>
              <a:round/>
              <a:headEnd/>
              <a:tailEnd/>
            </a:ln>
          </p:spPr>
          <p:txBody>
            <a:bodyPr wrap="none" lIns="101882" tIns="50941" rIns="101882" bIns="50941" anchor="ctr"/>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FontTx/>
                <a:buNone/>
              </a:pPr>
              <a:r>
                <a:rPr lang="en-US" altLang="en-US" sz="1600" dirty="0"/>
                <a:t>Documents</a:t>
              </a:r>
            </a:p>
            <a:p>
              <a:pPr algn="ctr">
                <a:spcBef>
                  <a:spcPct val="0"/>
                </a:spcBef>
                <a:buFontTx/>
                <a:buNone/>
              </a:pPr>
              <a:r>
                <a:rPr lang="en-US" altLang="en-US" sz="1600" dirty="0"/>
                <a:t>Telephone Calls </a:t>
              </a:r>
            </a:p>
            <a:p>
              <a:pPr algn="ctr">
                <a:spcBef>
                  <a:spcPct val="0"/>
                </a:spcBef>
                <a:buFontTx/>
                <a:buNone/>
              </a:pPr>
              <a:r>
                <a:rPr lang="en-US" altLang="en-US" sz="1600" dirty="0"/>
                <a:t>Make Contacts</a:t>
              </a:r>
            </a:p>
            <a:p>
              <a:pPr algn="ctr">
                <a:spcBef>
                  <a:spcPct val="0"/>
                </a:spcBef>
                <a:buFontTx/>
                <a:buNone/>
              </a:pPr>
              <a:r>
                <a:rPr lang="en-US" altLang="en-US" sz="1600" dirty="0"/>
                <a:t>Coordinate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C844A7-3BF9-5AA4-8B2E-FB593D74A4C1}"/>
              </a:ext>
            </a:extLst>
          </p:cNvPr>
          <p:cNvSpPr/>
          <p:nvPr/>
        </p:nvSpPr>
        <p:spPr bwMode="auto">
          <a:xfrm>
            <a:off x="287215" y="3376028"/>
            <a:ext cx="8547969" cy="627385"/>
          </a:xfrm>
          <a:prstGeom prst="rect">
            <a:avLst/>
          </a:prstGeom>
          <a:solidFill>
            <a:srgbClr val="FFFF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6802" name="Footer Placeholder 3"/>
          <p:cNvSpPr>
            <a:spLocks noGrp="1"/>
          </p:cNvSpPr>
          <p:nvPr>
            <p:ph type="ftr" sz="quarter" idx="10"/>
          </p:nvPr>
        </p:nvSpPr>
        <p:spPr>
          <a:noFill/>
        </p:spPr>
        <p:txBody>
          <a:bodyPr/>
          <a:lstStyle/>
          <a:p>
            <a:r>
              <a:rPr lang="en-US"/>
              <a:t>U.S. Army Inspector General School   </a:t>
            </a:r>
            <a:fld id="{116F8326-6103-4C80-9534-45EEC6E6060D}" type="slidenum">
              <a:rPr lang="en-US" smtClean="0"/>
              <a:pPr/>
              <a:t>44</a:t>
            </a:fld>
            <a:endParaRPr lang="en-US"/>
          </a:p>
        </p:txBody>
      </p:sp>
      <p:sp>
        <p:nvSpPr>
          <p:cNvPr id="76804" name="Rectangle 4099"/>
          <p:cNvSpPr>
            <a:spLocks noGrp="1" noChangeArrowheads="1"/>
          </p:cNvSpPr>
          <p:nvPr>
            <p:ph type="body" idx="1"/>
          </p:nvPr>
        </p:nvSpPr>
        <p:spPr>
          <a:xfrm>
            <a:off x="304800" y="2083411"/>
            <a:ext cx="8547969" cy="1916668"/>
          </a:xfrm>
        </p:spPr>
        <p:txBody>
          <a:bodyPr/>
          <a:lstStyle/>
          <a:p>
            <a:pPr eaLnBrk="1" hangingPunct="1">
              <a:buFontTx/>
              <a:buNone/>
            </a:pPr>
            <a:r>
              <a:rPr lang="en-US" sz="2400" dirty="0"/>
              <a:t>   </a:t>
            </a:r>
            <a:r>
              <a:rPr lang="en-US" sz="2400" u="sng" dirty="0"/>
              <a:t>Authority to conduct “Fact-Finding” for:</a:t>
            </a:r>
          </a:p>
          <a:p>
            <a:pPr lvl="1" eaLnBrk="1" hangingPunct="1"/>
            <a:r>
              <a:rPr lang="en-US" sz="2400" dirty="0"/>
              <a:t>Inspection: </a:t>
            </a:r>
            <a:r>
              <a:rPr lang="en-US" sz="2400" i="1" dirty="0"/>
              <a:t>Directive from the Directing Authority</a:t>
            </a:r>
          </a:p>
          <a:p>
            <a:pPr lvl="1" eaLnBrk="1" hangingPunct="1"/>
            <a:r>
              <a:rPr lang="en-US" sz="2400" dirty="0"/>
              <a:t>Investigation: </a:t>
            </a:r>
            <a:r>
              <a:rPr lang="en-US" sz="2400" i="1" dirty="0"/>
              <a:t>Directive from the Directing Authority</a:t>
            </a:r>
          </a:p>
          <a:p>
            <a:pPr lvl="1" eaLnBrk="1" hangingPunct="1"/>
            <a:r>
              <a:rPr lang="en-US" sz="2400" dirty="0"/>
              <a:t>Assistance: </a:t>
            </a:r>
            <a:r>
              <a:rPr lang="en-US" sz="2400" b="1" i="1" dirty="0">
                <a:solidFill>
                  <a:srgbClr val="FF0000"/>
                </a:solidFill>
              </a:rPr>
              <a:t>No permission needed</a:t>
            </a:r>
          </a:p>
        </p:txBody>
      </p:sp>
      <p:sp>
        <p:nvSpPr>
          <p:cNvPr id="76805" name="Rectangle 4103"/>
          <p:cNvSpPr>
            <a:spLocks noChangeArrowheads="1"/>
          </p:cNvSpPr>
          <p:nvPr/>
        </p:nvSpPr>
        <p:spPr bwMode="auto">
          <a:xfrm>
            <a:off x="5806857" y="6349425"/>
            <a:ext cx="3108543" cy="584775"/>
          </a:xfrm>
          <a:prstGeom prst="rect">
            <a:avLst/>
          </a:prstGeom>
          <a:noFill/>
          <a:ln w="76200">
            <a:noFill/>
            <a:miter lim="800000"/>
            <a:headEnd/>
            <a:tailEnd/>
          </a:ln>
        </p:spPr>
        <p:txBody>
          <a:bodyPr wrap="none">
            <a:spAutoFit/>
          </a:bodyPr>
          <a:lstStyle/>
          <a:p>
            <a:r>
              <a:rPr lang="en-US" sz="1600" b="1" dirty="0">
                <a:solidFill>
                  <a:srgbClr val="336600"/>
                </a:solidFill>
              </a:rPr>
              <a:t>AR 20-1, para. 1-8a</a:t>
            </a:r>
          </a:p>
          <a:p>
            <a:r>
              <a:rPr lang="en-US" sz="1600" b="1" dirty="0">
                <a:solidFill>
                  <a:srgbClr val="336600"/>
                </a:solidFill>
              </a:rPr>
              <a:t>A&amp;I Guide, Part One, Sect. 2-5</a:t>
            </a:r>
          </a:p>
        </p:txBody>
      </p:sp>
      <p:sp>
        <p:nvSpPr>
          <p:cNvPr id="8" name="Rectangle 2">
            <a:extLst>
              <a:ext uri="{FF2B5EF4-FFF2-40B4-BE49-F238E27FC236}">
                <a16:creationId xmlns:a16="http://schemas.microsoft.com/office/drawing/2014/main" id="{6E9BF83D-F6AA-E7A9-5CA0-003FE4FE4668}"/>
              </a:ext>
            </a:extLst>
          </p:cNvPr>
          <p:cNvSpPr txBox="1">
            <a:spLocks noChangeArrowheads="1"/>
          </p:cNvSpPr>
          <p:nvPr/>
        </p:nvSpPr>
        <p:spPr bwMode="auto">
          <a:xfrm>
            <a:off x="1142999" y="228600"/>
            <a:ext cx="7239000" cy="175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eaLnBrk="1" hangingPunct="1"/>
            <a:r>
              <a:rPr lang="en-US" sz="4000" kern="0" dirty="0"/>
              <a:t>STEP 4: IG Fact-Finding</a:t>
            </a:r>
            <a:br>
              <a:rPr lang="en-US" sz="4000" kern="0" dirty="0"/>
            </a:br>
            <a:r>
              <a:rPr lang="en-US" kern="0" dirty="0">
                <a:solidFill>
                  <a:schemeClr val="tx1"/>
                </a:solidFill>
              </a:rPr>
              <a:t> </a:t>
            </a:r>
            <a:r>
              <a:rPr lang="en-US" sz="3600" kern="0" dirty="0">
                <a:solidFill>
                  <a:schemeClr val="tx1"/>
                </a:solidFill>
              </a:rPr>
              <a:t>Assistance Inquiry</a:t>
            </a:r>
          </a:p>
        </p:txBody>
      </p:sp>
      <p:sp>
        <p:nvSpPr>
          <p:cNvPr id="12" name="TextBox 11">
            <a:extLst>
              <a:ext uri="{FF2B5EF4-FFF2-40B4-BE49-F238E27FC236}">
                <a16:creationId xmlns:a16="http://schemas.microsoft.com/office/drawing/2014/main" id="{F821E05B-A572-26AD-A2CE-EA0A46EA47BA}"/>
              </a:ext>
            </a:extLst>
          </p:cNvPr>
          <p:cNvSpPr txBox="1"/>
          <p:nvPr/>
        </p:nvSpPr>
        <p:spPr>
          <a:xfrm>
            <a:off x="287215" y="4102290"/>
            <a:ext cx="8547969" cy="1723549"/>
          </a:xfrm>
          <a:prstGeom prst="rect">
            <a:avLst/>
          </a:prstGeom>
          <a:noFill/>
        </p:spPr>
        <p:txBody>
          <a:bodyPr wrap="square">
            <a:spAutoFit/>
          </a:bodyPr>
          <a:lstStyle/>
          <a:p>
            <a:pPr lvl="1" eaLnBrk="1" hangingPunct="1">
              <a:spcAft>
                <a:spcPts val="600"/>
              </a:spcAft>
              <a:buFont typeface="Arial" panose="020B0604020202020204" pitchFamily="34" charset="0"/>
              <a:buChar char="•"/>
            </a:pPr>
            <a:r>
              <a:rPr lang="en-US" sz="2400" b="1" dirty="0">
                <a:solidFill>
                  <a:srgbClr val="0033CC"/>
                </a:solidFill>
              </a:rPr>
              <a:t>  Informal process to obtain facts/information that will support an IG’s decision</a:t>
            </a:r>
          </a:p>
          <a:p>
            <a:pPr lvl="1" eaLnBrk="1" hangingPunct="1">
              <a:spcAft>
                <a:spcPts val="600"/>
              </a:spcAft>
              <a:buFont typeface="Arial" panose="020B0604020202020204" pitchFamily="34" charset="0"/>
              <a:buChar char="•"/>
            </a:pPr>
            <a:r>
              <a:rPr lang="en-US" sz="2400" b="1" dirty="0">
                <a:solidFill>
                  <a:srgbClr val="0033CC"/>
                </a:solidFill>
              </a:rPr>
              <a:t>  To address or resolve issues</a:t>
            </a:r>
          </a:p>
          <a:p>
            <a:pPr lvl="1" eaLnBrk="1" hangingPunct="1">
              <a:spcAft>
                <a:spcPts val="600"/>
              </a:spcAft>
              <a:buFont typeface="Arial" panose="020B0604020202020204" pitchFamily="34" charset="0"/>
              <a:buChar char="•"/>
            </a:pPr>
            <a:r>
              <a:rPr lang="en-US" sz="2400" b="1" dirty="0">
                <a:solidFill>
                  <a:srgbClr val="0033CC"/>
                </a:solidFill>
              </a:rPr>
              <a:t>  Access to all Dept. of the Army records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a:t>U.S. Army Inspector General School   </a:t>
            </a:r>
            <a:fld id="{DA8ECED9-0179-4335-8201-F5DAF4FACC89}" type="slidenum">
              <a:rPr lang="en-US" smtClean="0"/>
              <a:pPr/>
              <a:t>45</a:t>
            </a:fld>
            <a:endParaRPr lang="en-US"/>
          </a:p>
        </p:txBody>
      </p:sp>
      <p:sp>
        <p:nvSpPr>
          <p:cNvPr id="77827" name="Rectangle 2"/>
          <p:cNvSpPr>
            <a:spLocks noGrp="1" noChangeArrowheads="1"/>
          </p:cNvSpPr>
          <p:nvPr>
            <p:ph type="title"/>
          </p:nvPr>
        </p:nvSpPr>
        <p:spPr>
          <a:xfrm>
            <a:off x="1143000" y="228600"/>
            <a:ext cx="7239000" cy="1752600"/>
          </a:xfrm>
        </p:spPr>
        <p:txBody>
          <a:bodyPr/>
          <a:lstStyle/>
          <a:p>
            <a:pPr eaLnBrk="1" hangingPunct="1"/>
            <a:r>
              <a:rPr lang="en-US" sz="4000" dirty="0"/>
              <a:t>STEP 4: IG Fact-Finding</a:t>
            </a:r>
            <a:br>
              <a:rPr lang="en-US" sz="4000" dirty="0"/>
            </a:br>
            <a:r>
              <a:rPr lang="en-US" dirty="0"/>
              <a:t> </a:t>
            </a:r>
            <a:r>
              <a:rPr lang="en-US" sz="3600" dirty="0">
                <a:solidFill>
                  <a:schemeClr val="tx1"/>
                </a:solidFill>
              </a:rPr>
              <a:t>Assistance Inquiry</a:t>
            </a:r>
          </a:p>
        </p:txBody>
      </p:sp>
      <p:sp>
        <p:nvSpPr>
          <p:cNvPr id="77828" name="Rectangle 3"/>
          <p:cNvSpPr>
            <a:spLocks noGrp="1" noChangeArrowheads="1"/>
          </p:cNvSpPr>
          <p:nvPr>
            <p:ph type="body" idx="1"/>
          </p:nvPr>
        </p:nvSpPr>
        <p:spPr>
          <a:xfrm>
            <a:off x="228600" y="1905000"/>
            <a:ext cx="5715000" cy="4565650"/>
          </a:xfrm>
        </p:spPr>
        <p:txBody>
          <a:bodyPr/>
          <a:lstStyle/>
          <a:p>
            <a:pPr>
              <a:spcBef>
                <a:spcPct val="0"/>
              </a:spcBef>
            </a:pPr>
            <a:r>
              <a:rPr lang="en-US" altLang="en-US" sz="2100" dirty="0"/>
              <a:t>Plan</a:t>
            </a:r>
          </a:p>
          <a:p>
            <a:pPr>
              <a:lnSpc>
                <a:spcPct val="80000"/>
              </a:lnSpc>
              <a:spcBef>
                <a:spcPct val="0"/>
              </a:spcBef>
            </a:pPr>
            <a:r>
              <a:rPr lang="en-US" altLang="en-US" sz="2100" dirty="0"/>
              <a:t>Gather Information</a:t>
            </a:r>
          </a:p>
          <a:p>
            <a:pPr lvl="1">
              <a:spcBef>
                <a:spcPct val="0"/>
              </a:spcBef>
            </a:pPr>
            <a:r>
              <a:rPr lang="en-US" altLang="en-US" sz="2100" dirty="0"/>
              <a:t>Documents – </a:t>
            </a:r>
            <a:r>
              <a:rPr lang="en-US" altLang="en-US" sz="2100" dirty="0">
                <a:solidFill>
                  <a:srgbClr val="0033CC"/>
                </a:solidFill>
              </a:rPr>
              <a:t>Timeline</a:t>
            </a:r>
          </a:p>
          <a:p>
            <a:pPr lvl="1">
              <a:spcBef>
                <a:spcPct val="0"/>
              </a:spcBef>
            </a:pPr>
            <a:r>
              <a:rPr lang="en-US" altLang="en-US" sz="2100" dirty="0"/>
              <a:t>Processes, Policies, Regulations</a:t>
            </a:r>
          </a:p>
          <a:p>
            <a:pPr lvl="1">
              <a:spcBef>
                <a:spcPct val="0"/>
              </a:spcBef>
            </a:pPr>
            <a:r>
              <a:rPr lang="en-US" altLang="en-US" sz="2100" dirty="0"/>
              <a:t>Make Contacts: Subject Matter Experts, Staff, Leaders</a:t>
            </a:r>
          </a:p>
          <a:p>
            <a:pPr lvl="2">
              <a:spcBef>
                <a:spcPct val="0"/>
              </a:spcBef>
            </a:pPr>
            <a:r>
              <a:rPr lang="en-US" altLang="en-US" sz="2100" dirty="0"/>
              <a:t>Telephone Calls / MS Teams</a:t>
            </a:r>
          </a:p>
          <a:p>
            <a:pPr lvl="2">
              <a:spcBef>
                <a:spcPct val="0"/>
              </a:spcBef>
            </a:pPr>
            <a:r>
              <a:rPr lang="en-US" altLang="en-US" sz="2100" dirty="0"/>
              <a:t>Emails</a:t>
            </a:r>
          </a:p>
          <a:p>
            <a:pPr lvl="2">
              <a:spcBef>
                <a:spcPct val="0"/>
              </a:spcBef>
            </a:pPr>
            <a:r>
              <a:rPr lang="en-US" altLang="en-US" sz="2100" dirty="0">
                <a:solidFill>
                  <a:srgbClr val="0000FF"/>
                </a:solidFill>
              </a:rPr>
              <a:t>Get out of your seat (In-person)</a:t>
            </a:r>
          </a:p>
          <a:p>
            <a:pPr lvl="2">
              <a:spcBef>
                <a:spcPct val="0"/>
              </a:spcBef>
            </a:pPr>
            <a:r>
              <a:rPr lang="en-US" altLang="en-US" sz="2100" dirty="0">
                <a:solidFill>
                  <a:srgbClr val="0000FF"/>
                </a:solidFill>
              </a:rPr>
              <a:t>Observations</a:t>
            </a:r>
          </a:p>
          <a:p>
            <a:pPr lvl="1">
              <a:spcBef>
                <a:spcPct val="0"/>
              </a:spcBef>
            </a:pPr>
            <a:r>
              <a:rPr lang="en-US" altLang="en-US" sz="2100" dirty="0"/>
              <a:t>Coordinate: </a:t>
            </a:r>
          </a:p>
          <a:p>
            <a:pPr lvl="2">
              <a:spcBef>
                <a:spcPct val="0"/>
              </a:spcBef>
            </a:pPr>
            <a:r>
              <a:rPr lang="en-US" altLang="en-US" sz="2100" dirty="0"/>
              <a:t>Who, What, When, How</a:t>
            </a:r>
          </a:p>
          <a:p>
            <a:pPr>
              <a:lnSpc>
                <a:spcPct val="120000"/>
              </a:lnSpc>
              <a:spcBef>
                <a:spcPct val="0"/>
              </a:spcBef>
            </a:pPr>
            <a:r>
              <a:rPr lang="en-US" altLang="en-US" sz="2100" dirty="0"/>
              <a:t>Evaluate Information</a:t>
            </a:r>
          </a:p>
          <a:p>
            <a:pPr>
              <a:lnSpc>
                <a:spcPct val="110000"/>
              </a:lnSpc>
              <a:spcBef>
                <a:spcPct val="0"/>
              </a:spcBef>
            </a:pPr>
            <a:r>
              <a:rPr lang="en-US" altLang="en-US" sz="2100" dirty="0"/>
              <a:t>Resolve Issue(s) – </a:t>
            </a:r>
            <a:r>
              <a:rPr lang="en-US" altLang="en-US" sz="2100" dirty="0">
                <a:solidFill>
                  <a:srgbClr val="0000FF"/>
                </a:solidFill>
              </a:rPr>
              <a:t>What’s the road-block</a:t>
            </a:r>
          </a:p>
          <a:p>
            <a:pPr>
              <a:lnSpc>
                <a:spcPct val="110000"/>
              </a:lnSpc>
              <a:spcBef>
                <a:spcPct val="0"/>
              </a:spcBef>
            </a:pPr>
            <a:r>
              <a:rPr lang="en-US" sz="2100" u="sng" dirty="0">
                <a:solidFill>
                  <a:srgbClr val="0033CC"/>
                </a:solidFill>
              </a:rPr>
              <a:t>Confidentiality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051" y="2733288"/>
            <a:ext cx="3467617" cy="2600713"/>
          </a:xfrm>
          <a:prstGeom prst="rect">
            <a:avLst/>
          </a:prstGeom>
          <a:ln w="19050">
            <a:solidFill>
              <a:schemeClr val="tx1"/>
            </a:solidFill>
          </a:ln>
        </p:spPr>
      </p:pic>
      <p:sp>
        <p:nvSpPr>
          <p:cNvPr id="3" name="Rectangle 4103">
            <a:extLst>
              <a:ext uri="{FF2B5EF4-FFF2-40B4-BE49-F238E27FC236}">
                <a16:creationId xmlns:a16="http://schemas.microsoft.com/office/drawing/2014/main" id="{D02DED5F-4046-046A-9D4A-83FDD88CB331}"/>
              </a:ext>
            </a:extLst>
          </p:cNvPr>
          <p:cNvSpPr>
            <a:spLocks noChangeArrowheads="1"/>
          </p:cNvSpPr>
          <p:nvPr/>
        </p:nvSpPr>
        <p:spPr bwMode="auto">
          <a:xfrm>
            <a:off x="5791200" y="6572835"/>
            <a:ext cx="3108543" cy="338554"/>
          </a:xfrm>
          <a:prstGeom prst="rect">
            <a:avLst/>
          </a:prstGeom>
          <a:noFill/>
          <a:ln w="76200">
            <a:noFill/>
            <a:miter lim="800000"/>
            <a:headEnd/>
            <a:tailEnd/>
          </a:ln>
        </p:spPr>
        <p:txBody>
          <a:bodyPr wrap="none">
            <a:spAutoFit/>
          </a:bodyPr>
          <a:lstStyle/>
          <a:p>
            <a:r>
              <a:rPr lang="en-US" sz="1600" b="1" dirty="0">
                <a:solidFill>
                  <a:srgbClr val="336600"/>
                </a:solidFill>
              </a:rPr>
              <a:t>A&amp;I Guide, Part One, Sect. 2-5</a:t>
            </a:r>
          </a:p>
        </p:txBody>
      </p:sp>
      <p:sp>
        <p:nvSpPr>
          <p:cNvPr id="4" name="Rectangle 5">
            <a:extLst>
              <a:ext uri="{FF2B5EF4-FFF2-40B4-BE49-F238E27FC236}">
                <a16:creationId xmlns:a16="http://schemas.microsoft.com/office/drawing/2014/main" id="{93CB2055-F5F4-90AE-5ED5-FE6020212AF9}"/>
              </a:ext>
            </a:extLst>
          </p:cNvPr>
          <p:cNvSpPr>
            <a:spLocks noChangeArrowheads="1"/>
          </p:cNvSpPr>
          <p:nvPr/>
        </p:nvSpPr>
        <p:spPr bwMode="auto">
          <a:xfrm>
            <a:off x="3781425" y="1633538"/>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a:t>U.S. Army Inspector General School   </a:t>
            </a:r>
            <a:fld id="{C1FA6FC8-5CCC-4EF0-8FD5-B5151B1D73F2}" type="slidenum">
              <a:rPr lang="en-US" smtClean="0"/>
              <a:pPr/>
              <a:t>46</a:t>
            </a:fld>
            <a:endParaRPr lang="en-US"/>
          </a:p>
        </p:txBody>
      </p:sp>
      <p:sp>
        <p:nvSpPr>
          <p:cNvPr id="75779" name="Rectangle 2"/>
          <p:cNvSpPr>
            <a:spLocks noGrp="1" noChangeArrowheads="1"/>
          </p:cNvSpPr>
          <p:nvPr>
            <p:ph type="title"/>
          </p:nvPr>
        </p:nvSpPr>
        <p:spPr>
          <a:xfrm>
            <a:off x="976086" y="244475"/>
            <a:ext cx="7239000" cy="1219200"/>
          </a:xfrm>
          <a:noFill/>
        </p:spPr>
        <p:txBody>
          <a:bodyPr/>
          <a:lstStyle/>
          <a:p>
            <a:pPr eaLnBrk="1" hangingPunct="1"/>
            <a:r>
              <a:rPr lang="en-US" sz="4000" dirty="0"/>
              <a:t>The Seven-Step IGAP</a:t>
            </a:r>
            <a:br>
              <a:rPr lang="en-US" sz="4000" dirty="0"/>
            </a:br>
            <a:r>
              <a:rPr lang="en-US" sz="4000" dirty="0"/>
              <a:t>Step Four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68" t="1086" r="1"/>
          <a:stretch/>
        </p:blipFill>
        <p:spPr>
          <a:xfrm>
            <a:off x="1828800" y="1508927"/>
            <a:ext cx="4911038" cy="2819400"/>
          </a:xfrm>
          <a:prstGeom prst="rect">
            <a:avLst/>
          </a:prstGeom>
        </p:spPr>
      </p:pic>
      <p:sp>
        <p:nvSpPr>
          <p:cNvPr id="4" name="TextBox 3">
            <a:extLst>
              <a:ext uri="{FF2B5EF4-FFF2-40B4-BE49-F238E27FC236}">
                <a16:creationId xmlns:a16="http://schemas.microsoft.com/office/drawing/2014/main" id="{6C91B247-4A05-CE1E-F07D-593AF0D6A3F7}"/>
              </a:ext>
            </a:extLst>
          </p:cNvPr>
          <p:cNvSpPr txBox="1"/>
          <p:nvPr/>
        </p:nvSpPr>
        <p:spPr>
          <a:xfrm>
            <a:off x="2288155" y="6146251"/>
            <a:ext cx="4614862" cy="523220"/>
          </a:xfrm>
          <a:prstGeom prst="rect">
            <a:avLst/>
          </a:prstGeom>
          <a:noFill/>
        </p:spPr>
        <p:txBody>
          <a:bodyPr wrap="square">
            <a:spAutoFit/>
          </a:bodyPr>
          <a:lstStyle/>
          <a:p>
            <a:pPr algn="ctr"/>
            <a:r>
              <a:rPr lang="en-US" sz="2800" b="1" dirty="0"/>
              <a:t>Questions?</a:t>
            </a:r>
            <a:endParaRPr lang="en-US" dirty="0"/>
          </a:p>
        </p:txBody>
      </p:sp>
      <p:cxnSp>
        <p:nvCxnSpPr>
          <p:cNvPr id="5" name="Straight Connector 4">
            <a:extLst>
              <a:ext uri="{FF2B5EF4-FFF2-40B4-BE49-F238E27FC236}">
                <a16:creationId xmlns:a16="http://schemas.microsoft.com/office/drawing/2014/main" id="{162F3627-C195-370A-F149-28333E97A115}"/>
              </a:ext>
            </a:extLst>
          </p:cNvPr>
          <p:cNvCxnSpPr>
            <a:cxnSpLocks/>
          </p:cNvCxnSpPr>
          <p:nvPr/>
        </p:nvCxnSpPr>
        <p:spPr bwMode="auto">
          <a:xfrm>
            <a:off x="2668055" y="1889928"/>
            <a:ext cx="1392298" cy="915987"/>
          </a:xfrm>
          <a:prstGeom prst="line">
            <a:avLst/>
          </a:prstGeom>
          <a:ln w="50800">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69BD654F-2512-60AF-3EF3-5C7328AD39EF}"/>
              </a:ext>
            </a:extLst>
          </p:cNvPr>
          <p:cNvCxnSpPr>
            <a:cxnSpLocks/>
          </p:cNvCxnSpPr>
          <p:nvPr/>
        </p:nvCxnSpPr>
        <p:spPr bwMode="auto">
          <a:xfrm>
            <a:off x="2668055" y="4050368"/>
            <a:ext cx="1378010" cy="1936405"/>
          </a:xfrm>
          <a:prstGeom prst="line">
            <a:avLst/>
          </a:prstGeom>
          <a:ln w="53975">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7" name="Group 6">
            <a:extLst>
              <a:ext uri="{FF2B5EF4-FFF2-40B4-BE49-F238E27FC236}">
                <a16:creationId xmlns:a16="http://schemas.microsoft.com/office/drawing/2014/main" id="{404533E4-D97F-BC4D-A720-984982F7167E}"/>
              </a:ext>
            </a:extLst>
          </p:cNvPr>
          <p:cNvGrpSpPr/>
          <p:nvPr/>
        </p:nvGrpSpPr>
        <p:grpSpPr>
          <a:xfrm>
            <a:off x="4046065" y="2824982"/>
            <a:ext cx="2294623" cy="3161791"/>
            <a:chOff x="146768" y="3428211"/>
            <a:chExt cx="1992463" cy="2813005"/>
          </a:xfrm>
        </p:grpSpPr>
        <p:sp>
          <p:nvSpPr>
            <p:cNvPr id="8" name="Text Box 20">
              <a:extLst>
                <a:ext uri="{FF2B5EF4-FFF2-40B4-BE49-F238E27FC236}">
                  <a16:creationId xmlns:a16="http://schemas.microsoft.com/office/drawing/2014/main" id="{CDB61F76-437B-F4A5-A163-C0506557355B}"/>
                </a:ext>
              </a:extLst>
            </p:cNvPr>
            <p:cNvSpPr txBox="1">
              <a:spLocks noChangeArrowheads="1"/>
            </p:cNvSpPr>
            <p:nvPr/>
          </p:nvSpPr>
          <p:spPr bwMode="auto">
            <a:xfrm>
              <a:off x="146768" y="3428211"/>
              <a:ext cx="1992463" cy="2813005"/>
            </a:xfrm>
            <a:prstGeom prst="rect">
              <a:avLst/>
            </a:prstGeom>
            <a:solidFill>
              <a:srgbClr val="99CCFF"/>
            </a:solidFill>
            <a:ln w="28575">
              <a:solidFill>
                <a:schemeClr val="tx1"/>
              </a:solidFill>
              <a:miter lim="800000"/>
              <a:headEnd/>
              <a:tailEnd/>
            </a:ln>
          </p:spPr>
          <p:txBody>
            <a:bodyPr lIns="101882" tIns="50941" rIns="101882" bIns="50941">
              <a:spAutoFit/>
            </a:bodyPr>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lnSpc>
                  <a:spcPct val="90000"/>
                </a:lnSpc>
                <a:spcBef>
                  <a:spcPct val="0"/>
                </a:spcBef>
                <a:buFontTx/>
                <a:buNone/>
              </a:pPr>
              <a:endParaRPr lang="en-US" altLang="en-US" sz="1600" b="1" dirty="0"/>
            </a:p>
            <a:p>
              <a:pPr algn="ctr">
                <a:lnSpc>
                  <a:spcPct val="20000"/>
                </a:lnSpc>
                <a:spcBef>
                  <a:spcPct val="0"/>
                </a:spcBef>
                <a:buFontTx/>
                <a:buNone/>
              </a:pPr>
              <a:r>
                <a:rPr lang="en-US" altLang="en-US" sz="1600" b="1" dirty="0"/>
                <a:t>Assistance</a:t>
              </a:r>
            </a:p>
            <a:p>
              <a:pPr algn="ctr">
                <a:spcBef>
                  <a:spcPct val="0"/>
                </a:spcBef>
                <a:buFontTx/>
                <a:buNone/>
              </a:pPr>
              <a:r>
                <a:rPr lang="en-US" altLang="en-US" sz="1600" b="1" dirty="0"/>
                <a:t>Inquiry</a:t>
              </a:r>
            </a:p>
            <a:p>
              <a:pPr algn="ctr">
                <a:spcBef>
                  <a:spcPct val="0"/>
                </a:spcBef>
                <a:buFontTx/>
                <a:buNone/>
              </a:pPr>
              <a:r>
                <a:rPr lang="en-US" altLang="en-US" sz="1600" dirty="0"/>
                <a:t>Plan</a:t>
              </a:r>
            </a:p>
            <a:p>
              <a:pPr algn="ctr">
                <a:lnSpc>
                  <a:spcPct val="80000"/>
                </a:lnSpc>
                <a:spcBef>
                  <a:spcPct val="0"/>
                </a:spcBef>
                <a:buFontTx/>
                <a:buNone/>
              </a:pPr>
              <a:r>
                <a:rPr lang="en-US" altLang="en-US" sz="1600" dirty="0"/>
                <a:t>Gather Information</a:t>
              </a:r>
            </a:p>
            <a:p>
              <a:pPr algn="ctr">
                <a:spcBef>
                  <a:spcPct val="0"/>
                </a:spcBef>
                <a:buFontTx/>
                <a:buNone/>
              </a:pPr>
              <a:endParaRPr lang="en-US" altLang="en-US" sz="1400" dirty="0"/>
            </a:p>
            <a:p>
              <a:pPr algn="ctr">
                <a:spcBef>
                  <a:spcPct val="0"/>
                </a:spcBef>
                <a:buFontTx/>
                <a:buNone/>
              </a:pPr>
              <a:endParaRPr lang="en-US" altLang="en-US" sz="1400" dirty="0"/>
            </a:p>
            <a:p>
              <a:pPr algn="ctr">
                <a:spcBef>
                  <a:spcPct val="0"/>
                </a:spcBef>
                <a:buFontTx/>
                <a:buNone/>
              </a:pPr>
              <a:endParaRPr lang="en-US" altLang="en-US" sz="1400" dirty="0"/>
            </a:p>
            <a:p>
              <a:pPr algn="ctr">
                <a:spcBef>
                  <a:spcPct val="0"/>
                </a:spcBef>
                <a:buFontTx/>
                <a:buNone/>
              </a:pPr>
              <a:endParaRPr lang="en-US" altLang="en-US" sz="1400" dirty="0"/>
            </a:p>
            <a:p>
              <a:pPr algn="ctr">
                <a:spcBef>
                  <a:spcPct val="0"/>
                </a:spcBef>
                <a:buFontTx/>
                <a:buNone/>
              </a:pPr>
              <a:endParaRPr lang="en-US" altLang="en-US" sz="1400" dirty="0"/>
            </a:p>
            <a:p>
              <a:pPr algn="ctr">
                <a:lnSpc>
                  <a:spcPct val="0"/>
                </a:lnSpc>
                <a:spcBef>
                  <a:spcPct val="0"/>
                </a:spcBef>
                <a:buFontTx/>
                <a:buNone/>
              </a:pPr>
              <a:endParaRPr lang="en-US" altLang="en-US" sz="1400" dirty="0"/>
            </a:p>
            <a:p>
              <a:pPr algn="ctr">
                <a:spcBef>
                  <a:spcPct val="0"/>
                </a:spcBef>
                <a:buFontTx/>
                <a:buNone/>
              </a:pPr>
              <a:endParaRPr lang="en-US" altLang="en-US" sz="1400" dirty="0"/>
            </a:p>
            <a:p>
              <a:pPr algn="ctr">
                <a:lnSpc>
                  <a:spcPct val="120000"/>
                </a:lnSpc>
                <a:spcBef>
                  <a:spcPct val="0"/>
                </a:spcBef>
                <a:buFontTx/>
                <a:buNone/>
              </a:pPr>
              <a:endParaRPr lang="en-US" altLang="en-US" sz="1400" dirty="0"/>
            </a:p>
            <a:p>
              <a:pPr algn="ctr">
                <a:lnSpc>
                  <a:spcPct val="120000"/>
                </a:lnSpc>
                <a:spcBef>
                  <a:spcPct val="0"/>
                </a:spcBef>
                <a:buFontTx/>
                <a:buNone/>
              </a:pPr>
              <a:r>
                <a:rPr lang="en-US" altLang="en-US" sz="1600" dirty="0"/>
                <a:t>Evaluate Information</a:t>
              </a:r>
            </a:p>
            <a:p>
              <a:pPr algn="ctr">
                <a:lnSpc>
                  <a:spcPct val="110000"/>
                </a:lnSpc>
                <a:spcBef>
                  <a:spcPct val="0"/>
                </a:spcBef>
                <a:buFontTx/>
                <a:buNone/>
              </a:pPr>
              <a:r>
                <a:rPr lang="en-US" altLang="en-US" sz="1600" dirty="0"/>
                <a:t> Resolve Issue(s)  </a:t>
              </a:r>
            </a:p>
          </p:txBody>
        </p:sp>
        <p:sp>
          <p:nvSpPr>
            <p:cNvPr id="9" name="Oval 30">
              <a:extLst>
                <a:ext uri="{FF2B5EF4-FFF2-40B4-BE49-F238E27FC236}">
                  <a16:creationId xmlns:a16="http://schemas.microsoft.com/office/drawing/2014/main" id="{9347FAF2-B22B-F8C9-F689-152812E00B73}"/>
                </a:ext>
              </a:extLst>
            </p:cNvPr>
            <p:cNvSpPr>
              <a:spLocks noChangeArrowheads="1"/>
            </p:cNvSpPr>
            <p:nvPr/>
          </p:nvSpPr>
          <p:spPr bwMode="auto">
            <a:xfrm>
              <a:off x="243876" y="4377328"/>
              <a:ext cx="1806837" cy="1220295"/>
            </a:xfrm>
            <a:prstGeom prst="ellipse">
              <a:avLst/>
            </a:prstGeom>
            <a:solidFill>
              <a:schemeClr val="bg1"/>
            </a:solidFill>
            <a:ln w="9525">
              <a:solidFill>
                <a:schemeClr val="tx1"/>
              </a:solidFill>
              <a:round/>
              <a:headEnd/>
              <a:tailEnd/>
            </a:ln>
          </p:spPr>
          <p:txBody>
            <a:bodyPr wrap="none" lIns="101882" tIns="50941" rIns="101882" bIns="50941" anchor="ctr"/>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FontTx/>
                <a:buNone/>
              </a:pPr>
              <a:r>
                <a:rPr lang="en-US" altLang="en-US" sz="1600" dirty="0"/>
                <a:t>Documents</a:t>
              </a:r>
            </a:p>
            <a:p>
              <a:pPr algn="ctr">
                <a:spcBef>
                  <a:spcPct val="0"/>
                </a:spcBef>
                <a:buFontTx/>
                <a:buNone/>
              </a:pPr>
              <a:r>
                <a:rPr lang="en-US" altLang="en-US" sz="1600" dirty="0"/>
                <a:t>Telephone Calls </a:t>
              </a:r>
            </a:p>
            <a:p>
              <a:pPr algn="ctr">
                <a:spcBef>
                  <a:spcPct val="0"/>
                </a:spcBef>
                <a:buFontTx/>
                <a:buNone/>
              </a:pPr>
              <a:r>
                <a:rPr lang="en-US" altLang="en-US" sz="1600" dirty="0"/>
                <a:t>Make Contacts</a:t>
              </a:r>
            </a:p>
            <a:p>
              <a:pPr algn="ctr">
                <a:spcBef>
                  <a:spcPct val="0"/>
                </a:spcBef>
                <a:buFontTx/>
                <a:buNone/>
              </a:pPr>
              <a:r>
                <a:rPr lang="en-US" altLang="en-US" sz="1600" dirty="0"/>
                <a:t>Coordinate</a:t>
              </a:r>
            </a:p>
          </p:txBody>
        </p:sp>
      </p:grpSp>
    </p:spTree>
    <p:extLst>
      <p:ext uri="{BB962C8B-B14F-4D97-AF65-F5344CB8AC3E}">
        <p14:creationId xmlns:p14="http://schemas.microsoft.com/office/powerpoint/2010/main" val="345377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462C86-5898-8684-E741-84E4184A1FFA}"/>
              </a:ext>
            </a:extLst>
          </p:cNvPr>
          <p:cNvPicPr>
            <a:picLocks noChangeAspect="1"/>
          </p:cNvPicPr>
          <p:nvPr/>
        </p:nvPicPr>
        <p:blipFill>
          <a:blip r:embed="rId3"/>
          <a:srcRect t="4890"/>
          <a:stretch/>
        </p:blipFill>
        <p:spPr>
          <a:xfrm>
            <a:off x="281354" y="1676400"/>
            <a:ext cx="4123296" cy="5243976"/>
          </a:xfrm>
          <a:prstGeom prst="rect">
            <a:avLst/>
          </a:prstGeom>
        </p:spPr>
      </p:pic>
      <p:sp>
        <p:nvSpPr>
          <p:cNvPr id="80898" name="Footer Placeholder 3"/>
          <p:cNvSpPr>
            <a:spLocks noGrp="1"/>
          </p:cNvSpPr>
          <p:nvPr>
            <p:ph type="ftr" sz="quarter" idx="10"/>
          </p:nvPr>
        </p:nvSpPr>
        <p:spPr>
          <a:noFill/>
        </p:spPr>
        <p:txBody>
          <a:bodyPr/>
          <a:lstStyle/>
          <a:p>
            <a:r>
              <a:rPr lang="en-US"/>
              <a:t>U.S. Army Inspector General School   </a:t>
            </a:r>
            <a:fld id="{36721004-A82B-4764-A2E3-B3A9D2E9DF5D}" type="slidenum">
              <a:rPr lang="en-US" smtClean="0"/>
              <a:pPr/>
              <a:t>47</a:t>
            </a:fld>
            <a:endParaRPr lang="en-US"/>
          </a:p>
        </p:txBody>
      </p:sp>
      <p:sp>
        <p:nvSpPr>
          <p:cNvPr id="80899" name="Rectangle 2"/>
          <p:cNvSpPr>
            <a:spLocks noGrp="1" noChangeArrowheads="1"/>
          </p:cNvSpPr>
          <p:nvPr>
            <p:ph type="title"/>
          </p:nvPr>
        </p:nvSpPr>
        <p:spPr>
          <a:xfrm>
            <a:off x="990600" y="244475"/>
            <a:ext cx="7239000" cy="1219200"/>
          </a:xfrm>
          <a:noFill/>
        </p:spPr>
        <p:txBody>
          <a:bodyPr/>
          <a:lstStyle/>
          <a:p>
            <a:pPr eaLnBrk="1" hangingPunct="1"/>
            <a:r>
              <a:rPr lang="en-US" sz="4000" dirty="0"/>
              <a:t>The Seven-Step IGAP</a:t>
            </a:r>
            <a:br>
              <a:rPr lang="en-US" sz="4000" dirty="0"/>
            </a:br>
            <a:r>
              <a:rPr lang="en-US" sz="4000" dirty="0"/>
              <a:t>Step Five</a:t>
            </a:r>
          </a:p>
        </p:txBody>
      </p:sp>
      <p:sp>
        <p:nvSpPr>
          <p:cNvPr id="80901" name="Line 9"/>
          <p:cNvSpPr>
            <a:spLocks noChangeShapeType="1"/>
          </p:cNvSpPr>
          <p:nvPr/>
        </p:nvSpPr>
        <p:spPr bwMode="auto">
          <a:xfrm flipV="1">
            <a:off x="3429000" y="3124199"/>
            <a:ext cx="1143000" cy="2250141"/>
          </a:xfrm>
          <a:prstGeom prst="line">
            <a:avLst/>
          </a:prstGeom>
          <a:noFill/>
          <a:ln w="76200">
            <a:solidFill>
              <a:srgbClr val="990000"/>
            </a:solidFill>
            <a:prstDash val="sysDot"/>
            <a:round/>
            <a:headEnd/>
            <a:tailEnd/>
          </a:ln>
        </p:spPr>
        <p:txBody>
          <a:bodyPr wrap="none"/>
          <a:lstStyle/>
          <a:p>
            <a:endParaRPr lang="en-US"/>
          </a:p>
        </p:txBody>
      </p:sp>
      <p:sp>
        <p:nvSpPr>
          <p:cNvPr id="80902" name="Line 10"/>
          <p:cNvSpPr>
            <a:spLocks noChangeShapeType="1"/>
          </p:cNvSpPr>
          <p:nvPr/>
        </p:nvSpPr>
        <p:spPr bwMode="auto">
          <a:xfrm flipV="1">
            <a:off x="3429000" y="3850341"/>
            <a:ext cx="1143000" cy="1828800"/>
          </a:xfrm>
          <a:prstGeom prst="line">
            <a:avLst/>
          </a:prstGeom>
          <a:noFill/>
          <a:ln w="76200">
            <a:solidFill>
              <a:srgbClr val="990000"/>
            </a:solidFill>
            <a:prstDash val="sysDot"/>
            <a:round/>
            <a:headEnd/>
            <a:tailEnd/>
          </a:ln>
        </p:spPr>
        <p:txBody>
          <a:bodyPr wrap="none"/>
          <a:lstStyle/>
          <a:p>
            <a:endParaRPr lang="en-US"/>
          </a:p>
        </p:txBody>
      </p:sp>
      <p:sp>
        <p:nvSpPr>
          <p:cNvPr id="80903" name="Rectangle 11"/>
          <p:cNvSpPr>
            <a:spLocks noChangeArrowheads="1"/>
          </p:cNvSpPr>
          <p:nvPr/>
        </p:nvSpPr>
        <p:spPr bwMode="auto">
          <a:xfrm>
            <a:off x="1066800" y="5374341"/>
            <a:ext cx="2362200" cy="304800"/>
          </a:xfrm>
          <a:prstGeom prst="rect">
            <a:avLst/>
          </a:prstGeom>
          <a:noFill/>
          <a:ln w="76200">
            <a:solidFill>
              <a:srgbClr val="990000"/>
            </a:solidFill>
            <a:prstDash val="sysDot"/>
            <a:miter lim="800000"/>
            <a:headEnd/>
            <a:tailEnd/>
          </a:ln>
        </p:spPr>
        <p:txBody>
          <a:bodyPr wrap="none" anchor="ctr"/>
          <a:lstStyle/>
          <a:p>
            <a:endParaRPr lang="en-US"/>
          </a:p>
        </p:txBody>
      </p:sp>
      <p:sp>
        <p:nvSpPr>
          <p:cNvPr id="80904" name="Text Box 12"/>
          <p:cNvSpPr txBox="1">
            <a:spLocks noChangeArrowheads="1"/>
          </p:cNvSpPr>
          <p:nvPr/>
        </p:nvSpPr>
        <p:spPr bwMode="auto">
          <a:xfrm>
            <a:off x="4572000" y="3126441"/>
            <a:ext cx="4114800" cy="841541"/>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hangingPunct="0"/>
            <a:r>
              <a:rPr lang="en-US" sz="2400" b="1" dirty="0"/>
              <a:t>Step 5  Make Notification of Results</a:t>
            </a:r>
          </a:p>
        </p:txBody>
      </p:sp>
      <p:sp>
        <p:nvSpPr>
          <p:cNvPr id="80905" name="Text Box 13"/>
          <p:cNvSpPr txBox="1">
            <a:spLocks noChangeArrowheads="1"/>
          </p:cNvSpPr>
          <p:nvPr/>
        </p:nvSpPr>
        <p:spPr bwMode="auto">
          <a:xfrm>
            <a:off x="5867400" y="6287869"/>
            <a:ext cx="3200400" cy="584775"/>
          </a:xfrm>
          <a:prstGeom prst="rect">
            <a:avLst/>
          </a:prstGeom>
          <a:noFill/>
          <a:ln w="12700">
            <a:noFill/>
            <a:miter lim="800000"/>
            <a:headEnd type="none" w="sm" len="sm"/>
            <a:tailEnd type="none" w="sm" len="sm"/>
          </a:ln>
        </p:spPr>
        <p:txBody>
          <a:bodyPr wrap="squar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6-1d (5)</a:t>
            </a:r>
          </a:p>
          <a:p>
            <a:r>
              <a:rPr lang="en-US" sz="1600" b="1" dirty="0">
                <a:solidFill>
                  <a:srgbClr val="336600"/>
                </a:solidFill>
              </a:rPr>
              <a:t>A&amp;I Guide, Part One, Sect. 2-6</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p:spPr>
        <p:txBody>
          <a:bodyPr/>
          <a:lstStyle/>
          <a:p>
            <a:r>
              <a:rPr lang="en-US"/>
              <a:t>U.S. Army Inspector General School   </a:t>
            </a:r>
            <a:fld id="{90ACDDEA-961F-4E2D-A069-5843DEDECC22}" type="slidenum">
              <a:rPr lang="en-US" smtClean="0"/>
              <a:pPr/>
              <a:t>48</a:t>
            </a:fld>
            <a:endParaRPr lang="en-US"/>
          </a:p>
        </p:txBody>
      </p:sp>
      <p:sp>
        <p:nvSpPr>
          <p:cNvPr id="81923" name="Rectangle 3"/>
          <p:cNvSpPr>
            <a:spLocks noChangeArrowheads="1"/>
          </p:cNvSpPr>
          <p:nvPr/>
        </p:nvSpPr>
        <p:spPr bwMode="auto">
          <a:xfrm>
            <a:off x="898525" y="1798638"/>
            <a:ext cx="184150" cy="427037"/>
          </a:xfrm>
          <a:prstGeom prst="rect">
            <a:avLst/>
          </a:prstGeom>
          <a:noFill/>
          <a:ln w="9525">
            <a:noFill/>
            <a:miter lim="800000"/>
            <a:headEnd/>
            <a:tailEnd/>
          </a:ln>
        </p:spPr>
        <p:txBody>
          <a:bodyPr wrap="none" lIns="92075" tIns="46038" rIns="92075" bIns="46038">
            <a:spAutoFit/>
          </a:bodyPr>
          <a:lstStyle/>
          <a:p>
            <a:pPr algn="ctr" eaLnBrk="0" hangingPunct="0"/>
            <a:endParaRPr lang="en-US" sz="2200" b="1">
              <a:latin typeface="Times New Roman" pitchFamily="18" charset="0"/>
            </a:endParaRPr>
          </a:p>
        </p:txBody>
      </p:sp>
      <p:sp>
        <p:nvSpPr>
          <p:cNvPr id="81924" name="Rectangle 11"/>
          <p:cNvSpPr>
            <a:spLocks noGrp="1" noChangeArrowheads="1"/>
          </p:cNvSpPr>
          <p:nvPr>
            <p:ph type="title"/>
          </p:nvPr>
        </p:nvSpPr>
        <p:spPr>
          <a:xfrm>
            <a:off x="1600200" y="244475"/>
            <a:ext cx="7315200" cy="1219200"/>
          </a:xfrm>
        </p:spPr>
        <p:txBody>
          <a:bodyPr/>
          <a:lstStyle/>
          <a:p>
            <a:pPr eaLnBrk="1" hangingPunct="1"/>
            <a:r>
              <a:rPr lang="en-US" sz="4000" dirty="0"/>
              <a:t>STEP 5: Make Notification</a:t>
            </a:r>
            <a:br>
              <a:rPr lang="en-US" sz="4000" dirty="0"/>
            </a:br>
            <a:r>
              <a:rPr lang="en-US" sz="4000" dirty="0"/>
              <a:t>of Results</a:t>
            </a:r>
          </a:p>
        </p:txBody>
      </p:sp>
      <p:sp>
        <p:nvSpPr>
          <p:cNvPr id="81925" name="Rectangle 12"/>
          <p:cNvSpPr>
            <a:spLocks noGrp="1" noChangeArrowheads="1"/>
          </p:cNvSpPr>
          <p:nvPr>
            <p:ph type="body" idx="1"/>
          </p:nvPr>
        </p:nvSpPr>
        <p:spPr>
          <a:xfrm>
            <a:off x="444500" y="1905000"/>
            <a:ext cx="8242300" cy="4606925"/>
          </a:xfrm>
        </p:spPr>
        <p:txBody>
          <a:bodyPr/>
          <a:lstStyle/>
          <a:p>
            <a:pPr eaLnBrk="1" hangingPunct="1">
              <a:lnSpc>
                <a:spcPct val="90000"/>
              </a:lnSpc>
              <a:spcAft>
                <a:spcPct val="20000"/>
              </a:spcAft>
            </a:pPr>
            <a:r>
              <a:rPr lang="en-US" sz="2800" dirty="0"/>
              <a:t>Informing complainant of results </a:t>
            </a:r>
            <a:r>
              <a:rPr lang="en-US" sz="2800" dirty="0">
                <a:solidFill>
                  <a:srgbClr val="0033CC"/>
                </a:solidFill>
              </a:rPr>
              <a:t>(SITREP)</a:t>
            </a:r>
            <a:endParaRPr lang="en-US" sz="2800" dirty="0"/>
          </a:p>
          <a:p>
            <a:pPr lvl="1" eaLnBrk="1" hangingPunct="1">
              <a:lnSpc>
                <a:spcPct val="90000"/>
              </a:lnSpc>
              <a:spcAft>
                <a:spcPct val="20000"/>
              </a:spcAft>
            </a:pPr>
            <a:r>
              <a:rPr lang="en-US" dirty="0">
                <a:solidFill>
                  <a:srgbClr val="0033CC"/>
                </a:solidFill>
              </a:rPr>
              <a:t>Update on the status, may not be final resolution</a:t>
            </a:r>
          </a:p>
          <a:p>
            <a:pPr lvl="1" eaLnBrk="1" hangingPunct="1">
              <a:lnSpc>
                <a:spcPct val="90000"/>
              </a:lnSpc>
              <a:spcAft>
                <a:spcPct val="20000"/>
              </a:spcAft>
            </a:pPr>
            <a:r>
              <a:rPr lang="en-US" dirty="0">
                <a:solidFill>
                  <a:srgbClr val="0033CC"/>
                </a:solidFill>
              </a:rPr>
              <a:t>Due outs or required actions</a:t>
            </a:r>
          </a:p>
          <a:p>
            <a:pPr eaLnBrk="1" hangingPunct="1">
              <a:lnSpc>
                <a:spcPct val="90000"/>
              </a:lnSpc>
              <a:spcAft>
                <a:spcPct val="20000"/>
              </a:spcAft>
            </a:pPr>
            <a:r>
              <a:rPr lang="en-US" sz="2800" dirty="0"/>
              <a:t>Provide only information </a:t>
            </a:r>
            <a:r>
              <a:rPr lang="en-US" sz="2800" dirty="0">
                <a:solidFill>
                  <a:srgbClr val="FF0000"/>
                </a:solidFill>
              </a:rPr>
              <a:t>pertaining </a:t>
            </a:r>
            <a:r>
              <a:rPr lang="en-US" sz="2800" u="sng" dirty="0">
                <a:solidFill>
                  <a:srgbClr val="FF0000"/>
                </a:solidFill>
              </a:rPr>
              <a:t>directly</a:t>
            </a:r>
            <a:r>
              <a:rPr lang="en-US" sz="2800" dirty="0">
                <a:solidFill>
                  <a:srgbClr val="FF0000"/>
                </a:solidFill>
              </a:rPr>
              <a:t> to the complainant</a:t>
            </a:r>
            <a:r>
              <a:rPr lang="en-US" sz="2800" dirty="0"/>
              <a:t>, verbally or in writing</a:t>
            </a:r>
          </a:p>
          <a:p>
            <a:pPr eaLnBrk="1" hangingPunct="1">
              <a:lnSpc>
                <a:spcPct val="90000"/>
              </a:lnSpc>
              <a:spcAft>
                <a:spcPct val="20000"/>
              </a:spcAft>
            </a:pPr>
            <a:r>
              <a:rPr lang="en-US" sz="2800" dirty="0"/>
              <a:t>Remember </a:t>
            </a:r>
            <a:r>
              <a:rPr lang="en-US" sz="2800" u="sng" dirty="0">
                <a:solidFill>
                  <a:srgbClr val="0033CC"/>
                </a:solidFill>
              </a:rPr>
              <a:t>third-party</a:t>
            </a:r>
            <a:r>
              <a:rPr lang="en-US" sz="2800" dirty="0"/>
              <a:t> rules</a:t>
            </a:r>
          </a:p>
          <a:p>
            <a:pPr eaLnBrk="1" hangingPunct="1">
              <a:lnSpc>
                <a:spcPct val="90000"/>
              </a:lnSpc>
              <a:spcAft>
                <a:spcPct val="20000"/>
              </a:spcAft>
            </a:pPr>
            <a:r>
              <a:rPr lang="en-US" sz="2800" dirty="0"/>
              <a:t>Notifications are included in </a:t>
            </a:r>
            <a:r>
              <a:rPr lang="en-US" sz="2800" dirty="0">
                <a:solidFill>
                  <a:srgbClr val="0033CC"/>
                </a:solidFill>
              </a:rPr>
              <a:t>case notes</a:t>
            </a:r>
            <a:r>
              <a:rPr lang="en-US" sz="2800" dirty="0"/>
              <a:t> in IGARS</a:t>
            </a:r>
          </a:p>
        </p:txBody>
      </p:sp>
      <p:sp>
        <p:nvSpPr>
          <p:cNvPr id="81926" name="Text Box 3"/>
          <p:cNvSpPr txBox="1">
            <a:spLocks noChangeArrowheads="1"/>
          </p:cNvSpPr>
          <p:nvPr/>
        </p:nvSpPr>
        <p:spPr bwMode="auto">
          <a:xfrm>
            <a:off x="5867400" y="6287869"/>
            <a:ext cx="3276600" cy="584775"/>
          </a:xfrm>
          <a:prstGeom prst="rect">
            <a:avLst/>
          </a:prstGeom>
          <a:noFill/>
          <a:ln w="12700">
            <a:noFill/>
            <a:miter lim="800000"/>
            <a:headEnd type="none" w="sm" len="sm"/>
            <a:tailEnd type="none" w="sm" len="sm"/>
          </a:ln>
        </p:spPr>
        <p:txBody>
          <a:bodyPr wrap="square">
            <a:spAutoFit/>
          </a:bodyPr>
          <a:lstStyle/>
          <a:p>
            <a:r>
              <a:rPr lang="en-US" sz="1600" b="1" dirty="0">
                <a:solidFill>
                  <a:srgbClr val="336600"/>
                </a:solidFill>
              </a:rPr>
              <a:t>AR 20-1, 6-1d (5)</a:t>
            </a:r>
          </a:p>
          <a:p>
            <a:r>
              <a:rPr lang="en-US" sz="1600" b="1" dirty="0">
                <a:solidFill>
                  <a:srgbClr val="336600"/>
                </a:solidFill>
              </a:rPr>
              <a:t>A&amp;I Guide Part One, Sect. 2-6</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p:spPr>
        <p:txBody>
          <a:bodyPr/>
          <a:lstStyle/>
          <a:p>
            <a:r>
              <a:rPr lang="en-US"/>
              <a:t>U.S. Army Inspector General School   </a:t>
            </a:r>
            <a:fld id="{36721004-A82B-4764-A2E3-B3A9D2E9DF5D}" type="slidenum">
              <a:rPr lang="en-US" smtClean="0"/>
              <a:pPr/>
              <a:t>49</a:t>
            </a:fld>
            <a:endParaRPr lang="en-US"/>
          </a:p>
        </p:txBody>
      </p:sp>
      <p:sp>
        <p:nvSpPr>
          <p:cNvPr id="80899" name="Rectangle 2"/>
          <p:cNvSpPr>
            <a:spLocks noGrp="1" noChangeArrowheads="1"/>
          </p:cNvSpPr>
          <p:nvPr>
            <p:ph type="title"/>
          </p:nvPr>
        </p:nvSpPr>
        <p:spPr>
          <a:xfrm>
            <a:off x="990600" y="244475"/>
            <a:ext cx="7239000" cy="1219200"/>
          </a:xfrm>
          <a:noFill/>
        </p:spPr>
        <p:txBody>
          <a:bodyPr/>
          <a:lstStyle/>
          <a:p>
            <a:pPr eaLnBrk="1" hangingPunct="1"/>
            <a:r>
              <a:rPr lang="en-US" sz="4000" dirty="0"/>
              <a:t>The Seven-Step IGAP</a:t>
            </a:r>
            <a:br>
              <a:rPr lang="en-US" sz="4000" dirty="0"/>
            </a:br>
            <a:r>
              <a:rPr lang="en-US" sz="4000" dirty="0"/>
              <a:t>Step Five</a:t>
            </a:r>
          </a:p>
        </p:txBody>
      </p:sp>
      <p:sp>
        <p:nvSpPr>
          <p:cNvPr id="80904" name="Text Box 12"/>
          <p:cNvSpPr txBox="1">
            <a:spLocks noChangeArrowheads="1"/>
          </p:cNvSpPr>
          <p:nvPr/>
        </p:nvSpPr>
        <p:spPr bwMode="auto">
          <a:xfrm>
            <a:off x="2552700" y="2178063"/>
            <a:ext cx="4114800" cy="841541"/>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hangingPunct="0"/>
            <a:r>
              <a:rPr lang="en-US" sz="2400" b="1" dirty="0"/>
              <a:t>Step 5  Make Notification of Results</a:t>
            </a:r>
          </a:p>
        </p:txBody>
      </p:sp>
      <p:sp>
        <p:nvSpPr>
          <p:cNvPr id="3" name="TextBox 2">
            <a:extLst>
              <a:ext uri="{FF2B5EF4-FFF2-40B4-BE49-F238E27FC236}">
                <a16:creationId xmlns:a16="http://schemas.microsoft.com/office/drawing/2014/main" id="{D79C91EE-1DF0-3179-22D2-9A78A0C94F35}"/>
              </a:ext>
            </a:extLst>
          </p:cNvPr>
          <p:cNvSpPr txBox="1"/>
          <p:nvPr/>
        </p:nvSpPr>
        <p:spPr>
          <a:xfrm>
            <a:off x="2264569" y="3622536"/>
            <a:ext cx="4614862" cy="523220"/>
          </a:xfrm>
          <a:prstGeom prst="rect">
            <a:avLst/>
          </a:prstGeom>
          <a:noFill/>
        </p:spPr>
        <p:txBody>
          <a:bodyPr wrap="square">
            <a:spAutoFit/>
          </a:bodyPr>
          <a:lstStyle/>
          <a:p>
            <a:pPr algn="ctr"/>
            <a:r>
              <a:rPr lang="en-US" sz="2800" b="1" dirty="0"/>
              <a:t>Questions?</a:t>
            </a:r>
            <a:endParaRPr lang="en-US" dirty="0"/>
          </a:p>
        </p:txBody>
      </p:sp>
    </p:spTree>
    <p:extLst>
      <p:ext uri="{BB962C8B-B14F-4D97-AF65-F5344CB8AC3E}">
        <p14:creationId xmlns:p14="http://schemas.microsoft.com/office/powerpoint/2010/main" val="41964104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0"/>
          </p:nvPr>
        </p:nvSpPr>
        <p:spPr>
          <a:noFill/>
        </p:spPr>
        <p:txBody>
          <a:bodyPr/>
          <a:lstStyle/>
          <a:p>
            <a:r>
              <a:rPr lang="en-US"/>
              <a:t>U.S. Army Inspector General School   </a:t>
            </a:r>
            <a:fld id="{F80D8C9E-4083-492E-B538-E82E9D814B2B}" type="slidenum">
              <a:rPr lang="en-US" smtClean="0"/>
              <a:pPr/>
              <a:t>5</a:t>
            </a:fld>
            <a:endParaRPr lang="en-US"/>
          </a:p>
        </p:txBody>
      </p:sp>
      <p:sp>
        <p:nvSpPr>
          <p:cNvPr id="36867" name="Rectangle 5"/>
          <p:cNvSpPr>
            <a:spLocks noGrp="1" noChangeArrowheads="1"/>
          </p:cNvSpPr>
          <p:nvPr>
            <p:ph type="title"/>
          </p:nvPr>
        </p:nvSpPr>
        <p:spPr>
          <a:xfrm>
            <a:off x="1295400" y="244475"/>
            <a:ext cx="7239000" cy="1219200"/>
          </a:xfrm>
        </p:spPr>
        <p:txBody>
          <a:bodyPr/>
          <a:lstStyle/>
          <a:p>
            <a:pPr eaLnBrk="1" hangingPunct="1"/>
            <a:r>
              <a:rPr lang="en-US" sz="4000" dirty="0"/>
              <a:t>STEP 1: Receive the IGAR</a:t>
            </a:r>
            <a:br>
              <a:rPr lang="en-US" sz="4000" dirty="0"/>
            </a:br>
            <a:r>
              <a:rPr lang="en-US" sz="2800" dirty="0"/>
              <a:t>Getting Started</a:t>
            </a:r>
          </a:p>
        </p:txBody>
      </p:sp>
      <p:sp>
        <p:nvSpPr>
          <p:cNvPr id="36868" name="Rectangle 6"/>
          <p:cNvSpPr>
            <a:spLocks noGrp="1" noChangeArrowheads="1"/>
          </p:cNvSpPr>
          <p:nvPr>
            <p:ph type="body" sz="half" idx="1"/>
          </p:nvPr>
        </p:nvSpPr>
        <p:spPr>
          <a:xfrm>
            <a:off x="439738" y="1987550"/>
            <a:ext cx="6951662" cy="4794250"/>
          </a:xfrm>
        </p:spPr>
        <p:txBody>
          <a:bodyPr/>
          <a:lstStyle/>
          <a:p>
            <a:pPr eaLnBrk="1" hangingPunct="1">
              <a:lnSpc>
                <a:spcPct val="80000"/>
              </a:lnSpc>
              <a:spcBef>
                <a:spcPct val="0"/>
              </a:spcBef>
              <a:spcAft>
                <a:spcPct val="30000"/>
              </a:spcAft>
            </a:pPr>
            <a:r>
              <a:rPr lang="en-US" sz="2800" dirty="0"/>
              <a:t>Private area</a:t>
            </a:r>
            <a:endParaRPr lang="en-US" dirty="0"/>
          </a:p>
          <a:p>
            <a:pPr eaLnBrk="1" hangingPunct="1">
              <a:lnSpc>
                <a:spcPct val="80000"/>
              </a:lnSpc>
              <a:spcBef>
                <a:spcPct val="0"/>
              </a:spcBef>
              <a:spcAft>
                <a:spcPct val="30000"/>
              </a:spcAft>
            </a:pPr>
            <a:r>
              <a:rPr lang="en-US" sz="2800" dirty="0"/>
              <a:t>Put complainant at ease</a:t>
            </a:r>
          </a:p>
          <a:p>
            <a:pPr eaLnBrk="1" hangingPunct="1">
              <a:lnSpc>
                <a:spcPct val="80000"/>
              </a:lnSpc>
              <a:spcBef>
                <a:spcPct val="0"/>
              </a:spcBef>
              <a:spcAft>
                <a:spcPct val="30000"/>
              </a:spcAft>
            </a:pPr>
            <a:r>
              <a:rPr lang="en-US" sz="2800" dirty="0"/>
              <a:t>Emotional Intelligence</a:t>
            </a:r>
          </a:p>
          <a:p>
            <a:pPr eaLnBrk="1" hangingPunct="1">
              <a:lnSpc>
                <a:spcPct val="80000"/>
              </a:lnSpc>
              <a:spcBef>
                <a:spcPct val="0"/>
              </a:spcBef>
              <a:spcAft>
                <a:spcPct val="30000"/>
              </a:spcAft>
            </a:pPr>
            <a:r>
              <a:rPr lang="en-US" sz="2800" dirty="0"/>
              <a:t>Establish </a:t>
            </a:r>
            <a:r>
              <a:rPr lang="en-US" sz="2800" dirty="0">
                <a:solidFill>
                  <a:srgbClr val="0000FF"/>
                </a:solidFill>
              </a:rPr>
              <a:t>rapport</a:t>
            </a:r>
            <a:r>
              <a:rPr lang="en-US" sz="2800" dirty="0"/>
              <a:t> but don’t buy in or be an advocate</a:t>
            </a:r>
          </a:p>
          <a:p>
            <a:pPr eaLnBrk="1" hangingPunct="1">
              <a:lnSpc>
                <a:spcPct val="80000"/>
              </a:lnSpc>
              <a:spcBef>
                <a:spcPct val="0"/>
              </a:spcBef>
              <a:spcAft>
                <a:spcPct val="30000"/>
              </a:spcAft>
            </a:pPr>
            <a:r>
              <a:rPr lang="en-US" sz="2800" dirty="0">
                <a:solidFill>
                  <a:srgbClr val="0000FF"/>
                </a:solidFill>
              </a:rPr>
              <a:t>Actively listen</a:t>
            </a:r>
          </a:p>
          <a:p>
            <a:pPr eaLnBrk="1" hangingPunct="1">
              <a:lnSpc>
                <a:spcPct val="80000"/>
              </a:lnSpc>
              <a:spcBef>
                <a:spcPct val="0"/>
              </a:spcBef>
              <a:spcAft>
                <a:spcPct val="30000"/>
              </a:spcAft>
            </a:pPr>
            <a:r>
              <a:rPr lang="en-US" sz="2800" dirty="0"/>
              <a:t>Maintain control</a:t>
            </a:r>
          </a:p>
          <a:p>
            <a:pPr eaLnBrk="1" hangingPunct="1">
              <a:lnSpc>
                <a:spcPct val="80000"/>
              </a:lnSpc>
              <a:spcBef>
                <a:spcPct val="0"/>
              </a:spcBef>
              <a:spcAft>
                <a:spcPct val="30000"/>
              </a:spcAft>
            </a:pPr>
            <a:r>
              <a:rPr lang="en-US" sz="2800" dirty="0"/>
              <a:t>Remember:  Each story has at least           sides: </a:t>
            </a:r>
          </a:p>
        </p:txBody>
      </p:sp>
      <p:pic>
        <p:nvPicPr>
          <p:cNvPr id="36869" name="Picture 3098" descr="MCj01402070000[1]"/>
          <p:cNvPicPr>
            <a:picLocks noChangeAspect="1" noChangeArrowheads="1"/>
          </p:cNvPicPr>
          <p:nvPr/>
        </p:nvPicPr>
        <p:blipFill>
          <a:blip r:embed="rId3" cstate="print"/>
          <a:srcRect/>
          <a:stretch>
            <a:fillRect/>
          </a:stretch>
        </p:blipFill>
        <p:spPr bwMode="auto">
          <a:xfrm flipH="1">
            <a:off x="6130289" y="1066800"/>
            <a:ext cx="2354263" cy="2197100"/>
          </a:xfrm>
          <a:prstGeom prst="rect">
            <a:avLst/>
          </a:prstGeom>
          <a:noFill/>
          <a:ln w="9525">
            <a:noFill/>
            <a:miter lim="800000"/>
            <a:headEnd/>
            <a:tailEnd/>
          </a:ln>
        </p:spPr>
      </p:pic>
      <p:sp>
        <p:nvSpPr>
          <p:cNvPr id="202903" name="Text Box 3223"/>
          <p:cNvSpPr txBox="1">
            <a:spLocks noChangeArrowheads="1"/>
          </p:cNvSpPr>
          <p:nvPr/>
        </p:nvSpPr>
        <p:spPr bwMode="auto">
          <a:xfrm>
            <a:off x="6882288" y="5047128"/>
            <a:ext cx="1055688" cy="519112"/>
          </a:xfrm>
          <a:prstGeom prst="rect">
            <a:avLst/>
          </a:prstGeom>
          <a:noFill/>
          <a:ln w="76200">
            <a:noFill/>
            <a:miter lim="800000"/>
            <a:headEnd/>
            <a:tailEnd/>
          </a:ln>
        </p:spPr>
        <p:txBody>
          <a:bodyPr wrap="none">
            <a:spAutoFit/>
          </a:bodyPr>
          <a:lstStyle/>
          <a:p>
            <a:r>
              <a:rPr lang="en-US" b="1" dirty="0">
                <a:solidFill>
                  <a:srgbClr val="0033CC"/>
                </a:solidFill>
              </a:rPr>
              <a:t>three</a:t>
            </a:r>
          </a:p>
        </p:txBody>
      </p:sp>
      <p:sp>
        <p:nvSpPr>
          <p:cNvPr id="202904" name="Text Box 3224"/>
          <p:cNvSpPr txBox="1">
            <a:spLocks noChangeArrowheads="1"/>
          </p:cNvSpPr>
          <p:nvPr/>
        </p:nvSpPr>
        <p:spPr bwMode="auto">
          <a:xfrm>
            <a:off x="1609054" y="5627509"/>
            <a:ext cx="3352800" cy="1200329"/>
          </a:xfrm>
          <a:prstGeom prst="rect">
            <a:avLst/>
          </a:prstGeom>
          <a:noFill/>
          <a:ln w="76200">
            <a:noFill/>
            <a:miter lim="800000"/>
            <a:headEnd/>
            <a:tailEnd/>
          </a:ln>
        </p:spPr>
        <p:txBody>
          <a:bodyPr>
            <a:spAutoFit/>
          </a:bodyPr>
          <a:lstStyle/>
          <a:p>
            <a:pPr lvl="1">
              <a:buFontTx/>
              <a:buChar char="•"/>
            </a:pPr>
            <a:r>
              <a:rPr lang="en-US" sz="2400" b="1" dirty="0"/>
              <a:t>  Complainant</a:t>
            </a:r>
          </a:p>
          <a:p>
            <a:pPr lvl="1">
              <a:buFontTx/>
              <a:buChar char="•"/>
            </a:pPr>
            <a:r>
              <a:rPr lang="en-US" sz="2400" b="1" dirty="0"/>
              <a:t>  Other person</a:t>
            </a:r>
          </a:p>
          <a:p>
            <a:pPr lvl="1">
              <a:buFontTx/>
              <a:buChar char="•"/>
            </a:pPr>
            <a:r>
              <a:rPr lang="en-US" sz="2400" b="1" dirty="0"/>
              <a:t>  Truth</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2903"/>
                                        </p:tgtEl>
                                        <p:attrNameLst>
                                          <p:attrName>style.visibility</p:attrName>
                                        </p:attrNameLst>
                                      </p:cBhvr>
                                      <p:to>
                                        <p:strVal val="visible"/>
                                      </p:to>
                                    </p:set>
                                    <p:animEffect transition="in" filter="diamond(in)">
                                      <p:cBhvr>
                                        <p:cTn id="7" dur="2000"/>
                                        <p:tgtEl>
                                          <p:spTgt spid="20290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02904"/>
                                        </p:tgtEl>
                                        <p:attrNameLst>
                                          <p:attrName>style.visibility</p:attrName>
                                        </p:attrNameLst>
                                      </p:cBhvr>
                                      <p:to>
                                        <p:strVal val="visible"/>
                                      </p:to>
                                    </p:set>
                                    <p:animEffect transition="in" filter="diamond(in)">
                                      <p:cBhvr>
                                        <p:cTn id="10" dur="2000"/>
                                        <p:tgtEl>
                                          <p:spTgt spid="202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903" grpId="0"/>
      <p:bldP spid="202904"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CC37F7-334E-0CA2-8CAF-FE55C3A948FF}"/>
              </a:ext>
            </a:extLst>
          </p:cNvPr>
          <p:cNvPicPr>
            <a:picLocks noChangeAspect="1"/>
          </p:cNvPicPr>
          <p:nvPr/>
        </p:nvPicPr>
        <p:blipFill>
          <a:blip r:embed="rId3"/>
          <a:srcRect t="4890"/>
          <a:stretch/>
        </p:blipFill>
        <p:spPr>
          <a:xfrm>
            <a:off x="304800" y="1705708"/>
            <a:ext cx="4123296" cy="5243976"/>
          </a:xfrm>
          <a:prstGeom prst="rect">
            <a:avLst/>
          </a:prstGeom>
        </p:spPr>
      </p:pic>
      <p:sp>
        <p:nvSpPr>
          <p:cNvPr id="84994" name="Footer Placeholder 3"/>
          <p:cNvSpPr>
            <a:spLocks noGrp="1"/>
          </p:cNvSpPr>
          <p:nvPr>
            <p:ph type="ftr" sz="quarter" idx="10"/>
          </p:nvPr>
        </p:nvSpPr>
        <p:spPr>
          <a:noFill/>
        </p:spPr>
        <p:txBody>
          <a:bodyPr/>
          <a:lstStyle/>
          <a:p>
            <a:r>
              <a:rPr lang="en-US"/>
              <a:t>U.S. Army Inspector General School   </a:t>
            </a:r>
            <a:fld id="{A3DBEBC1-1CEF-4EB5-AA7B-CD57A7E4B9ED}" type="slidenum">
              <a:rPr lang="en-US" smtClean="0"/>
              <a:pPr/>
              <a:t>50</a:t>
            </a:fld>
            <a:endParaRPr lang="en-US"/>
          </a:p>
        </p:txBody>
      </p:sp>
      <p:sp>
        <p:nvSpPr>
          <p:cNvPr id="84995" name="Rectangle 2"/>
          <p:cNvSpPr>
            <a:spLocks noGrp="1" noChangeArrowheads="1"/>
          </p:cNvSpPr>
          <p:nvPr>
            <p:ph type="title"/>
          </p:nvPr>
        </p:nvSpPr>
        <p:spPr>
          <a:xfrm>
            <a:off x="928914" y="244475"/>
            <a:ext cx="7239000" cy="1219200"/>
          </a:xfrm>
          <a:noFill/>
        </p:spPr>
        <p:txBody>
          <a:bodyPr/>
          <a:lstStyle/>
          <a:p>
            <a:pPr eaLnBrk="1" hangingPunct="1"/>
            <a:r>
              <a:rPr lang="en-US" sz="4000" dirty="0"/>
              <a:t>The Seven-Step IGAP</a:t>
            </a:r>
            <a:br>
              <a:rPr lang="en-US" sz="4000" dirty="0"/>
            </a:br>
            <a:r>
              <a:rPr lang="en-US" sz="4000" dirty="0"/>
              <a:t>Step Six</a:t>
            </a:r>
          </a:p>
        </p:txBody>
      </p:sp>
      <p:sp>
        <p:nvSpPr>
          <p:cNvPr id="84997" name="Line 9"/>
          <p:cNvSpPr>
            <a:spLocks noChangeShapeType="1"/>
          </p:cNvSpPr>
          <p:nvPr/>
        </p:nvSpPr>
        <p:spPr bwMode="auto">
          <a:xfrm flipV="1">
            <a:off x="3276600" y="2819400"/>
            <a:ext cx="1676400" cy="2909204"/>
          </a:xfrm>
          <a:prstGeom prst="line">
            <a:avLst/>
          </a:prstGeom>
          <a:noFill/>
          <a:ln w="76200">
            <a:solidFill>
              <a:srgbClr val="990000"/>
            </a:solidFill>
            <a:prstDash val="sysDot"/>
            <a:round/>
            <a:headEnd/>
            <a:tailEnd/>
          </a:ln>
        </p:spPr>
        <p:txBody>
          <a:bodyPr wrap="none"/>
          <a:lstStyle/>
          <a:p>
            <a:endParaRPr lang="en-US"/>
          </a:p>
        </p:txBody>
      </p:sp>
      <p:sp>
        <p:nvSpPr>
          <p:cNvPr id="84998" name="Line 10"/>
          <p:cNvSpPr>
            <a:spLocks noChangeShapeType="1"/>
          </p:cNvSpPr>
          <p:nvPr/>
        </p:nvSpPr>
        <p:spPr bwMode="auto">
          <a:xfrm flipV="1">
            <a:off x="3276600" y="3722496"/>
            <a:ext cx="1676400" cy="2539508"/>
          </a:xfrm>
          <a:prstGeom prst="line">
            <a:avLst/>
          </a:prstGeom>
          <a:noFill/>
          <a:ln w="76200">
            <a:solidFill>
              <a:srgbClr val="990000"/>
            </a:solidFill>
            <a:prstDash val="sysDot"/>
            <a:round/>
            <a:headEnd/>
            <a:tailEnd/>
          </a:ln>
        </p:spPr>
        <p:txBody>
          <a:bodyPr wrap="none"/>
          <a:lstStyle/>
          <a:p>
            <a:endParaRPr lang="en-US"/>
          </a:p>
        </p:txBody>
      </p:sp>
      <p:sp>
        <p:nvSpPr>
          <p:cNvPr id="84999" name="Rectangle 11"/>
          <p:cNvSpPr>
            <a:spLocks noChangeArrowheads="1"/>
          </p:cNvSpPr>
          <p:nvPr/>
        </p:nvSpPr>
        <p:spPr bwMode="auto">
          <a:xfrm>
            <a:off x="1295400" y="5728604"/>
            <a:ext cx="1981200" cy="533400"/>
          </a:xfrm>
          <a:prstGeom prst="rect">
            <a:avLst/>
          </a:prstGeom>
          <a:noFill/>
          <a:ln w="76200">
            <a:solidFill>
              <a:srgbClr val="990000"/>
            </a:solidFill>
            <a:prstDash val="sysDot"/>
            <a:miter lim="800000"/>
            <a:headEnd/>
            <a:tailEnd/>
          </a:ln>
        </p:spPr>
        <p:txBody>
          <a:bodyPr wrap="none" anchor="ctr"/>
          <a:lstStyle/>
          <a:p>
            <a:endParaRPr lang="en-US"/>
          </a:p>
        </p:txBody>
      </p:sp>
      <p:sp>
        <p:nvSpPr>
          <p:cNvPr id="85000" name="Text Box 12"/>
          <p:cNvSpPr txBox="1">
            <a:spLocks noChangeArrowheads="1"/>
          </p:cNvSpPr>
          <p:nvPr/>
        </p:nvSpPr>
        <p:spPr bwMode="auto">
          <a:xfrm>
            <a:off x="5791200" y="6287869"/>
            <a:ext cx="3352800" cy="584775"/>
          </a:xfrm>
          <a:prstGeom prst="rect">
            <a:avLst/>
          </a:prstGeom>
          <a:noFill/>
          <a:ln w="12700">
            <a:noFill/>
            <a:miter lim="800000"/>
            <a:headEnd type="none" w="sm" len="sm"/>
            <a:tailEnd type="none" w="sm" len="sm"/>
          </a:ln>
        </p:spPr>
        <p:txBody>
          <a:bodyPr wrap="squar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6-1d (6)</a:t>
            </a:r>
          </a:p>
          <a:p>
            <a:r>
              <a:rPr lang="en-US" sz="1600" b="1" dirty="0">
                <a:solidFill>
                  <a:srgbClr val="336600"/>
                </a:solidFill>
              </a:rPr>
              <a:t>A&amp;I Guide, Part One, Sect. 2-7</a:t>
            </a:r>
          </a:p>
        </p:txBody>
      </p:sp>
      <p:sp>
        <p:nvSpPr>
          <p:cNvPr id="85001" name="Text Box 13"/>
          <p:cNvSpPr txBox="1">
            <a:spLocks noChangeArrowheads="1"/>
          </p:cNvSpPr>
          <p:nvPr/>
        </p:nvSpPr>
        <p:spPr bwMode="auto">
          <a:xfrm>
            <a:off x="4953000" y="2819400"/>
            <a:ext cx="3581400" cy="903096"/>
          </a:xfrm>
          <a:prstGeom prst="rect">
            <a:avLst/>
          </a:prstGeom>
          <a:solidFill>
            <a:srgbClr val="CCFFCC"/>
          </a:solidFill>
          <a:ln w="28575">
            <a:solidFill>
              <a:schemeClr val="tx1"/>
            </a:solidFill>
            <a:miter lim="800000"/>
            <a:headEnd/>
            <a:tailEnd/>
          </a:ln>
        </p:spPr>
        <p:txBody>
          <a:bodyPr wrap="square" lIns="101882" tIns="50941" rIns="101882" bIns="50941">
            <a:spAutoFit/>
          </a:bodyPr>
          <a:lstStyle/>
          <a:p>
            <a:pPr algn="ctr" defTabSz="1019175" eaLnBrk="0" hangingPunct="0"/>
            <a:r>
              <a:rPr lang="en-US" sz="2400" b="1" dirty="0"/>
              <a:t>Step 6  Follow-Up</a:t>
            </a:r>
          </a:p>
          <a:p>
            <a:pPr algn="ctr" defTabSz="1019175" eaLnBrk="0" hangingPunct="0"/>
            <a:r>
              <a:rPr lang="en-US" sz="1400" dirty="0"/>
              <a:t>Issues / Allegations Thoroughly Addressed</a:t>
            </a:r>
          </a:p>
          <a:p>
            <a:pPr algn="ctr" defTabSz="1019175" eaLnBrk="0" hangingPunct="0"/>
            <a:r>
              <a:rPr lang="en-US" sz="1400" dirty="0"/>
              <a:t>IG Responsibilities Fulfilled</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a:noFill/>
        </p:spPr>
        <p:txBody>
          <a:bodyPr/>
          <a:lstStyle/>
          <a:p>
            <a:r>
              <a:rPr lang="en-US" dirty="0"/>
              <a:t>U.S. Army Inspector General School   </a:t>
            </a:r>
            <a:fld id="{FDB79405-2BB2-4491-9D87-9461DB8CFB49}" type="slidenum">
              <a:rPr lang="en-US" smtClean="0"/>
              <a:pPr/>
              <a:t>51</a:t>
            </a:fld>
            <a:endParaRPr lang="en-US" dirty="0"/>
          </a:p>
        </p:txBody>
      </p:sp>
      <p:sp>
        <p:nvSpPr>
          <p:cNvPr id="86019" name="Rectangle 4"/>
          <p:cNvSpPr>
            <a:spLocks noGrp="1" noChangeArrowheads="1"/>
          </p:cNvSpPr>
          <p:nvPr>
            <p:ph type="title"/>
          </p:nvPr>
        </p:nvSpPr>
        <p:spPr>
          <a:xfrm>
            <a:off x="914400" y="244475"/>
            <a:ext cx="7239000" cy="1219200"/>
          </a:xfrm>
        </p:spPr>
        <p:txBody>
          <a:bodyPr/>
          <a:lstStyle/>
          <a:p>
            <a:pPr eaLnBrk="1" hangingPunct="1"/>
            <a:r>
              <a:rPr lang="en-US" sz="4000" dirty="0"/>
              <a:t>STEP 6: Follow-up</a:t>
            </a:r>
          </a:p>
        </p:txBody>
      </p:sp>
      <p:sp>
        <p:nvSpPr>
          <p:cNvPr id="86020" name="Rectangle 5"/>
          <p:cNvSpPr>
            <a:spLocks noGrp="1" noChangeArrowheads="1"/>
          </p:cNvSpPr>
          <p:nvPr>
            <p:ph type="body" idx="1"/>
          </p:nvPr>
        </p:nvSpPr>
        <p:spPr>
          <a:xfrm>
            <a:off x="304800" y="1846189"/>
            <a:ext cx="8534400" cy="2040011"/>
          </a:xfrm>
        </p:spPr>
        <p:txBody>
          <a:bodyPr/>
          <a:lstStyle/>
          <a:p>
            <a:pPr eaLnBrk="1" hangingPunct="1">
              <a:lnSpc>
                <a:spcPct val="90000"/>
              </a:lnSpc>
              <a:spcBef>
                <a:spcPct val="0"/>
              </a:spcBef>
            </a:pPr>
            <a:r>
              <a:rPr lang="en-US" sz="2800" dirty="0"/>
              <a:t>IG can contact complainant or the complainant can contact the IG</a:t>
            </a:r>
          </a:p>
          <a:p>
            <a:pPr eaLnBrk="1" hangingPunct="1">
              <a:lnSpc>
                <a:spcPct val="90000"/>
              </a:lnSpc>
              <a:spcBef>
                <a:spcPct val="0"/>
              </a:spcBef>
            </a:pPr>
            <a:endParaRPr lang="en-US" sz="2800" dirty="0"/>
          </a:p>
          <a:p>
            <a:pPr lvl="1" eaLnBrk="1" hangingPunct="1">
              <a:lnSpc>
                <a:spcPct val="90000"/>
              </a:lnSpc>
              <a:spcBef>
                <a:spcPct val="0"/>
              </a:spcBef>
              <a:buFontTx/>
              <a:buNone/>
            </a:pPr>
            <a:r>
              <a:rPr lang="en-US" dirty="0"/>
              <a:t>		     Ensure issues were thoroughly        </a:t>
            </a:r>
          </a:p>
          <a:p>
            <a:pPr lvl="1" eaLnBrk="1" hangingPunct="1">
              <a:lnSpc>
                <a:spcPct val="90000"/>
              </a:lnSpc>
              <a:spcBef>
                <a:spcPct val="0"/>
              </a:spcBef>
              <a:buFontTx/>
              <a:buNone/>
            </a:pPr>
            <a:r>
              <a:rPr lang="en-US" dirty="0"/>
              <a:t>        addressed</a:t>
            </a:r>
          </a:p>
        </p:txBody>
      </p:sp>
      <p:pic>
        <p:nvPicPr>
          <p:cNvPr id="86021" name="Picture 7" descr="WB01518_"/>
          <p:cNvPicPr>
            <a:picLocks noChangeAspect="1" noChangeArrowheads="1"/>
          </p:cNvPicPr>
          <p:nvPr/>
        </p:nvPicPr>
        <p:blipFill>
          <a:blip r:embed="rId3" cstate="print"/>
          <a:srcRect/>
          <a:stretch>
            <a:fillRect/>
          </a:stretch>
        </p:blipFill>
        <p:spPr bwMode="auto">
          <a:xfrm>
            <a:off x="419100" y="3048000"/>
            <a:ext cx="990600" cy="682625"/>
          </a:xfrm>
          <a:prstGeom prst="rect">
            <a:avLst/>
          </a:prstGeom>
          <a:noFill/>
          <a:ln w="9525">
            <a:solidFill>
              <a:schemeClr val="tx1"/>
            </a:solidFill>
            <a:miter lim="800000"/>
            <a:headEnd/>
            <a:tailEnd/>
          </a:ln>
        </p:spPr>
      </p:pic>
      <p:sp>
        <p:nvSpPr>
          <p:cNvPr id="86023" name="Text Box 8"/>
          <p:cNvSpPr txBox="1">
            <a:spLocks noChangeArrowheads="1"/>
          </p:cNvSpPr>
          <p:nvPr/>
        </p:nvSpPr>
        <p:spPr bwMode="auto">
          <a:xfrm>
            <a:off x="5867400" y="6349425"/>
            <a:ext cx="3200400" cy="584775"/>
          </a:xfrm>
          <a:prstGeom prst="rect">
            <a:avLst/>
          </a:prstGeom>
          <a:noFill/>
          <a:ln w="12700">
            <a:noFill/>
            <a:miter lim="800000"/>
            <a:headEnd type="none" w="sm" len="sm"/>
            <a:tailEnd type="none" w="sm" len="sm"/>
          </a:ln>
        </p:spPr>
        <p:txBody>
          <a:bodyPr wrap="squar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6-1d (6)</a:t>
            </a:r>
          </a:p>
          <a:p>
            <a:r>
              <a:rPr lang="en-US" sz="1600" b="1" dirty="0">
                <a:solidFill>
                  <a:srgbClr val="336600"/>
                </a:solidFill>
              </a:rPr>
              <a:t>A&amp;I Guide, Part One, Sect. 2-7</a:t>
            </a:r>
          </a:p>
        </p:txBody>
      </p:sp>
      <p:sp>
        <p:nvSpPr>
          <p:cNvPr id="2" name="Rectangle 5">
            <a:extLst>
              <a:ext uri="{FF2B5EF4-FFF2-40B4-BE49-F238E27FC236}">
                <a16:creationId xmlns:a16="http://schemas.microsoft.com/office/drawing/2014/main" id="{132B9EE9-D090-46B1-AACE-8A322BAD22D8}"/>
              </a:ext>
            </a:extLst>
          </p:cNvPr>
          <p:cNvSpPr txBox="1">
            <a:spLocks noChangeArrowheads="1"/>
          </p:cNvSpPr>
          <p:nvPr/>
        </p:nvSpPr>
        <p:spPr bwMode="auto">
          <a:xfrm>
            <a:off x="304800" y="4310063"/>
            <a:ext cx="8115300" cy="2269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lnSpc>
                <a:spcPct val="90000"/>
              </a:lnSpc>
              <a:spcBef>
                <a:spcPct val="0"/>
              </a:spcBef>
            </a:pPr>
            <a:r>
              <a:rPr lang="en-US" sz="2800" kern="0" dirty="0"/>
              <a:t>Peer review, Checklist, Tech Channel</a:t>
            </a:r>
          </a:p>
          <a:p>
            <a:pPr eaLnBrk="1" hangingPunct="1">
              <a:lnSpc>
                <a:spcPct val="90000"/>
              </a:lnSpc>
              <a:spcBef>
                <a:spcPct val="0"/>
              </a:spcBef>
            </a:pPr>
            <a:endParaRPr lang="en-US" sz="2800" kern="0" dirty="0"/>
          </a:p>
          <a:p>
            <a:pPr lvl="1" eaLnBrk="1" hangingPunct="1">
              <a:lnSpc>
                <a:spcPct val="90000"/>
              </a:lnSpc>
              <a:spcBef>
                <a:spcPct val="0"/>
              </a:spcBef>
              <a:buFontTx/>
              <a:buNone/>
            </a:pPr>
            <a:r>
              <a:rPr lang="en-US" kern="0" dirty="0"/>
              <a:t>		     Ensure all IG responsibilities are   </a:t>
            </a:r>
          </a:p>
          <a:p>
            <a:pPr lvl="1" eaLnBrk="1" hangingPunct="1">
              <a:lnSpc>
                <a:spcPct val="90000"/>
              </a:lnSpc>
              <a:spcBef>
                <a:spcPct val="0"/>
              </a:spcBef>
              <a:buFontTx/>
              <a:buNone/>
            </a:pPr>
            <a:r>
              <a:rPr lang="en-US" kern="0" dirty="0"/>
              <a:t>        fulfilled</a:t>
            </a:r>
          </a:p>
        </p:txBody>
      </p:sp>
      <p:pic>
        <p:nvPicPr>
          <p:cNvPr id="86022" name="Picture 5" descr="WB01518_"/>
          <p:cNvPicPr>
            <a:picLocks noChangeAspect="1" noChangeArrowheads="1"/>
          </p:cNvPicPr>
          <p:nvPr/>
        </p:nvPicPr>
        <p:blipFill>
          <a:blip r:embed="rId3" cstate="print"/>
          <a:srcRect/>
          <a:stretch>
            <a:fillRect/>
          </a:stretch>
        </p:blipFill>
        <p:spPr bwMode="auto">
          <a:xfrm>
            <a:off x="482991" y="5172424"/>
            <a:ext cx="952500" cy="657225"/>
          </a:xfrm>
          <a:prstGeom prst="rect">
            <a:avLst/>
          </a:prstGeom>
          <a:noFill/>
          <a:ln w="9525">
            <a:solidFill>
              <a:schemeClr val="tx1"/>
            </a:solid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Footer Placeholder 3"/>
          <p:cNvSpPr>
            <a:spLocks noGrp="1"/>
          </p:cNvSpPr>
          <p:nvPr>
            <p:ph type="ftr" sz="quarter" idx="10"/>
          </p:nvPr>
        </p:nvSpPr>
        <p:spPr>
          <a:noFill/>
        </p:spPr>
        <p:txBody>
          <a:bodyPr/>
          <a:lstStyle/>
          <a:p>
            <a:r>
              <a:rPr lang="en-US"/>
              <a:t>U.S. Army Inspector General School   </a:t>
            </a:r>
            <a:fld id="{A3DBEBC1-1CEF-4EB5-AA7B-CD57A7E4B9ED}" type="slidenum">
              <a:rPr lang="en-US" smtClean="0"/>
              <a:pPr/>
              <a:t>52</a:t>
            </a:fld>
            <a:endParaRPr lang="en-US"/>
          </a:p>
        </p:txBody>
      </p:sp>
      <p:sp>
        <p:nvSpPr>
          <p:cNvPr id="84995" name="Rectangle 2"/>
          <p:cNvSpPr>
            <a:spLocks noGrp="1" noChangeArrowheads="1"/>
          </p:cNvSpPr>
          <p:nvPr>
            <p:ph type="title"/>
          </p:nvPr>
        </p:nvSpPr>
        <p:spPr>
          <a:xfrm>
            <a:off x="928914" y="244475"/>
            <a:ext cx="7239000" cy="1219200"/>
          </a:xfrm>
          <a:noFill/>
        </p:spPr>
        <p:txBody>
          <a:bodyPr/>
          <a:lstStyle/>
          <a:p>
            <a:pPr eaLnBrk="1" hangingPunct="1"/>
            <a:r>
              <a:rPr lang="en-US" sz="4000" dirty="0"/>
              <a:t>The Seven-Step IGAP</a:t>
            </a:r>
            <a:br>
              <a:rPr lang="en-US" sz="4000" dirty="0"/>
            </a:br>
            <a:r>
              <a:rPr lang="en-US" sz="4000" dirty="0"/>
              <a:t>Step Six</a:t>
            </a:r>
          </a:p>
        </p:txBody>
      </p:sp>
      <p:sp>
        <p:nvSpPr>
          <p:cNvPr id="85001" name="Text Box 13"/>
          <p:cNvSpPr txBox="1">
            <a:spLocks noChangeArrowheads="1"/>
          </p:cNvSpPr>
          <p:nvPr/>
        </p:nvSpPr>
        <p:spPr bwMode="auto">
          <a:xfrm>
            <a:off x="2781300" y="2133600"/>
            <a:ext cx="3581400" cy="903096"/>
          </a:xfrm>
          <a:prstGeom prst="rect">
            <a:avLst/>
          </a:prstGeom>
          <a:solidFill>
            <a:srgbClr val="CCFFCC"/>
          </a:solidFill>
          <a:ln w="28575">
            <a:solidFill>
              <a:schemeClr val="tx1"/>
            </a:solidFill>
            <a:miter lim="800000"/>
            <a:headEnd/>
            <a:tailEnd/>
          </a:ln>
        </p:spPr>
        <p:txBody>
          <a:bodyPr wrap="square" lIns="101882" tIns="50941" rIns="101882" bIns="50941">
            <a:spAutoFit/>
          </a:bodyPr>
          <a:lstStyle/>
          <a:p>
            <a:pPr algn="ctr" defTabSz="1019175" eaLnBrk="0" hangingPunct="0"/>
            <a:r>
              <a:rPr lang="en-US" sz="2400" b="1" dirty="0"/>
              <a:t>Step 6  Follow-Up</a:t>
            </a:r>
          </a:p>
          <a:p>
            <a:pPr algn="ctr" defTabSz="1019175" eaLnBrk="0" hangingPunct="0"/>
            <a:r>
              <a:rPr lang="en-US" sz="1400" dirty="0"/>
              <a:t>Issues / Allegations Thoroughly Addressed</a:t>
            </a:r>
          </a:p>
          <a:p>
            <a:pPr algn="ctr" defTabSz="1019175" eaLnBrk="0" hangingPunct="0"/>
            <a:r>
              <a:rPr lang="en-US" sz="1400" dirty="0"/>
              <a:t>IG Responsibilities Fulfilled</a:t>
            </a:r>
          </a:p>
        </p:txBody>
      </p:sp>
      <p:sp>
        <p:nvSpPr>
          <p:cNvPr id="3" name="TextBox 2">
            <a:extLst>
              <a:ext uri="{FF2B5EF4-FFF2-40B4-BE49-F238E27FC236}">
                <a16:creationId xmlns:a16="http://schemas.microsoft.com/office/drawing/2014/main" id="{B47B750C-6536-C441-7A2E-9D561C8AD150}"/>
              </a:ext>
            </a:extLst>
          </p:cNvPr>
          <p:cNvSpPr txBox="1"/>
          <p:nvPr/>
        </p:nvSpPr>
        <p:spPr>
          <a:xfrm>
            <a:off x="2264569" y="3767697"/>
            <a:ext cx="4614862" cy="523220"/>
          </a:xfrm>
          <a:prstGeom prst="rect">
            <a:avLst/>
          </a:prstGeom>
          <a:noFill/>
        </p:spPr>
        <p:txBody>
          <a:bodyPr wrap="square">
            <a:spAutoFit/>
          </a:bodyPr>
          <a:lstStyle/>
          <a:p>
            <a:pPr algn="ctr"/>
            <a:r>
              <a:rPr lang="en-US" sz="2800" b="1" dirty="0"/>
              <a:t>Questions?</a:t>
            </a:r>
            <a:endParaRPr lang="en-US" dirty="0"/>
          </a:p>
        </p:txBody>
      </p:sp>
    </p:spTree>
    <p:extLst>
      <p:ext uri="{BB962C8B-B14F-4D97-AF65-F5344CB8AC3E}">
        <p14:creationId xmlns:p14="http://schemas.microsoft.com/office/powerpoint/2010/main" val="274850810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DC56BD-180F-C515-2BF8-CDB601EF12F4}"/>
              </a:ext>
            </a:extLst>
          </p:cNvPr>
          <p:cNvPicPr>
            <a:picLocks noChangeAspect="1"/>
          </p:cNvPicPr>
          <p:nvPr/>
        </p:nvPicPr>
        <p:blipFill>
          <a:blip r:embed="rId3"/>
          <a:srcRect t="4890"/>
          <a:stretch/>
        </p:blipFill>
        <p:spPr>
          <a:xfrm>
            <a:off x="304800" y="1705708"/>
            <a:ext cx="4123296" cy="5243976"/>
          </a:xfrm>
          <a:prstGeom prst="rect">
            <a:avLst/>
          </a:prstGeom>
        </p:spPr>
      </p:pic>
      <p:sp>
        <p:nvSpPr>
          <p:cNvPr id="89090" name="Footer Placeholder 3"/>
          <p:cNvSpPr>
            <a:spLocks noGrp="1"/>
          </p:cNvSpPr>
          <p:nvPr>
            <p:ph type="ftr" sz="quarter" idx="10"/>
          </p:nvPr>
        </p:nvSpPr>
        <p:spPr>
          <a:noFill/>
        </p:spPr>
        <p:txBody>
          <a:bodyPr/>
          <a:lstStyle/>
          <a:p>
            <a:r>
              <a:rPr lang="en-US"/>
              <a:t>U.S. Army Inspector General School   </a:t>
            </a:r>
            <a:fld id="{AE4F8CBF-E744-4A6B-B529-BEC4E197B8AD}" type="slidenum">
              <a:rPr lang="en-US" smtClean="0"/>
              <a:pPr/>
              <a:t>53</a:t>
            </a:fld>
            <a:endParaRPr lang="en-US"/>
          </a:p>
        </p:txBody>
      </p:sp>
      <p:sp>
        <p:nvSpPr>
          <p:cNvPr id="89091" name="Rectangle 2"/>
          <p:cNvSpPr>
            <a:spLocks noGrp="1" noChangeArrowheads="1"/>
          </p:cNvSpPr>
          <p:nvPr>
            <p:ph type="title"/>
          </p:nvPr>
        </p:nvSpPr>
        <p:spPr>
          <a:xfrm>
            <a:off x="914400" y="244475"/>
            <a:ext cx="7239000" cy="1219200"/>
          </a:xfrm>
          <a:noFill/>
        </p:spPr>
        <p:txBody>
          <a:bodyPr/>
          <a:lstStyle/>
          <a:p>
            <a:pPr eaLnBrk="1" hangingPunct="1"/>
            <a:r>
              <a:rPr lang="en-US" sz="4000" dirty="0"/>
              <a:t>The Seven-Step IGAP</a:t>
            </a:r>
            <a:br>
              <a:rPr lang="en-US" sz="4000" dirty="0"/>
            </a:br>
            <a:r>
              <a:rPr lang="en-US" sz="4000" dirty="0"/>
              <a:t>Step Seven</a:t>
            </a:r>
          </a:p>
        </p:txBody>
      </p:sp>
      <p:sp>
        <p:nvSpPr>
          <p:cNvPr id="89093" name="Text Box 8"/>
          <p:cNvSpPr txBox="1">
            <a:spLocks noChangeArrowheads="1"/>
          </p:cNvSpPr>
          <p:nvPr/>
        </p:nvSpPr>
        <p:spPr bwMode="auto">
          <a:xfrm>
            <a:off x="4648200" y="2810106"/>
            <a:ext cx="3886200" cy="1457094"/>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hangingPunct="0"/>
            <a:r>
              <a:rPr lang="en-US" sz="2400" b="1" dirty="0">
                <a:solidFill>
                  <a:srgbClr val="000000"/>
                </a:solidFill>
              </a:rPr>
              <a:t>Step 7  Close the IGAR</a:t>
            </a:r>
          </a:p>
          <a:p>
            <a:pPr algn="ctr" defTabSz="1019175" eaLnBrk="0" hangingPunct="0"/>
            <a:r>
              <a:rPr lang="en-US" sz="1600" dirty="0">
                <a:solidFill>
                  <a:srgbClr val="000000"/>
                </a:solidFill>
              </a:rPr>
              <a:t>Send Final Reply</a:t>
            </a:r>
          </a:p>
          <a:p>
            <a:pPr algn="ctr" defTabSz="1019175" eaLnBrk="0" hangingPunct="0"/>
            <a:r>
              <a:rPr lang="en-US" sz="1600" dirty="0">
                <a:solidFill>
                  <a:srgbClr val="000000"/>
                </a:solidFill>
              </a:rPr>
              <a:t>Close the IGAR</a:t>
            </a:r>
          </a:p>
          <a:p>
            <a:pPr algn="ctr" defTabSz="1019175" eaLnBrk="0" hangingPunct="0"/>
            <a:r>
              <a:rPr lang="en-US" sz="1600" dirty="0">
                <a:solidFill>
                  <a:srgbClr val="000000"/>
                </a:solidFill>
              </a:rPr>
              <a:t>Make Appropriate Reports</a:t>
            </a:r>
          </a:p>
          <a:p>
            <a:pPr algn="ctr" defTabSz="1019175" eaLnBrk="0" hangingPunct="0"/>
            <a:r>
              <a:rPr lang="en-US" sz="1600" dirty="0">
                <a:solidFill>
                  <a:srgbClr val="000000"/>
                </a:solidFill>
              </a:rPr>
              <a:t>Analyze for Trends</a:t>
            </a:r>
          </a:p>
        </p:txBody>
      </p:sp>
      <p:sp>
        <p:nvSpPr>
          <p:cNvPr id="89094" name="Line 9"/>
          <p:cNvSpPr>
            <a:spLocks noChangeShapeType="1"/>
          </p:cNvSpPr>
          <p:nvPr/>
        </p:nvSpPr>
        <p:spPr bwMode="auto">
          <a:xfrm flipV="1">
            <a:off x="3200400" y="2810106"/>
            <a:ext cx="1447800" cy="3453778"/>
          </a:xfrm>
          <a:prstGeom prst="line">
            <a:avLst/>
          </a:prstGeom>
          <a:noFill/>
          <a:ln w="76200">
            <a:solidFill>
              <a:srgbClr val="990000"/>
            </a:solidFill>
            <a:prstDash val="sysDot"/>
            <a:round/>
            <a:headEnd/>
            <a:tailEnd/>
          </a:ln>
        </p:spPr>
        <p:txBody>
          <a:bodyPr wrap="none"/>
          <a:lstStyle/>
          <a:p>
            <a:endParaRPr lang="en-US"/>
          </a:p>
        </p:txBody>
      </p:sp>
      <p:sp>
        <p:nvSpPr>
          <p:cNvPr id="89095" name="Line 10"/>
          <p:cNvSpPr>
            <a:spLocks noChangeShapeType="1"/>
          </p:cNvSpPr>
          <p:nvPr/>
        </p:nvSpPr>
        <p:spPr bwMode="auto">
          <a:xfrm flipV="1">
            <a:off x="3200400" y="4267200"/>
            <a:ext cx="1447800" cy="2590800"/>
          </a:xfrm>
          <a:prstGeom prst="line">
            <a:avLst/>
          </a:prstGeom>
          <a:noFill/>
          <a:ln w="76200">
            <a:solidFill>
              <a:srgbClr val="990000"/>
            </a:solidFill>
            <a:prstDash val="sysDot"/>
            <a:round/>
            <a:headEnd/>
            <a:tailEnd/>
          </a:ln>
        </p:spPr>
        <p:txBody>
          <a:bodyPr wrap="none"/>
          <a:lstStyle/>
          <a:p>
            <a:endParaRPr lang="en-US"/>
          </a:p>
        </p:txBody>
      </p:sp>
      <p:sp>
        <p:nvSpPr>
          <p:cNvPr id="89096" name="Rectangle 11"/>
          <p:cNvSpPr>
            <a:spLocks noChangeArrowheads="1"/>
          </p:cNvSpPr>
          <p:nvPr/>
        </p:nvSpPr>
        <p:spPr bwMode="auto">
          <a:xfrm>
            <a:off x="1371600" y="6263884"/>
            <a:ext cx="1828800" cy="685800"/>
          </a:xfrm>
          <a:prstGeom prst="rect">
            <a:avLst/>
          </a:prstGeom>
          <a:noFill/>
          <a:ln w="76200">
            <a:solidFill>
              <a:srgbClr val="990000"/>
            </a:solidFill>
            <a:prstDash val="sysDot"/>
            <a:miter lim="800000"/>
            <a:headEnd/>
            <a:tailEnd/>
          </a:ln>
        </p:spPr>
        <p:txBody>
          <a:bodyPr wrap="none" anchor="ctr"/>
          <a:lstStyle/>
          <a:p>
            <a:endParaRPr lang="en-US"/>
          </a:p>
        </p:txBody>
      </p:sp>
      <p:sp>
        <p:nvSpPr>
          <p:cNvPr id="89097" name="Text Box 12"/>
          <p:cNvSpPr txBox="1">
            <a:spLocks noChangeArrowheads="1"/>
          </p:cNvSpPr>
          <p:nvPr/>
        </p:nvSpPr>
        <p:spPr bwMode="auto">
          <a:xfrm>
            <a:off x="5867400" y="6349425"/>
            <a:ext cx="3276600" cy="584775"/>
          </a:xfrm>
          <a:prstGeom prst="rect">
            <a:avLst/>
          </a:prstGeom>
          <a:noFill/>
          <a:ln w="12700">
            <a:noFill/>
            <a:miter lim="800000"/>
            <a:headEnd type="none" w="sm" len="sm"/>
            <a:tailEnd type="none" w="sm" len="sm"/>
          </a:ln>
        </p:spPr>
        <p:txBody>
          <a:bodyPr wrap="squar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6-1d (7)</a:t>
            </a:r>
          </a:p>
          <a:p>
            <a:r>
              <a:rPr lang="en-US" sz="1600" b="1" dirty="0">
                <a:solidFill>
                  <a:srgbClr val="336600"/>
                </a:solidFill>
              </a:rPr>
              <a:t>A&amp;I Guide, Part One, Sect. 2-8</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3"/>
          <p:cNvSpPr>
            <a:spLocks noGrp="1"/>
          </p:cNvSpPr>
          <p:nvPr>
            <p:ph type="ftr" sz="quarter" idx="10"/>
          </p:nvPr>
        </p:nvSpPr>
        <p:spPr>
          <a:noFill/>
        </p:spPr>
        <p:txBody>
          <a:bodyPr/>
          <a:lstStyle/>
          <a:p>
            <a:r>
              <a:rPr lang="en-US"/>
              <a:t>U.S. Army Inspector General School   </a:t>
            </a:r>
            <a:fld id="{889999D3-3303-4B97-AED4-B0D3BA08C0D2}" type="slidenum">
              <a:rPr lang="en-US" smtClean="0"/>
              <a:pPr/>
              <a:t>54</a:t>
            </a:fld>
            <a:endParaRPr lang="en-US"/>
          </a:p>
        </p:txBody>
      </p:sp>
      <p:sp>
        <p:nvSpPr>
          <p:cNvPr id="90115" name="Rectangle 2"/>
          <p:cNvSpPr>
            <a:spLocks noGrp="1" noChangeArrowheads="1"/>
          </p:cNvSpPr>
          <p:nvPr>
            <p:ph type="title"/>
          </p:nvPr>
        </p:nvSpPr>
        <p:spPr>
          <a:xfrm>
            <a:off x="1409700" y="228600"/>
            <a:ext cx="7239000" cy="1219200"/>
          </a:xfrm>
        </p:spPr>
        <p:txBody>
          <a:bodyPr/>
          <a:lstStyle/>
          <a:p>
            <a:pPr eaLnBrk="1" hangingPunct="1"/>
            <a:r>
              <a:rPr lang="en-US" sz="4000" dirty="0"/>
              <a:t>STEP 7: Close the IGAR</a:t>
            </a:r>
          </a:p>
        </p:txBody>
      </p:sp>
      <p:sp>
        <p:nvSpPr>
          <p:cNvPr id="90116" name="Rectangle 3"/>
          <p:cNvSpPr>
            <a:spLocks noGrp="1" noChangeArrowheads="1"/>
          </p:cNvSpPr>
          <p:nvPr>
            <p:ph type="body" idx="1"/>
          </p:nvPr>
        </p:nvSpPr>
        <p:spPr>
          <a:xfrm>
            <a:off x="381000" y="2057400"/>
            <a:ext cx="8534400" cy="4413250"/>
          </a:xfrm>
        </p:spPr>
        <p:txBody>
          <a:bodyPr/>
          <a:lstStyle/>
          <a:p>
            <a:pPr marL="609600" indent="-609600" eaLnBrk="1" hangingPunct="1">
              <a:buFont typeface="Wingdings" pitchFamily="2" charset="2"/>
              <a:buAutoNum type="arabicPeriod"/>
            </a:pPr>
            <a:r>
              <a:rPr lang="en-US" sz="2800" dirty="0"/>
              <a:t>Provide complainant a </a:t>
            </a:r>
            <a:r>
              <a:rPr lang="en-US" sz="2800" dirty="0">
                <a:solidFill>
                  <a:srgbClr val="0033CC"/>
                </a:solidFill>
              </a:rPr>
              <a:t>final reply</a:t>
            </a:r>
          </a:p>
          <a:p>
            <a:pPr marL="609600" indent="-609600" eaLnBrk="1" hangingPunct="1">
              <a:buFont typeface="Wingdings" pitchFamily="2" charset="2"/>
              <a:buAutoNum type="arabicPeriod"/>
            </a:pPr>
            <a:endParaRPr lang="en-US" sz="2800" dirty="0"/>
          </a:p>
          <a:p>
            <a:pPr marL="609600" indent="-609600" eaLnBrk="1" hangingPunct="1">
              <a:buFont typeface="Wingdings" pitchFamily="2" charset="2"/>
              <a:buAutoNum type="arabicPeriod"/>
            </a:pPr>
            <a:r>
              <a:rPr lang="en-US" sz="2800" dirty="0"/>
              <a:t>Close the case in the  </a:t>
            </a:r>
            <a:r>
              <a:rPr lang="en-US" sz="2800" dirty="0">
                <a:solidFill>
                  <a:srgbClr val="0033CC"/>
                </a:solidFill>
              </a:rPr>
              <a:t>IGARS</a:t>
            </a:r>
            <a:r>
              <a:rPr lang="en-US" sz="2800" dirty="0"/>
              <a:t> database</a:t>
            </a:r>
          </a:p>
          <a:p>
            <a:pPr marL="609600" indent="-609600" eaLnBrk="1" hangingPunct="1">
              <a:buFont typeface="Wingdings" pitchFamily="2" charset="2"/>
              <a:buAutoNum type="arabicPeriod"/>
            </a:pPr>
            <a:endParaRPr lang="en-US" sz="2800" dirty="0"/>
          </a:p>
          <a:p>
            <a:pPr marL="609600" indent="-609600" eaLnBrk="1" hangingPunct="1">
              <a:buFont typeface="Wingdings" pitchFamily="2" charset="2"/>
              <a:buAutoNum type="arabicPeriod"/>
            </a:pPr>
            <a:r>
              <a:rPr lang="en-US" sz="2800" dirty="0"/>
              <a:t>Make </a:t>
            </a:r>
            <a:r>
              <a:rPr lang="en-US" sz="2800" dirty="0">
                <a:solidFill>
                  <a:srgbClr val="0033CC"/>
                </a:solidFill>
              </a:rPr>
              <a:t>appropriate reports</a:t>
            </a:r>
          </a:p>
          <a:p>
            <a:pPr marL="609600" indent="-609600" eaLnBrk="1" hangingPunct="1">
              <a:buFont typeface="Wingdings" pitchFamily="2" charset="2"/>
              <a:buAutoNum type="arabicPeriod"/>
            </a:pPr>
            <a:endParaRPr lang="en-US" sz="2800" dirty="0"/>
          </a:p>
          <a:p>
            <a:pPr marL="609600" indent="-609600" eaLnBrk="1" hangingPunct="1">
              <a:buFont typeface="Wingdings" pitchFamily="2" charset="2"/>
              <a:buAutoNum type="arabicPeriod"/>
            </a:pPr>
            <a:r>
              <a:rPr lang="en-US" sz="2800" dirty="0"/>
              <a:t>Analyze for developing </a:t>
            </a:r>
            <a:r>
              <a:rPr lang="en-US" sz="2800" dirty="0">
                <a:solidFill>
                  <a:srgbClr val="0033CC"/>
                </a:solidFill>
              </a:rPr>
              <a:t>trends</a:t>
            </a:r>
          </a:p>
          <a:p>
            <a:pPr marL="609600" indent="-609600" algn="r" eaLnBrk="1" hangingPunct="1">
              <a:buFont typeface="Wingdings" pitchFamily="2" charset="2"/>
              <a:buNone/>
            </a:pPr>
            <a:endParaRPr lang="en-US" sz="2800" dirty="0"/>
          </a:p>
        </p:txBody>
      </p:sp>
      <p:pic>
        <p:nvPicPr>
          <p:cNvPr id="90117" name="Picture 5" descr="BS02067_"/>
          <p:cNvPicPr>
            <a:picLocks noChangeAspect="1" noChangeArrowheads="1"/>
          </p:cNvPicPr>
          <p:nvPr/>
        </p:nvPicPr>
        <p:blipFill>
          <a:blip r:embed="rId3" cstate="print"/>
          <a:srcRect/>
          <a:stretch>
            <a:fillRect/>
          </a:stretch>
        </p:blipFill>
        <p:spPr bwMode="auto">
          <a:xfrm>
            <a:off x="7081838" y="3581400"/>
            <a:ext cx="1757362" cy="2286000"/>
          </a:xfrm>
          <a:prstGeom prst="rect">
            <a:avLst/>
          </a:prstGeom>
          <a:noFill/>
          <a:ln w="9525">
            <a:noFill/>
            <a:miter lim="800000"/>
            <a:headEnd/>
            <a:tailEnd/>
          </a:ln>
        </p:spPr>
      </p:pic>
      <p:sp>
        <p:nvSpPr>
          <p:cNvPr id="90118" name="Text Box 3"/>
          <p:cNvSpPr txBox="1">
            <a:spLocks noChangeArrowheads="1"/>
          </p:cNvSpPr>
          <p:nvPr/>
        </p:nvSpPr>
        <p:spPr bwMode="auto">
          <a:xfrm>
            <a:off x="5791200" y="6349425"/>
            <a:ext cx="3352800" cy="584775"/>
          </a:xfrm>
          <a:prstGeom prst="rect">
            <a:avLst/>
          </a:prstGeom>
          <a:noFill/>
          <a:ln w="12700">
            <a:noFill/>
            <a:miter lim="800000"/>
            <a:headEnd type="none" w="sm" len="sm"/>
            <a:tailEnd type="none" w="sm" len="sm"/>
          </a:ln>
        </p:spPr>
        <p:txBody>
          <a:bodyPr wrap="squar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6-1d (7)</a:t>
            </a:r>
          </a:p>
          <a:p>
            <a:r>
              <a:rPr lang="en-US" sz="1600" b="1" dirty="0">
                <a:solidFill>
                  <a:srgbClr val="336600"/>
                </a:solidFill>
              </a:rPr>
              <a:t>A&amp;I Guide, Part One ,Sect. 2-8</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4"/>
          <p:cNvSpPr>
            <a:spLocks noGrp="1"/>
          </p:cNvSpPr>
          <p:nvPr>
            <p:ph type="ftr" sz="quarter" idx="10"/>
          </p:nvPr>
        </p:nvSpPr>
        <p:spPr>
          <a:noFill/>
        </p:spPr>
        <p:txBody>
          <a:bodyPr/>
          <a:lstStyle/>
          <a:p>
            <a:r>
              <a:rPr lang="en-US"/>
              <a:t>U.S. Army Inspector General School   </a:t>
            </a:r>
            <a:fld id="{C52AC9CE-30C4-4925-882A-0C4E2F22C504}" type="slidenum">
              <a:rPr lang="en-US" smtClean="0"/>
              <a:pPr/>
              <a:t>55</a:t>
            </a:fld>
            <a:endParaRPr lang="en-US"/>
          </a:p>
        </p:txBody>
      </p:sp>
      <p:sp>
        <p:nvSpPr>
          <p:cNvPr id="91139" name="Rectangle 6"/>
          <p:cNvSpPr>
            <a:spLocks noGrp="1" noChangeArrowheads="1"/>
          </p:cNvSpPr>
          <p:nvPr>
            <p:ph type="title"/>
          </p:nvPr>
        </p:nvSpPr>
        <p:spPr>
          <a:xfrm>
            <a:off x="1295400" y="244475"/>
            <a:ext cx="7239000" cy="1219200"/>
          </a:xfrm>
        </p:spPr>
        <p:txBody>
          <a:bodyPr/>
          <a:lstStyle/>
          <a:p>
            <a:pPr eaLnBrk="1" hangingPunct="1"/>
            <a:r>
              <a:rPr lang="en-US" sz="4000" dirty="0"/>
              <a:t>STEP 7: Close the IGAR</a:t>
            </a:r>
            <a:br>
              <a:rPr lang="en-US" sz="4000" dirty="0"/>
            </a:br>
            <a:r>
              <a:rPr lang="en-US" sz="3600" dirty="0"/>
              <a:t>Final Reply to Complainant</a:t>
            </a:r>
          </a:p>
        </p:txBody>
      </p:sp>
      <p:pic>
        <p:nvPicPr>
          <p:cNvPr id="91140" name="Picture 10" descr="BS00604_"/>
          <p:cNvPicPr>
            <a:picLocks noGrp="1" noChangeAspect="1" noChangeArrowheads="1"/>
          </p:cNvPicPr>
          <p:nvPr>
            <p:ph type="clipArt" sz="half" idx="1"/>
          </p:nvPr>
        </p:nvPicPr>
        <p:blipFill>
          <a:blip r:embed="rId3" cstate="print"/>
          <a:srcRect/>
          <a:stretch>
            <a:fillRect/>
          </a:stretch>
        </p:blipFill>
        <p:spPr>
          <a:xfrm>
            <a:off x="304800" y="3657600"/>
            <a:ext cx="3505200" cy="3124200"/>
          </a:xfrm>
        </p:spPr>
      </p:pic>
      <p:sp>
        <p:nvSpPr>
          <p:cNvPr id="91141" name="Rectangle 7"/>
          <p:cNvSpPr>
            <a:spLocks noGrp="1" noChangeArrowheads="1"/>
          </p:cNvSpPr>
          <p:nvPr>
            <p:ph type="body" sz="half" idx="2"/>
          </p:nvPr>
        </p:nvSpPr>
        <p:spPr>
          <a:xfrm>
            <a:off x="3657600" y="1904999"/>
            <a:ext cx="5334000" cy="4606669"/>
          </a:xfrm>
        </p:spPr>
        <p:txBody>
          <a:bodyPr/>
          <a:lstStyle/>
          <a:p>
            <a:pPr eaLnBrk="1" hangingPunct="1"/>
            <a:r>
              <a:rPr lang="en-US" sz="2800" dirty="0"/>
              <a:t>Written response to the complainant:</a:t>
            </a:r>
          </a:p>
          <a:p>
            <a:pPr lvl="1" eaLnBrk="1" hangingPunct="1"/>
            <a:r>
              <a:rPr lang="en-US" sz="2400" dirty="0"/>
              <a:t>Address the complaint</a:t>
            </a:r>
          </a:p>
          <a:p>
            <a:pPr lvl="1" eaLnBrk="1" hangingPunct="1"/>
            <a:r>
              <a:rPr lang="en-US" sz="2400" dirty="0">
                <a:solidFill>
                  <a:srgbClr val="0033CC"/>
                </a:solidFill>
              </a:rPr>
              <a:t>Summarize</a:t>
            </a:r>
            <a:r>
              <a:rPr lang="en-US" sz="2400" dirty="0"/>
              <a:t> the facts and conclusions that pertain to the complainant</a:t>
            </a:r>
          </a:p>
          <a:p>
            <a:pPr lvl="1" eaLnBrk="1" hangingPunct="1"/>
            <a:r>
              <a:rPr lang="en-US" sz="2400" dirty="0">
                <a:solidFill>
                  <a:srgbClr val="0000FF"/>
                </a:solidFill>
              </a:rPr>
              <a:t>Maintain confidentiality</a:t>
            </a:r>
          </a:p>
          <a:p>
            <a:pPr eaLnBrk="1" hangingPunct="1"/>
            <a:r>
              <a:rPr lang="en-US" sz="2800" dirty="0"/>
              <a:t>Annotate in IGARS case notes</a:t>
            </a:r>
          </a:p>
        </p:txBody>
      </p:sp>
      <p:sp>
        <p:nvSpPr>
          <p:cNvPr id="91142" name="Rectangle 5"/>
          <p:cNvSpPr>
            <a:spLocks noChangeArrowheads="1"/>
          </p:cNvSpPr>
          <p:nvPr/>
        </p:nvSpPr>
        <p:spPr bwMode="auto">
          <a:xfrm>
            <a:off x="609600" y="2133600"/>
            <a:ext cx="2858155" cy="1320874"/>
          </a:xfrm>
          <a:prstGeom prst="rect">
            <a:avLst/>
          </a:prstGeom>
          <a:noFill/>
          <a:ln w="9525">
            <a:noFill/>
            <a:miter lim="800000"/>
            <a:headEnd/>
            <a:tailEnd/>
          </a:ln>
        </p:spPr>
        <p:txBody>
          <a:bodyPr wrap="none" lIns="88900" tIns="44450" rIns="88900" bIns="44450">
            <a:spAutoFit/>
          </a:bodyPr>
          <a:lstStyle/>
          <a:p>
            <a:pPr defTabSz="871538" eaLnBrk="0" hangingPunct="0"/>
            <a:r>
              <a:rPr lang="en-US" sz="2000" b="1" dirty="0">
                <a:solidFill>
                  <a:srgbClr val="232323"/>
                </a:solidFill>
              </a:rPr>
              <a:t>Dear COL Saunders,</a:t>
            </a:r>
          </a:p>
          <a:p>
            <a:pPr defTabSz="871538" eaLnBrk="0" hangingPunct="0"/>
            <a:r>
              <a:rPr lang="en-US" sz="2000" b="1" dirty="0">
                <a:solidFill>
                  <a:srgbClr val="232323"/>
                </a:solidFill>
              </a:rPr>
              <a:t>  This responds to</a:t>
            </a:r>
          </a:p>
          <a:p>
            <a:pPr defTabSz="871538" eaLnBrk="0" hangingPunct="0"/>
            <a:r>
              <a:rPr lang="en-US" sz="2000" b="1" dirty="0">
                <a:solidFill>
                  <a:srgbClr val="232323"/>
                </a:solidFill>
              </a:rPr>
              <a:t>your January 25, 2023</a:t>
            </a:r>
          </a:p>
          <a:p>
            <a:pPr defTabSz="871538" eaLnBrk="0" hangingPunct="0"/>
            <a:r>
              <a:rPr lang="en-US" sz="2000" b="1" dirty="0">
                <a:solidFill>
                  <a:srgbClr val="232323"/>
                </a:solidFill>
              </a:rPr>
              <a:t>letter to the IG . . .</a:t>
            </a:r>
          </a:p>
        </p:txBody>
      </p:sp>
      <p:sp>
        <p:nvSpPr>
          <p:cNvPr id="91143" name="Oval 11"/>
          <p:cNvSpPr>
            <a:spLocks noChangeArrowheads="1"/>
          </p:cNvSpPr>
          <p:nvPr/>
        </p:nvSpPr>
        <p:spPr bwMode="auto">
          <a:xfrm>
            <a:off x="228600" y="1752600"/>
            <a:ext cx="3581400" cy="2057400"/>
          </a:xfrm>
          <a:prstGeom prst="ellipse">
            <a:avLst/>
          </a:prstGeom>
          <a:noFill/>
          <a:ln w="38100">
            <a:solidFill>
              <a:srgbClr val="A50021"/>
            </a:solidFill>
            <a:round/>
            <a:headEnd type="none" w="sm" len="sm"/>
            <a:tailEnd type="none" w="sm" len="sm"/>
          </a:ln>
        </p:spPr>
        <p:txBody>
          <a:bodyPr wrap="none" anchor="ctr"/>
          <a:lstStyle/>
          <a:p>
            <a:endParaRPr lang="en-US"/>
          </a:p>
        </p:txBody>
      </p:sp>
      <p:sp>
        <p:nvSpPr>
          <p:cNvPr id="91144" name="Oval 12"/>
          <p:cNvSpPr>
            <a:spLocks noChangeArrowheads="1"/>
          </p:cNvSpPr>
          <p:nvPr/>
        </p:nvSpPr>
        <p:spPr bwMode="auto">
          <a:xfrm>
            <a:off x="1524000" y="4114800"/>
            <a:ext cx="1371600" cy="609600"/>
          </a:xfrm>
          <a:prstGeom prst="ellipse">
            <a:avLst/>
          </a:prstGeom>
          <a:noFill/>
          <a:ln w="38100">
            <a:solidFill>
              <a:srgbClr val="A50021"/>
            </a:solidFill>
            <a:round/>
            <a:headEnd type="none" w="sm" len="sm"/>
            <a:tailEnd type="none" w="sm" len="sm"/>
          </a:ln>
        </p:spPr>
        <p:txBody>
          <a:bodyPr wrap="none" anchor="ctr"/>
          <a:lstStyle/>
          <a:p>
            <a:endParaRPr lang="en-US"/>
          </a:p>
        </p:txBody>
      </p:sp>
      <p:cxnSp>
        <p:nvCxnSpPr>
          <p:cNvPr id="91145" name="AutoShape 16"/>
          <p:cNvCxnSpPr>
            <a:cxnSpLocks noChangeShapeType="1"/>
            <a:stCxn id="91144" idx="2"/>
            <a:endCxn id="91143" idx="3"/>
          </p:cNvCxnSpPr>
          <p:nvPr/>
        </p:nvCxnSpPr>
        <p:spPr bwMode="auto">
          <a:xfrm flipH="1" flipV="1">
            <a:off x="752475" y="3527425"/>
            <a:ext cx="752475" cy="892175"/>
          </a:xfrm>
          <a:prstGeom prst="straightConnector1">
            <a:avLst/>
          </a:prstGeom>
          <a:noFill/>
          <a:ln w="28575">
            <a:solidFill>
              <a:srgbClr val="A50021"/>
            </a:solidFill>
            <a:round/>
            <a:headEnd/>
            <a:tailEnd/>
          </a:ln>
        </p:spPr>
      </p:cxnSp>
      <p:cxnSp>
        <p:nvCxnSpPr>
          <p:cNvPr id="91146" name="AutoShape 17"/>
          <p:cNvCxnSpPr>
            <a:cxnSpLocks noChangeShapeType="1"/>
            <a:stCxn id="91144" idx="6"/>
            <a:endCxn id="91143" idx="5"/>
          </p:cNvCxnSpPr>
          <p:nvPr/>
        </p:nvCxnSpPr>
        <p:spPr bwMode="auto">
          <a:xfrm flipV="1">
            <a:off x="2914650" y="3527425"/>
            <a:ext cx="371475" cy="892175"/>
          </a:xfrm>
          <a:prstGeom prst="straightConnector1">
            <a:avLst/>
          </a:prstGeom>
          <a:noFill/>
          <a:ln w="28575">
            <a:solidFill>
              <a:srgbClr val="A50021"/>
            </a:solidFill>
            <a:round/>
            <a:headEnd/>
            <a:tailEnd/>
          </a:ln>
        </p:spPr>
      </p:cxnSp>
      <p:sp>
        <p:nvSpPr>
          <p:cNvPr id="91147" name="Rectangle 18"/>
          <p:cNvSpPr>
            <a:spLocks noChangeArrowheads="1"/>
          </p:cNvSpPr>
          <p:nvPr/>
        </p:nvSpPr>
        <p:spPr bwMode="auto">
          <a:xfrm>
            <a:off x="5624114" y="6595646"/>
            <a:ext cx="3291286" cy="338554"/>
          </a:xfrm>
          <a:prstGeom prst="rect">
            <a:avLst/>
          </a:prstGeom>
          <a:noFill/>
          <a:ln w="76200">
            <a:noFill/>
            <a:miter lim="800000"/>
            <a:headEnd/>
            <a:tailEnd/>
          </a:ln>
        </p:spPr>
        <p:txBody>
          <a:bodyPr wrap="none">
            <a:spAutoFit/>
          </a:bodyPr>
          <a:lstStyle/>
          <a:p>
            <a:r>
              <a:rPr lang="en-US" sz="1600" b="1" dirty="0">
                <a:solidFill>
                  <a:srgbClr val="336600"/>
                </a:solidFill>
              </a:rPr>
              <a:t>A&amp;I Guide, Part One, Sect. 2-8-1</a:t>
            </a:r>
          </a:p>
        </p:txBody>
      </p:sp>
      <p:sp>
        <p:nvSpPr>
          <p:cNvPr id="2" name="TextBox 1"/>
          <p:cNvSpPr txBox="1"/>
          <p:nvPr/>
        </p:nvSpPr>
        <p:spPr>
          <a:xfrm>
            <a:off x="3762287" y="6080781"/>
            <a:ext cx="5204695" cy="430887"/>
          </a:xfrm>
          <a:prstGeom prst="rect">
            <a:avLst/>
          </a:prstGeom>
          <a:solidFill>
            <a:srgbClr val="FFFF00"/>
          </a:solidFill>
          <a:ln>
            <a:solidFill>
              <a:schemeClr val="tx1"/>
            </a:solidFill>
          </a:ln>
        </p:spPr>
        <p:txBody>
          <a:bodyPr wrap="none" rtlCol="0">
            <a:spAutoFit/>
          </a:bodyPr>
          <a:lstStyle/>
          <a:p>
            <a:r>
              <a:rPr lang="en-US" sz="2200" dirty="0"/>
              <a:t>Excellent opportunity to Teach and Train</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p:cNvSpPr>
            <a:spLocks noGrp="1"/>
          </p:cNvSpPr>
          <p:nvPr>
            <p:ph type="ftr" sz="quarter" idx="10"/>
          </p:nvPr>
        </p:nvSpPr>
        <p:spPr>
          <a:noFill/>
        </p:spPr>
        <p:txBody>
          <a:bodyPr/>
          <a:lstStyle/>
          <a:p>
            <a:r>
              <a:rPr lang="en-US"/>
              <a:t>U.S. Army Inspector General School   </a:t>
            </a:r>
            <a:fld id="{7442DE92-79FF-4408-932D-F3C9BEB03FB6}" type="slidenum">
              <a:rPr lang="en-US" smtClean="0"/>
              <a:pPr/>
              <a:t>56</a:t>
            </a:fld>
            <a:endParaRPr lang="en-US"/>
          </a:p>
        </p:txBody>
      </p:sp>
      <p:sp>
        <p:nvSpPr>
          <p:cNvPr id="92163" name="Rectangle 4"/>
          <p:cNvSpPr>
            <a:spLocks noGrp="1" noChangeArrowheads="1"/>
          </p:cNvSpPr>
          <p:nvPr>
            <p:ph type="title"/>
          </p:nvPr>
        </p:nvSpPr>
        <p:spPr>
          <a:xfrm>
            <a:off x="1219200" y="244475"/>
            <a:ext cx="7239000" cy="1219200"/>
          </a:xfrm>
        </p:spPr>
        <p:txBody>
          <a:bodyPr/>
          <a:lstStyle/>
          <a:p>
            <a:pPr eaLnBrk="1" hangingPunct="1"/>
            <a:r>
              <a:rPr lang="en-US" sz="4000" dirty="0"/>
              <a:t>STEP 7: Close the IGAR</a:t>
            </a:r>
            <a:br>
              <a:rPr lang="en-US" sz="4000" dirty="0"/>
            </a:br>
            <a:r>
              <a:rPr lang="en-US" dirty="0"/>
              <a:t> </a:t>
            </a:r>
            <a:r>
              <a:rPr lang="en-US" sz="3600" dirty="0"/>
              <a:t>Final Reply to Complainant</a:t>
            </a:r>
          </a:p>
        </p:txBody>
      </p:sp>
      <p:sp>
        <p:nvSpPr>
          <p:cNvPr id="92164" name="Rectangle 5"/>
          <p:cNvSpPr>
            <a:spLocks noGrp="1" noChangeArrowheads="1"/>
          </p:cNvSpPr>
          <p:nvPr>
            <p:ph type="body" idx="1"/>
          </p:nvPr>
        </p:nvSpPr>
        <p:spPr>
          <a:xfrm>
            <a:off x="304800" y="1987550"/>
            <a:ext cx="8534400" cy="4794250"/>
          </a:xfrm>
        </p:spPr>
        <p:txBody>
          <a:bodyPr/>
          <a:lstStyle/>
          <a:p>
            <a:pPr eaLnBrk="1" hangingPunct="1"/>
            <a:r>
              <a:rPr lang="en-US" sz="2800" dirty="0"/>
              <a:t>Replies normally will </a:t>
            </a:r>
            <a:r>
              <a:rPr lang="en-US" sz="2800" u="sng" dirty="0">
                <a:solidFill>
                  <a:srgbClr val="FF0000"/>
                </a:solidFill>
              </a:rPr>
              <a:t>not</a:t>
            </a:r>
            <a:r>
              <a:rPr lang="en-US" sz="2800" dirty="0">
                <a:solidFill>
                  <a:srgbClr val="FF0000"/>
                </a:solidFill>
              </a:rPr>
              <a:t> </a:t>
            </a:r>
            <a:r>
              <a:rPr lang="en-US" sz="2800" dirty="0"/>
              <a:t>contain:</a:t>
            </a:r>
          </a:p>
          <a:p>
            <a:pPr lvl="1" eaLnBrk="1" hangingPunct="1"/>
            <a:r>
              <a:rPr lang="en-US" dirty="0"/>
              <a:t>Classified information</a:t>
            </a:r>
          </a:p>
          <a:p>
            <a:pPr lvl="1" eaLnBrk="1" hangingPunct="1"/>
            <a:r>
              <a:rPr lang="en-US" dirty="0"/>
              <a:t>Information / documents from outside agencies without their permission</a:t>
            </a:r>
          </a:p>
          <a:p>
            <a:pPr lvl="1" eaLnBrk="1" hangingPunct="1"/>
            <a:r>
              <a:rPr lang="en-US" dirty="0">
                <a:solidFill>
                  <a:srgbClr val="0033CC"/>
                </a:solidFill>
              </a:rPr>
              <a:t>Identity of sources or techniques used</a:t>
            </a:r>
          </a:p>
          <a:p>
            <a:pPr lvl="1" eaLnBrk="1" hangingPunct="1"/>
            <a:r>
              <a:rPr lang="en-US" dirty="0"/>
              <a:t>All information surfaced</a:t>
            </a:r>
          </a:p>
          <a:p>
            <a:pPr lvl="1" eaLnBrk="1" hangingPunct="1"/>
            <a:r>
              <a:rPr lang="en-US" dirty="0"/>
              <a:t>Results of disciplinary action</a:t>
            </a:r>
          </a:p>
          <a:p>
            <a:pPr lvl="1" eaLnBrk="1" hangingPunct="1"/>
            <a:r>
              <a:rPr lang="en-US" dirty="0"/>
              <a:t>Information that violates privacy of others</a:t>
            </a:r>
          </a:p>
        </p:txBody>
      </p:sp>
      <p:sp>
        <p:nvSpPr>
          <p:cNvPr id="92165" name="Rectangle 4"/>
          <p:cNvSpPr>
            <a:spLocks noChangeArrowheads="1"/>
          </p:cNvSpPr>
          <p:nvPr/>
        </p:nvSpPr>
        <p:spPr bwMode="auto">
          <a:xfrm>
            <a:off x="3781425" y="1393778"/>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a:spLocks noGrp="1"/>
          </p:cNvSpPr>
          <p:nvPr>
            <p:ph type="ftr" sz="quarter" idx="10"/>
          </p:nvPr>
        </p:nvSpPr>
        <p:spPr>
          <a:noFill/>
        </p:spPr>
        <p:txBody>
          <a:bodyPr/>
          <a:lstStyle/>
          <a:p>
            <a:r>
              <a:rPr lang="en-US"/>
              <a:t>U.S. Army Inspector General School   </a:t>
            </a:r>
            <a:fld id="{01F178E6-B77E-4C45-B1D5-6A4AC004FAE2}" type="slidenum">
              <a:rPr lang="en-US" smtClean="0"/>
              <a:pPr/>
              <a:t>57</a:t>
            </a:fld>
            <a:endParaRPr lang="en-US"/>
          </a:p>
        </p:txBody>
      </p:sp>
      <p:sp>
        <p:nvSpPr>
          <p:cNvPr id="102403" name="Rectangle 1029"/>
          <p:cNvSpPr>
            <a:spLocks noGrp="1" noChangeArrowheads="1"/>
          </p:cNvSpPr>
          <p:nvPr>
            <p:ph type="title"/>
          </p:nvPr>
        </p:nvSpPr>
        <p:spPr>
          <a:xfrm>
            <a:off x="1409700" y="157868"/>
            <a:ext cx="7239000" cy="1219200"/>
          </a:xfrm>
        </p:spPr>
        <p:txBody>
          <a:bodyPr/>
          <a:lstStyle/>
          <a:p>
            <a:pPr eaLnBrk="1" hangingPunct="1"/>
            <a:r>
              <a:rPr lang="en-US" sz="4000" dirty="0"/>
              <a:t>STEP 7: Close the IGAR</a:t>
            </a:r>
            <a:br>
              <a:rPr lang="en-US" sz="4000" dirty="0"/>
            </a:br>
            <a:r>
              <a:rPr lang="en-US" sz="4000" dirty="0"/>
              <a:t>Final Reply to Complainant</a:t>
            </a:r>
          </a:p>
        </p:txBody>
      </p:sp>
      <p:sp>
        <p:nvSpPr>
          <p:cNvPr id="102404" name="Rectangle 1031"/>
          <p:cNvSpPr>
            <a:spLocks noGrp="1" noChangeArrowheads="1"/>
          </p:cNvSpPr>
          <p:nvPr>
            <p:ph type="body" idx="1"/>
          </p:nvPr>
        </p:nvSpPr>
        <p:spPr>
          <a:xfrm>
            <a:off x="315074" y="1828800"/>
            <a:ext cx="5857126" cy="4648200"/>
          </a:xfrm>
        </p:spPr>
        <p:txBody>
          <a:bodyPr/>
          <a:lstStyle/>
          <a:p>
            <a:pPr eaLnBrk="1" hangingPunct="1"/>
            <a:r>
              <a:rPr lang="en-US" sz="2800" dirty="0"/>
              <a:t>If complainant is </a:t>
            </a:r>
            <a:r>
              <a:rPr lang="en-US" sz="2800" dirty="0">
                <a:solidFill>
                  <a:srgbClr val="0033CC"/>
                </a:solidFill>
              </a:rPr>
              <a:t>not satisfied</a:t>
            </a:r>
            <a:r>
              <a:rPr lang="en-US" sz="2800" dirty="0"/>
              <a:t> with response:</a:t>
            </a:r>
          </a:p>
          <a:p>
            <a:pPr lvl="1" eaLnBrk="1" hangingPunct="1"/>
            <a:r>
              <a:rPr lang="en-US" dirty="0"/>
              <a:t>Re-examine inquiry and response for completeness</a:t>
            </a:r>
          </a:p>
          <a:p>
            <a:pPr lvl="1" eaLnBrk="1" hangingPunct="1"/>
            <a:r>
              <a:rPr lang="en-US" dirty="0"/>
              <a:t>Refer to next higher IG</a:t>
            </a:r>
          </a:p>
          <a:p>
            <a:pPr lvl="1" eaLnBrk="1" hangingPunct="1"/>
            <a:r>
              <a:rPr lang="en-US" i="1" u="sng" dirty="0">
                <a:solidFill>
                  <a:srgbClr val="FF0000"/>
                </a:solidFill>
              </a:rPr>
              <a:t>Don’t take it personally</a:t>
            </a:r>
            <a:r>
              <a:rPr lang="en-US" i="1" dirty="0">
                <a:solidFill>
                  <a:srgbClr val="FF0000"/>
                </a:solidFill>
              </a:rPr>
              <a:t>!!</a:t>
            </a:r>
          </a:p>
        </p:txBody>
      </p:sp>
      <p:pic>
        <p:nvPicPr>
          <p:cNvPr id="102405" name="Picture 1033" descr="PE01681_"/>
          <p:cNvPicPr>
            <a:picLocks noChangeAspect="1" noChangeArrowheads="1"/>
          </p:cNvPicPr>
          <p:nvPr/>
        </p:nvPicPr>
        <p:blipFill>
          <a:blip r:embed="rId3" cstate="print"/>
          <a:srcRect/>
          <a:stretch>
            <a:fillRect/>
          </a:stretch>
        </p:blipFill>
        <p:spPr bwMode="auto">
          <a:xfrm>
            <a:off x="5562600" y="2362200"/>
            <a:ext cx="3276600" cy="3082925"/>
          </a:xfrm>
          <a:prstGeom prst="rect">
            <a:avLst/>
          </a:prstGeom>
          <a:noFill/>
          <a:ln w="9525">
            <a:noFill/>
            <a:miter lim="800000"/>
            <a:headEnd/>
            <a:tailEnd/>
          </a:ln>
        </p:spPr>
      </p:pic>
      <p:sp>
        <p:nvSpPr>
          <p:cNvPr id="102406" name="Text Box 4"/>
          <p:cNvSpPr txBox="1">
            <a:spLocks noChangeArrowheads="1"/>
          </p:cNvSpPr>
          <p:nvPr/>
        </p:nvSpPr>
        <p:spPr bwMode="auto">
          <a:xfrm>
            <a:off x="6248400" y="6595646"/>
            <a:ext cx="3124200" cy="338554"/>
          </a:xfrm>
          <a:prstGeom prst="rect">
            <a:avLst/>
          </a:prstGeom>
          <a:noFill/>
          <a:ln w="76200">
            <a:noFill/>
            <a:miter lim="800000"/>
            <a:headEnd/>
            <a:tailEnd/>
          </a:ln>
        </p:spPr>
        <p:txBody>
          <a:bodyPr wrap="square">
            <a:spAutoFit/>
          </a:bodyPr>
          <a:lstStyle/>
          <a:p>
            <a:pPr>
              <a:spcBef>
                <a:spcPct val="50000"/>
              </a:spcBef>
            </a:pPr>
            <a:r>
              <a:rPr lang="en-US" sz="1600" b="1" dirty="0">
                <a:solidFill>
                  <a:srgbClr val="336600"/>
                </a:solidFill>
              </a:rPr>
              <a:t>AR 20-1, para. 6-1d (7) (d)</a:t>
            </a:r>
          </a:p>
        </p:txBody>
      </p:sp>
      <p:sp>
        <p:nvSpPr>
          <p:cNvPr id="2" name="Rectangle 5">
            <a:extLst>
              <a:ext uri="{FF2B5EF4-FFF2-40B4-BE49-F238E27FC236}">
                <a16:creationId xmlns:a16="http://schemas.microsoft.com/office/drawing/2014/main" id="{B1FF8C4D-D20B-8BAA-C851-29EF79FD9258}"/>
              </a:ext>
            </a:extLst>
          </p:cNvPr>
          <p:cNvSpPr>
            <a:spLocks noChangeArrowheads="1"/>
          </p:cNvSpPr>
          <p:nvPr/>
        </p:nvSpPr>
        <p:spPr bwMode="auto">
          <a:xfrm>
            <a:off x="3992001" y="1362075"/>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0" name="Picture 6" descr="A7433 signed.jpg"/>
          <p:cNvPicPr>
            <a:picLocks noChangeAspect="1"/>
          </p:cNvPicPr>
          <p:nvPr/>
        </p:nvPicPr>
        <p:blipFill rotWithShape="1">
          <a:blip r:embed="rId3" cstate="print"/>
          <a:srcRect b="4103"/>
          <a:stretch/>
        </p:blipFill>
        <p:spPr bwMode="auto">
          <a:xfrm>
            <a:off x="4302125" y="3051175"/>
            <a:ext cx="4841875" cy="3730624"/>
          </a:xfrm>
          <a:prstGeom prst="rect">
            <a:avLst/>
          </a:prstGeom>
          <a:noFill/>
          <a:ln w="9525">
            <a:noFill/>
            <a:miter lim="800000"/>
            <a:headEnd/>
            <a:tailEnd/>
          </a:ln>
        </p:spPr>
      </p:pic>
      <p:sp>
        <p:nvSpPr>
          <p:cNvPr id="93186" name="Footer Placeholder 4"/>
          <p:cNvSpPr>
            <a:spLocks noGrp="1"/>
          </p:cNvSpPr>
          <p:nvPr>
            <p:ph type="ftr" sz="quarter" idx="10"/>
          </p:nvPr>
        </p:nvSpPr>
        <p:spPr>
          <a:noFill/>
        </p:spPr>
        <p:txBody>
          <a:bodyPr/>
          <a:lstStyle/>
          <a:p>
            <a:r>
              <a:rPr lang="en-US"/>
              <a:t>U.S. Army Inspector General School   </a:t>
            </a:r>
            <a:fld id="{E9CD9AF3-198D-4603-874E-F8DA489320AD}" type="slidenum">
              <a:rPr lang="en-US" smtClean="0"/>
              <a:pPr/>
              <a:t>58</a:t>
            </a:fld>
            <a:endParaRPr lang="en-US"/>
          </a:p>
        </p:txBody>
      </p:sp>
      <p:sp>
        <p:nvSpPr>
          <p:cNvPr id="93187" name="Rectangle 13"/>
          <p:cNvSpPr>
            <a:spLocks noGrp="1" noChangeArrowheads="1"/>
          </p:cNvSpPr>
          <p:nvPr>
            <p:ph type="title"/>
          </p:nvPr>
        </p:nvSpPr>
        <p:spPr>
          <a:xfrm>
            <a:off x="1219200" y="244475"/>
            <a:ext cx="7239000" cy="1219200"/>
          </a:xfrm>
        </p:spPr>
        <p:txBody>
          <a:bodyPr/>
          <a:lstStyle/>
          <a:p>
            <a:pPr eaLnBrk="1" hangingPunct="1"/>
            <a:r>
              <a:rPr lang="en-US" sz="4000" dirty="0"/>
              <a:t>STEP 7: Close the IGAR</a:t>
            </a:r>
            <a:br>
              <a:rPr lang="en-US" sz="4000" dirty="0"/>
            </a:br>
            <a:r>
              <a:rPr lang="en-US" dirty="0"/>
              <a:t> </a:t>
            </a:r>
            <a:r>
              <a:rPr lang="en-US" sz="3600" dirty="0"/>
              <a:t>Final Reply to Complainant</a:t>
            </a:r>
          </a:p>
        </p:txBody>
      </p:sp>
      <p:sp>
        <p:nvSpPr>
          <p:cNvPr id="93188" name="Rectangle 15"/>
          <p:cNvSpPr>
            <a:spLocks noGrp="1" noChangeArrowheads="1"/>
          </p:cNvSpPr>
          <p:nvPr>
            <p:ph type="body" sz="half" idx="2"/>
          </p:nvPr>
        </p:nvSpPr>
        <p:spPr>
          <a:xfrm>
            <a:off x="228600" y="1828800"/>
            <a:ext cx="8763000" cy="2209800"/>
          </a:xfrm>
        </p:spPr>
        <p:txBody>
          <a:bodyPr/>
          <a:lstStyle/>
          <a:p>
            <a:pPr eaLnBrk="1" hangingPunct="1"/>
            <a:r>
              <a:rPr lang="en-US" sz="2800" dirty="0"/>
              <a:t>Third-party complaint</a:t>
            </a:r>
          </a:p>
          <a:p>
            <a:pPr lvl="1" eaLnBrk="1" hangingPunct="1"/>
            <a:r>
              <a:rPr lang="en-US" sz="2400" dirty="0"/>
              <a:t>No right to know results if the issues do not directly pertain to complainant</a:t>
            </a:r>
          </a:p>
          <a:p>
            <a:pPr marL="457200" lvl="1" indent="0" eaLnBrk="1" hangingPunct="1">
              <a:buNone/>
            </a:pPr>
            <a:endParaRPr lang="en-US" sz="2400" dirty="0"/>
          </a:p>
          <a:p>
            <a:pPr lvl="1" eaLnBrk="1" hangingPunct="1"/>
            <a:r>
              <a:rPr lang="en-US" sz="2400" dirty="0"/>
              <a:t>The IG must have a</a:t>
            </a:r>
          </a:p>
          <a:p>
            <a:pPr marL="457200" lvl="1" indent="0" eaLnBrk="1" hangingPunct="1">
              <a:buNone/>
            </a:pPr>
            <a:r>
              <a:rPr lang="en-US" sz="2400" dirty="0">
                <a:solidFill>
                  <a:srgbClr val="FF0000"/>
                </a:solidFill>
              </a:rPr>
              <a:t>DA Form 7433 signed by </a:t>
            </a:r>
          </a:p>
          <a:p>
            <a:pPr marL="457200" lvl="1" indent="0" eaLnBrk="1" hangingPunct="1">
              <a:buNone/>
            </a:pPr>
            <a:r>
              <a:rPr lang="en-US" sz="2400" dirty="0">
                <a:solidFill>
                  <a:srgbClr val="FF0000"/>
                </a:solidFill>
              </a:rPr>
              <a:t>the first party </a:t>
            </a:r>
          </a:p>
          <a:p>
            <a:pPr marL="457200" lvl="1" indent="0" eaLnBrk="1" hangingPunct="1">
              <a:buNone/>
            </a:pPr>
            <a:r>
              <a:rPr lang="en-US" sz="2400" dirty="0">
                <a:solidFill>
                  <a:srgbClr val="FF0000"/>
                </a:solidFill>
              </a:rPr>
              <a:t>before</a:t>
            </a:r>
            <a:r>
              <a:rPr lang="en-US" sz="2400" dirty="0">
                <a:solidFill>
                  <a:srgbClr val="0033CC"/>
                </a:solidFill>
              </a:rPr>
              <a:t> releasing inquiry </a:t>
            </a:r>
          </a:p>
          <a:p>
            <a:pPr marL="457200" lvl="1" indent="0" eaLnBrk="1" hangingPunct="1">
              <a:buNone/>
            </a:pPr>
            <a:r>
              <a:rPr lang="en-US" sz="2400" dirty="0">
                <a:solidFill>
                  <a:srgbClr val="0033CC"/>
                </a:solidFill>
              </a:rPr>
              <a:t>results to a third party</a:t>
            </a:r>
          </a:p>
        </p:txBody>
      </p:sp>
      <p:sp>
        <p:nvSpPr>
          <p:cNvPr id="93189" name="Rectangle 1028"/>
          <p:cNvSpPr>
            <a:spLocks noChangeArrowheads="1"/>
          </p:cNvSpPr>
          <p:nvPr/>
        </p:nvSpPr>
        <p:spPr bwMode="auto">
          <a:xfrm>
            <a:off x="3752850" y="1447800"/>
            <a:ext cx="1581150" cy="400050"/>
          </a:xfrm>
          <a:prstGeom prst="rect">
            <a:avLst/>
          </a:prstGeom>
          <a:noFill/>
          <a:ln w="76200">
            <a:noFill/>
            <a:miter lim="800000"/>
            <a:headEnd/>
            <a:tailEnd/>
          </a:ln>
        </p:spPr>
        <p:txBody>
          <a:bodyPr wrap="none">
            <a:spAutoFit/>
          </a:bodyPr>
          <a:lstStyle/>
          <a:p>
            <a:r>
              <a:rPr lang="en-US" sz="2000" b="1">
                <a:solidFill>
                  <a:schemeClr val="tx2"/>
                </a:solidFill>
              </a:rPr>
              <a:t>(continued)</a:t>
            </a:r>
          </a:p>
        </p:txBody>
      </p:sp>
      <p:grpSp>
        <p:nvGrpSpPr>
          <p:cNvPr id="10" name="Group 9"/>
          <p:cNvGrpSpPr/>
          <p:nvPr/>
        </p:nvGrpSpPr>
        <p:grpSpPr>
          <a:xfrm>
            <a:off x="7818590" y="1396206"/>
            <a:ext cx="1052513" cy="903288"/>
            <a:chOff x="7543799" y="925512"/>
            <a:chExt cx="1052513" cy="903288"/>
          </a:xfrm>
        </p:grpSpPr>
        <p:sp>
          <p:nvSpPr>
            <p:cNvPr id="1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4</a:t>
              </a:r>
            </a:p>
          </p:txBody>
        </p:sp>
      </p:grpSp>
    </p:spTree>
    <p:extLst>
      <p:ext uri="{BB962C8B-B14F-4D97-AF65-F5344CB8AC3E}">
        <p14:creationId xmlns:p14="http://schemas.microsoft.com/office/powerpoint/2010/main" val="10225200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a:extLst>
              <a:ext uri="{FF2B5EF4-FFF2-40B4-BE49-F238E27FC236}">
                <a16:creationId xmlns:a16="http://schemas.microsoft.com/office/drawing/2014/main" id="{75337D79-E069-B5B7-4F76-C864C6FB4B01}"/>
              </a:ext>
            </a:extLst>
          </p:cNvPr>
          <p:cNvSpPr txBox="1">
            <a:spLocks noChangeArrowheads="1"/>
          </p:cNvSpPr>
          <p:nvPr/>
        </p:nvSpPr>
        <p:spPr bwMode="auto">
          <a:xfrm>
            <a:off x="93972" y="1676400"/>
            <a:ext cx="8440428" cy="5173930"/>
          </a:xfrm>
          <a:prstGeom prst="rect">
            <a:avLst/>
          </a:prstGeom>
          <a:noFill/>
          <a:ln w="9525" algn="ctr">
            <a:noFill/>
            <a:miter lim="800000"/>
            <a:headEnd/>
            <a:tailEnd/>
          </a:ln>
        </p:spPr>
        <p:txBody>
          <a:bodyPr wrap="square" lIns="94691" tIns="47346" rIns="94691" bIns="47346">
            <a:spAutoFit/>
          </a:bodyPr>
          <a:lstStyle/>
          <a:p>
            <a:pPr>
              <a:spcAft>
                <a:spcPts val="0"/>
              </a:spcAft>
            </a:pPr>
            <a:r>
              <a:rPr lang="en-US" sz="2200" b="1" dirty="0">
                <a:solidFill>
                  <a:srgbClr val="0000FF"/>
                </a:solidFill>
              </a:rPr>
              <a:t>Not-Actionable Determinations</a:t>
            </a:r>
          </a:p>
          <a:p>
            <a:pPr marL="800100" lvl="1" indent="-342900">
              <a:spcAft>
                <a:spcPts val="0"/>
              </a:spcAft>
              <a:buFontTx/>
              <a:buChar char="-"/>
            </a:pPr>
            <a:r>
              <a:rPr lang="en-US" sz="2200" b="1" dirty="0"/>
              <a:t>Final replies are both telephonic </a:t>
            </a:r>
            <a:r>
              <a:rPr lang="en-US" sz="2200" b="1" u="sng" dirty="0">
                <a:solidFill>
                  <a:srgbClr val="0000FF"/>
                </a:solidFill>
              </a:rPr>
              <a:t>and</a:t>
            </a:r>
            <a:r>
              <a:rPr lang="en-US" sz="2200" b="1" dirty="0"/>
              <a:t> in writing </a:t>
            </a:r>
          </a:p>
          <a:p>
            <a:pPr marL="800100" lvl="1" indent="-342900">
              <a:spcAft>
                <a:spcPts val="0"/>
              </a:spcAft>
              <a:buFontTx/>
              <a:buChar char="-"/>
            </a:pPr>
            <a:r>
              <a:rPr lang="en-US" sz="2200" b="1" dirty="0">
                <a:solidFill>
                  <a:srgbClr val="0000FF"/>
                </a:solidFill>
              </a:rPr>
              <a:t>Final response is detailed </a:t>
            </a:r>
            <a:r>
              <a:rPr lang="en-US" sz="2200" b="1" dirty="0"/>
              <a:t>with determination rationale</a:t>
            </a:r>
          </a:p>
          <a:p>
            <a:pPr marL="800100" lvl="1" indent="-342900">
              <a:spcAft>
                <a:spcPts val="0"/>
              </a:spcAft>
              <a:buFontTx/>
              <a:buChar char="-"/>
            </a:pPr>
            <a:r>
              <a:rPr lang="en-US" sz="2200" b="1" dirty="0"/>
              <a:t>Avoid judgmental terminology such as “lacked merit” or “lacked credibility”</a:t>
            </a:r>
          </a:p>
          <a:p>
            <a:pPr lvl="1">
              <a:spcAft>
                <a:spcPts val="0"/>
              </a:spcAft>
            </a:pPr>
            <a:endParaRPr lang="en-US" sz="1100" b="1" dirty="0"/>
          </a:p>
          <a:p>
            <a:pPr marL="342900" indent="-342900">
              <a:spcAft>
                <a:spcPts val="0"/>
              </a:spcAft>
              <a:buFont typeface="Arial" panose="020B0604020202020204" pitchFamily="34" charset="0"/>
              <a:buChar char="•"/>
            </a:pPr>
            <a:r>
              <a:rPr lang="en-US" sz="2200" b="1" dirty="0"/>
              <a:t>If complainant provides new information:</a:t>
            </a:r>
          </a:p>
          <a:p>
            <a:pPr lvl="1">
              <a:spcAft>
                <a:spcPts val="0"/>
              </a:spcAft>
            </a:pPr>
            <a:r>
              <a:rPr lang="en-US" sz="2200" b="1" dirty="0"/>
              <a:t>-  Analyze the new information.</a:t>
            </a:r>
          </a:p>
          <a:p>
            <a:pPr lvl="1">
              <a:spcAft>
                <a:spcPts val="0"/>
              </a:spcAft>
            </a:pPr>
            <a:endParaRPr lang="en-US" sz="1100" b="1" dirty="0"/>
          </a:p>
          <a:p>
            <a:pPr marL="342900" indent="-342900">
              <a:spcAft>
                <a:spcPts val="0"/>
              </a:spcAft>
              <a:buFont typeface="Arial" panose="020B0604020202020204" pitchFamily="34" charset="0"/>
              <a:buChar char="•"/>
            </a:pPr>
            <a:r>
              <a:rPr lang="en-US" sz="2200" b="1" dirty="0"/>
              <a:t>If complainant requests reconsideration:</a:t>
            </a:r>
          </a:p>
          <a:p>
            <a:pPr marL="800100" lvl="1" indent="-342900">
              <a:spcAft>
                <a:spcPts val="0"/>
              </a:spcAft>
              <a:buFontTx/>
              <a:buChar char="-"/>
            </a:pPr>
            <a:r>
              <a:rPr lang="en-US" sz="2200" b="1" dirty="0">
                <a:solidFill>
                  <a:srgbClr val="0000FF"/>
                </a:solidFill>
              </a:rPr>
              <a:t>Not a proactive offer</a:t>
            </a:r>
          </a:p>
          <a:p>
            <a:pPr marL="800100" lvl="1" indent="-342900">
              <a:spcAft>
                <a:spcPts val="0"/>
              </a:spcAft>
              <a:buFontTx/>
              <a:buChar char="-"/>
            </a:pPr>
            <a:r>
              <a:rPr lang="en-US" sz="2200" b="1" dirty="0"/>
              <a:t>Complainant must submit a written request to DAIG within 30 days </a:t>
            </a:r>
            <a:r>
              <a:rPr lang="en-US" sz="2200" b="1" dirty="0">
                <a:solidFill>
                  <a:srgbClr val="0000FF"/>
                </a:solidFill>
              </a:rPr>
              <a:t>with new information / supporting evidence</a:t>
            </a:r>
          </a:p>
          <a:p>
            <a:pPr marL="800100" lvl="1" indent="-342900">
              <a:spcAft>
                <a:spcPts val="0"/>
              </a:spcAft>
              <a:buFontTx/>
              <a:buChar char="-"/>
            </a:pPr>
            <a:r>
              <a:rPr lang="en-US" sz="2200" b="1" dirty="0"/>
              <a:t>The IG provides DAIG contact information: </a:t>
            </a:r>
            <a:r>
              <a:rPr lang="en-US" sz="2000" b="1" i="1" dirty="0"/>
              <a:t>USARMYDAIGassistance@army.mil</a:t>
            </a:r>
            <a:endParaRPr lang="en-US" sz="2000" b="1" dirty="0"/>
          </a:p>
        </p:txBody>
      </p:sp>
      <p:pic>
        <p:nvPicPr>
          <p:cNvPr id="1028" name="Picture 4" descr="How To Make Conference Calls With an ...">
            <a:extLst>
              <a:ext uri="{FF2B5EF4-FFF2-40B4-BE49-F238E27FC236}">
                <a16:creationId xmlns:a16="http://schemas.microsoft.com/office/drawing/2014/main" id="{16241732-E48A-36E9-84C9-DFF9BD646E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36315" y="3581400"/>
            <a:ext cx="2519821" cy="1411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ne Call Icon Vector Art, Icons, and ...">
            <a:extLst>
              <a:ext uri="{FF2B5EF4-FFF2-40B4-BE49-F238E27FC236}">
                <a16:creationId xmlns:a16="http://schemas.microsoft.com/office/drawing/2014/main" id="{E190B2DF-1010-A156-C148-C4153FD3A330}"/>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044087" y="1295400"/>
            <a:ext cx="1099913" cy="109991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1">
            <a:extLst>
              <a:ext uri="{FF2B5EF4-FFF2-40B4-BE49-F238E27FC236}">
                <a16:creationId xmlns:a16="http://schemas.microsoft.com/office/drawing/2014/main" id="{FD9C0743-7FF1-8CBC-9237-CECD1CF2AE98}"/>
              </a:ext>
            </a:extLst>
          </p:cNvPr>
          <p:cNvSpPr txBox="1">
            <a:spLocks noChangeArrowheads="1"/>
          </p:cNvSpPr>
          <p:nvPr/>
        </p:nvSpPr>
        <p:spPr bwMode="auto">
          <a:xfrm>
            <a:off x="5544828" y="6601162"/>
            <a:ext cx="3505200" cy="338554"/>
          </a:xfrm>
          <a:prstGeom prst="rect">
            <a:avLst/>
          </a:prstGeom>
          <a:noFill/>
          <a:ln w="12700">
            <a:noFill/>
            <a:miter lim="800000"/>
            <a:headEnd type="none" w="sm" len="sm"/>
            <a:tailEnd type="none" w="sm" len="sm"/>
          </a:ln>
        </p:spPr>
        <p:txBody>
          <a:bodyPr wrap="square">
            <a:spAutoFit/>
          </a:bodyPr>
          <a:lstStyle/>
          <a:p>
            <a:pPr algn="ctr"/>
            <a:r>
              <a:rPr lang="en-US" sz="1600" b="1" dirty="0">
                <a:solidFill>
                  <a:schemeClr val="accent1">
                    <a:lumMod val="50000"/>
                  </a:schemeClr>
                </a:solidFill>
              </a:rPr>
              <a:t>A&amp;I Guide, Part Two, Section 2-10</a:t>
            </a:r>
          </a:p>
        </p:txBody>
      </p:sp>
      <p:sp>
        <p:nvSpPr>
          <p:cNvPr id="4" name="Footer Placeholder 3">
            <a:extLst>
              <a:ext uri="{FF2B5EF4-FFF2-40B4-BE49-F238E27FC236}">
                <a16:creationId xmlns:a16="http://schemas.microsoft.com/office/drawing/2014/main" id="{A62629F5-64A8-9964-39BC-94773563008A}"/>
              </a:ext>
            </a:extLst>
          </p:cNvPr>
          <p:cNvSpPr txBox="1">
            <a:spLocks/>
          </p:cNvSpPr>
          <p:nvPr/>
        </p:nvSpPr>
        <p:spPr>
          <a:xfrm>
            <a:off x="5326871" y="6817896"/>
            <a:ext cx="3505200" cy="380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1400" b="1" i="1" dirty="0">
                <a:solidFill>
                  <a:srgbClr val="000000"/>
                </a:solidFill>
              </a:rPr>
              <a:t>U.S. Army Inspector General School </a:t>
            </a:r>
          </a:p>
        </p:txBody>
      </p:sp>
      <p:sp>
        <p:nvSpPr>
          <p:cNvPr id="7" name="Rectangle 13">
            <a:extLst>
              <a:ext uri="{FF2B5EF4-FFF2-40B4-BE49-F238E27FC236}">
                <a16:creationId xmlns:a16="http://schemas.microsoft.com/office/drawing/2014/main" id="{AA83AB4F-D0EC-BF4B-55CD-B3C4D99C0A5E}"/>
              </a:ext>
            </a:extLst>
          </p:cNvPr>
          <p:cNvSpPr>
            <a:spLocks noGrp="1" noChangeArrowheads="1"/>
          </p:cNvSpPr>
          <p:nvPr>
            <p:ph type="title"/>
          </p:nvPr>
        </p:nvSpPr>
        <p:spPr>
          <a:xfrm>
            <a:off x="1219200" y="244475"/>
            <a:ext cx="7239000" cy="1219200"/>
          </a:xfrm>
        </p:spPr>
        <p:txBody>
          <a:bodyPr/>
          <a:lstStyle/>
          <a:p>
            <a:pPr eaLnBrk="1" hangingPunct="1"/>
            <a:r>
              <a:rPr lang="en-US" sz="4000" dirty="0"/>
              <a:t>STEP 7: Close the IGAR</a:t>
            </a:r>
            <a:br>
              <a:rPr lang="en-US" sz="4000" dirty="0"/>
            </a:br>
            <a:r>
              <a:rPr lang="en-US" dirty="0"/>
              <a:t> </a:t>
            </a:r>
            <a:r>
              <a:rPr lang="en-US" sz="3600" dirty="0"/>
              <a:t>Final Reply to Complainant</a:t>
            </a:r>
          </a:p>
        </p:txBody>
      </p:sp>
    </p:spTree>
    <p:extLst>
      <p:ext uri="{BB962C8B-B14F-4D97-AF65-F5344CB8AC3E}">
        <p14:creationId xmlns:p14="http://schemas.microsoft.com/office/powerpoint/2010/main" val="41346963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a:t>U.S. Army Inspector General School   </a:t>
            </a:r>
            <a:fld id="{93222968-A2FB-48F6-9342-B8859C4BF5EA}" type="slidenum">
              <a:rPr lang="en-US" smtClean="0"/>
              <a:pPr/>
              <a:t>6</a:t>
            </a:fld>
            <a:endParaRPr lang="en-US"/>
          </a:p>
        </p:txBody>
      </p:sp>
      <p:sp>
        <p:nvSpPr>
          <p:cNvPr id="37891" name="Rectangle 11"/>
          <p:cNvSpPr>
            <a:spLocks noGrp="1" noChangeArrowheads="1"/>
          </p:cNvSpPr>
          <p:nvPr>
            <p:ph type="title"/>
          </p:nvPr>
        </p:nvSpPr>
        <p:spPr>
          <a:xfrm>
            <a:off x="1175658" y="244475"/>
            <a:ext cx="7467600" cy="1219200"/>
          </a:xfrm>
        </p:spPr>
        <p:txBody>
          <a:bodyPr/>
          <a:lstStyle/>
          <a:p>
            <a:pPr eaLnBrk="1" hangingPunct="1"/>
            <a:r>
              <a:rPr lang="en-US" sz="4000" dirty="0"/>
              <a:t>STEP 1: Receive the IGAR</a:t>
            </a:r>
            <a:br>
              <a:rPr lang="en-US" sz="4000" dirty="0"/>
            </a:br>
            <a:r>
              <a:rPr lang="en-US" sz="2800" dirty="0"/>
              <a:t>During the Interview</a:t>
            </a:r>
          </a:p>
        </p:txBody>
      </p:sp>
      <p:sp>
        <p:nvSpPr>
          <p:cNvPr id="37892" name="Rectangle 13"/>
          <p:cNvSpPr>
            <a:spLocks noGrp="1" noChangeArrowheads="1"/>
          </p:cNvSpPr>
          <p:nvPr>
            <p:ph type="body" idx="1"/>
          </p:nvPr>
        </p:nvSpPr>
        <p:spPr>
          <a:xfrm>
            <a:off x="152400" y="1752600"/>
            <a:ext cx="8839200" cy="4794250"/>
          </a:xfrm>
        </p:spPr>
        <p:txBody>
          <a:bodyPr/>
          <a:lstStyle/>
          <a:p>
            <a:pPr eaLnBrk="1" hangingPunct="1">
              <a:lnSpc>
                <a:spcPct val="85000"/>
              </a:lnSpc>
              <a:spcBef>
                <a:spcPct val="0"/>
              </a:spcBef>
              <a:spcAft>
                <a:spcPts val="1200"/>
              </a:spcAft>
            </a:pPr>
            <a:r>
              <a:rPr lang="en-US" sz="2600" dirty="0"/>
              <a:t>Ask for a timeline</a:t>
            </a:r>
          </a:p>
          <a:p>
            <a:pPr eaLnBrk="1" hangingPunct="1">
              <a:lnSpc>
                <a:spcPct val="85000"/>
              </a:lnSpc>
              <a:spcBef>
                <a:spcPct val="0"/>
              </a:spcBef>
              <a:spcAft>
                <a:spcPts val="1200"/>
              </a:spcAft>
            </a:pPr>
            <a:r>
              <a:rPr lang="en-US" sz="2600" dirty="0"/>
              <a:t>Get details: full names, contact information</a:t>
            </a:r>
          </a:p>
          <a:p>
            <a:pPr eaLnBrk="1" hangingPunct="1">
              <a:lnSpc>
                <a:spcPct val="85000"/>
              </a:lnSpc>
              <a:spcBef>
                <a:spcPct val="0"/>
              </a:spcBef>
              <a:spcAft>
                <a:spcPts val="1200"/>
              </a:spcAft>
            </a:pPr>
            <a:r>
              <a:rPr lang="en-US" sz="2600" dirty="0"/>
              <a:t>Ask for documents</a:t>
            </a:r>
          </a:p>
          <a:p>
            <a:pPr eaLnBrk="1" hangingPunct="1">
              <a:lnSpc>
                <a:spcPct val="85000"/>
              </a:lnSpc>
              <a:spcBef>
                <a:spcPct val="0"/>
              </a:spcBef>
              <a:spcAft>
                <a:spcPts val="1200"/>
              </a:spcAft>
              <a:buFont typeface="Arial" panose="020B0604020202020204" pitchFamily="34" charset="0"/>
              <a:buChar char="•"/>
            </a:pPr>
            <a:r>
              <a:rPr lang="en-US" sz="2600" u="sng" dirty="0"/>
              <a:t>Fundamental interview questions:</a:t>
            </a:r>
            <a:endParaRPr lang="en-US" sz="1100" u="sng" dirty="0"/>
          </a:p>
          <a:p>
            <a:pPr marL="914400" lvl="1" indent="-457200" eaLnBrk="1" hangingPunct="1">
              <a:lnSpc>
                <a:spcPct val="85000"/>
              </a:lnSpc>
              <a:spcBef>
                <a:spcPct val="0"/>
              </a:spcBef>
              <a:spcAft>
                <a:spcPts val="1200"/>
              </a:spcAft>
              <a:buFontTx/>
              <a:buNone/>
            </a:pPr>
            <a:r>
              <a:rPr lang="en-US" sz="2600" dirty="0">
                <a:solidFill>
                  <a:srgbClr val="0033CC"/>
                </a:solidFill>
              </a:rPr>
              <a:t>1.  What do you want the IG to do for you?</a:t>
            </a:r>
          </a:p>
          <a:p>
            <a:pPr marL="914400" lvl="1" indent="-457200" eaLnBrk="1" hangingPunct="1">
              <a:lnSpc>
                <a:spcPct val="85000"/>
              </a:lnSpc>
              <a:spcBef>
                <a:spcPct val="0"/>
              </a:spcBef>
              <a:spcAft>
                <a:spcPts val="1200"/>
              </a:spcAft>
              <a:buFontTx/>
              <a:buNone/>
            </a:pPr>
            <a:r>
              <a:rPr lang="en-US" sz="2600" dirty="0"/>
              <a:t>2.  Do you have any </a:t>
            </a:r>
            <a:r>
              <a:rPr lang="en-US" sz="2600" dirty="0">
                <a:solidFill>
                  <a:srgbClr val="0000FF"/>
                </a:solidFill>
              </a:rPr>
              <a:t>supporting documentation?</a:t>
            </a:r>
          </a:p>
          <a:p>
            <a:pPr marL="457200" lvl="1" indent="0" eaLnBrk="1" hangingPunct="1">
              <a:lnSpc>
                <a:spcPct val="85000"/>
              </a:lnSpc>
              <a:spcBef>
                <a:spcPct val="0"/>
              </a:spcBef>
              <a:spcAft>
                <a:spcPts val="1200"/>
              </a:spcAft>
              <a:buNone/>
            </a:pPr>
            <a:r>
              <a:rPr lang="en-US" sz="2600" dirty="0"/>
              <a:t>3.  Is the </a:t>
            </a:r>
            <a:r>
              <a:rPr lang="en-US" sz="2600" dirty="0">
                <a:solidFill>
                  <a:srgbClr val="0000FF"/>
                </a:solidFill>
              </a:rPr>
              <a:t>chain of command </a:t>
            </a:r>
            <a:r>
              <a:rPr lang="en-US" sz="2600" dirty="0"/>
              <a:t>aware of this issue?</a:t>
            </a:r>
          </a:p>
          <a:p>
            <a:pPr marL="914400" lvl="1" indent="-457200" eaLnBrk="1" hangingPunct="1">
              <a:lnSpc>
                <a:spcPct val="85000"/>
              </a:lnSpc>
              <a:spcBef>
                <a:spcPct val="0"/>
              </a:spcBef>
              <a:spcAft>
                <a:spcPts val="1200"/>
              </a:spcAft>
              <a:buFontTx/>
              <a:buNone/>
            </a:pPr>
            <a:r>
              <a:rPr lang="en-US" sz="2600" dirty="0"/>
              <a:t>4.  Have you asked or contacted any </a:t>
            </a:r>
            <a:r>
              <a:rPr lang="en-US" sz="2600" dirty="0">
                <a:solidFill>
                  <a:srgbClr val="0000FF"/>
                </a:solidFill>
              </a:rPr>
              <a:t>other source or agency for assistance?</a:t>
            </a:r>
          </a:p>
          <a:p>
            <a:pPr marL="914400" lvl="1" indent="-457200" eaLnBrk="1" hangingPunct="1">
              <a:lnSpc>
                <a:spcPct val="85000"/>
              </a:lnSpc>
              <a:spcBef>
                <a:spcPct val="0"/>
              </a:spcBef>
              <a:spcAft>
                <a:spcPts val="1200"/>
              </a:spcAft>
              <a:buFontTx/>
              <a:buNone/>
            </a:pPr>
            <a:r>
              <a:rPr lang="en-US" sz="2600" dirty="0"/>
              <a:t>5.  What is your </a:t>
            </a:r>
            <a:r>
              <a:rPr lang="en-US" sz="2600" dirty="0">
                <a:solidFill>
                  <a:srgbClr val="0000FF"/>
                </a:solidFill>
              </a:rPr>
              <a:t>status?</a:t>
            </a:r>
            <a:r>
              <a:rPr lang="en-US" sz="2600" dirty="0"/>
              <a:t>  </a:t>
            </a:r>
          </a:p>
          <a:p>
            <a:pPr eaLnBrk="1" hangingPunct="1">
              <a:lnSpc>
                <a:spcPct val="85000"/>
              </a:lnSpc>
              <a:spcBef>
                <a:spcPct val="0"/>
              </a:spcBef>
              <a:spcAft>
                <a:spcPts val="1200"/>
              </a:spcAft>
            </a:pPr>
            <a:endParaRPr lang="en-US" sz="2600" dirty="0"/>
          </a:p>
          <a:p>
            <a:pPr marL="533400" indent="-533400" eaLnBrk="1" hangingPunct="1">
              <a:lnSpc>
                <a:spcPct val="85000"/>
              </a:lnSpc>
              <a:spcBef>
                <a:spcPct val="0"/>
              </a:spcBef>
              <a:spcAft>
                <a:spcPts val="1200"/>
              </a:spcAft>
              <a:buFontTx/>
              <a:buNone/>
            </a:pPr>
            <a:endParaRPr lang="en-US" sz="2600" dirty="0"/>
          </a:p>
        </p:txBody>
      </p:sp>
      <p:sp>
        <p:nvSpPr>
          <p:cNvPr id="5" name="Text Box 3222"/>
          <p:cNvSpPr txBox="1">
            <a:spLocks noChangeArrowheads="1"/>
          </p:cNvSpPr>
          <p:nvPr/>
        </p:nvSpPr>
        <p:spPr bwMode="auto">
          <a:xfrm>
            <a:off x="5486400" y="6457890"/>
            <a:ext cx="3657600" cy="338554"/>
          </a:xfrm>
          <a:prstGeom prst="rect">
            <a:avLst/>
          </a:prstGeom>
          <a:noFill/>
          <a:ln w="76200">
            <a:noFill/>
            <a:miter lim="800000"/>
            <a:headEnd/>
            <a:tailEnd/>
          </a:ln>
        </p:spPr>
        <p:txBody>
          <a:bodyPr wrap="square">
            <a:spAutoFit/>
          </a:bodyPr>
          <a:lstStyle/>
          <a:p>
            <a:r>
              <a:rPr lang="en-US" sz="1600" b="1" dirty="0">
                <a:solidFill>
                  <a:srgbClr val="336600"/>
                </a:solidFill>
              </a:rPr>
              <a:t>A&amp;I Guide, Part One, Sect. 2-2-1</a:t>
            </a:r>
          </a:p>
        </p:txBody>
      </p:sp>
    </p:spTree>
    <p:extLst>
      <p:ext uri="{BB962C8B-B14F-4D97-AF65-F5344CB8AC3E}">
        <p14:creationId xmlns:p14="http://schemas.microsoft.com/office/powerpoint/2010/main" val="60808495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p:cNvSpPr>
            <a:spLocks noGrp="1"/>
          </p:cNvSpPr>
          <p:nvPr>
            <p:ph type="ftr" sz="quarter" idx="10"/>
          </p:nvPr>
        </p:nvSpPr>
        <p:spPr>
          <a:noFill/>
        </p:spPr>
        <p:txBody>
          <a:bodyPr/>
          <a:lstStyle/>
          <a:p>
            <a:r>
              <a:rPr lang="en-US"/>
              <a:t>U.S. Army Inspector General School   </a:t>
            </a:r>
            <a:fld id="{2FD63078-9AF5-40DA-BFE7-EAF735887EF7}" type="slidenum">
              <a:rPr lang="en-US" smtClean="0"/>
              <a:pPr/>
              <a:t>60</a:t>
            </a:fld>
            <a:endParaRPr lang="en-US"/>
          </a:p>
        </p:txBody>
      </p:sp>
      <p:sp>
        <p:nvSpPr>
          <p:cNvPr id="95236" name="Rectangle 3"/>
          <p:cNvSpPr>
            <a:spLocks noChangeArrowheads="1"/>
          </p:cNvSpPr>
          <p:nvPr/>
        </p:nvSpPr>
        <p:spPr bwMode="auto">
          <a:xfrm>
            <a:off x="1219200" y="304800"/>
            <a:ext cx="7239000" cy="1219200"/>
          </a:xfrm>
          <a:prstGeom prst="rect">
            <a:avLst/>
          </a:prstGeom>
          <a:noFill/>
          <a:ln w="9525">
            <a:noFill/>
            <a:miter lim="800000"/>
            <a:headEnd/>
            <a:tailEnd/>
          </a:ln>
        </p:spPr>
        <p:txBody>
          <a:bodyPr anchor="ctr"/>
          <a:lstStyle/>
          <a:p>
            <a:pPr algn="ctr"/>
            <a:r>
              <a:rPr lang="en-US" sz="4000" b="1" dirty="0">
                <a:solidFill>
                  <a:schemeClr val="tx2"/>
                </a:solidFill>
              </a:rPr>
              <a:t>STEP 7: Close the IGAR</a:t>
            </a:r>
            <a:br>
              <a:rPr lang="en-US" sz="4000" dirty="0">
                <a:solidFill>
                  <a:schemeClr val="tx2"/>
                </a:solidFill>
              </a:rPr>
            </a:br>
            <a:r>
              <a:rPr lang="en-US" sz="3600" b="1" dirty="0">
                <a:solidFill>
                  <a:schemeClr val="tx2"/>
                </a:solidFill>
              </a:rPr>
              <a:t>Close the Case in IGARS</a:t>
            </a:r>
            <a:endParaRPr lang="en-US" sz="4400" b="1" dirty="0">
              <a:solidFill>
                <a:schemeClr val="tx2"/>
              </a:solidFill>
            </a:endParaRPr>
          </a:p>
        </p:txBody>
      </p:sp>
      <p:sp>
        <p:nvSpPr>
          <p:cNvPr id="7" name="Rectangle 13"/>
          <p:cNvSpPr txBox="1">
            <a:spLocks noChangeArrowheads="1"/>
          </p:cNvSpPr>
          <p:nvPr/>
        </p:nvSpPr>
        <p:spPr bwMode="auto">
          <a:xfrm>
            <a:off x="228600" y="1957387"/>
            <a:ext cx="8343900" cy="4595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r>
              <a:rPr lang="en-US" sz="2400" kern="0" dirty="0"/>
              <a:t>Determination Codes: </a:t>
            </a:r>
            <a:r>
              <a:rPr lang="en-US" sz="2400" kern="0" dirty="0">
                <a:solidFill>
                  <a:srgbClr val="0033CC"/>
                </a:solidFill>
              </a:rPr>
              <a:t>A, F, U,</a:t>
            </a:r>
            <a:r>
              <a:rPr lang="en-US" sz="2400" kern="0" dirty="0"/>
              <a:t> </a:t>
            </a:r>
            <a:r>
              <a:rPr lang="en-US" sz="2400" kern="0" dirty="0">
                <a:solidFill>
                  <a:srgbClr val="FF0000"/>
                </a:solidFill>
              </a:rPr>
              <a:t>S, N, CS, CN</a:t>
            </a:r>
          </a:p>
          <a:p>
            <a:pPr marL="421481" lvl="1" indent="0" eaLnBrk="1" hangingPunct="1">
              <a:lnSpc>
                <a:spcPct val="80000"/>
              </a:lnSpc>
              <a:spcBef>
                <a:spcPct val="0"/>
              </a:spcBef>
              <a:buNone/>
            </a:pPr>
            <a:endParaRPr lang="en-US" sz="2400" kern="0" dirty="0">
              <a:solidFill>
                <a:srgbClr val="0033CC"/>
              </a:solidFill>
            </a:endParaRPr>
          </a:p>
          <a:p>
            <a:pPr marL="421481" lvl="1" indent="0" eaLnBrk="1" hangingPunct="1">
              <a:lnSpc>
                <a:spcPct val="80000"/>
              </a:lnSpc>
              <a:spcBef>
                <a:spcPct val="0"/>
              </a:spcBef>
              <a:buNone/>
            </a:pPr>
            <a:endParaRPr lang="en-US" sz="2400" kern="0" dirty="0">
              <a:solidFill>
                <a:srgbClr val="0033CC"/>
              </a:solidFill>
            </a:endParaRPr>
          </a:p>
          <a:p>
            <a:pPr marL="421481" lvl="1" indent="0" eaLnBrk="1" hangingPunct="1">
              <a:lnSpc>
                <a:spcPct val="80000"/>
              </a:lnSpc>
              <a:spcBef>
                <a:spcPct val="0"/>
              </a:spcBef>
              <a:buNone/>
            </a:pPr>
            <a:r>
              <a:rPr lang="en-US" sz="2400" kern="0" dirty="0">
                <a:solidFill>
                  <a:srgbClr val="0033CC"/>
                </a:solidFill>
              </a:rPr>
              <a:t>A - Assistance. </a:t>
            </a:r>
          </a:p>
          <a:p>
            <a:pPr marL="421481" lvl="1" indent="0" eaLnBrk="1" hangingPunct="1">
              <a:lnSpc>
                <a:spcPct val="80000"/>
              </a:lnSpc>
              <a:spcBef>
                <a:spcPct val="0"/>
              </a:spcBef>
              <a:buNone/>
            </a:pPr>
            <a:endParaRPr lang="en-US" sz="2400" kern="0" dirty="0">
              <a:solidFill>
                <a:srgbClr val="0033CC"/>
              </a:solidFill>
            </a:endParaRPr>
          </a:p>
          <a:p>
            <a:pPr marL="764381" lvl="1" indent="-342900" eaLnBrk="1" hangingPunct="1">
              <a:lnSpc>
                <a:spcPct val="80000"/>
              </a:lnSpc>
              <a:spcBef>
                <a:spcPct val="0"/>
              </a:spcBef>
              <a:buFontTx/>
              <a:buChar char="-"/>
            </a:pPr>
            <a:r>
              <a:rPr lang="en-US" sz="2400" kern="0" dirty="0"/>
              <a:t>Use the determination “assistance” when the IG  provided advice, offered guidance, or resolved the request for assistance(C.I.A.)</a:t>
            </a:r>
          </a:p>
          <a:p>
            <a:pPr marL="421481" lvl="1" indent="0" eaLnBrk="1" hangingPunct="1">
              <a:lnSpc>
                <a:spcPct val="80000"/>
              </a:lnSpc>
              <a:spcBef>
                <a:spcPct val="0"/>
              </a:spcBef>
              <a:buNone/>
            </a:pPr>
            <a:endParaRPr lang="en-US" sz="2400" kern="0" dirty="0"/>
          </a:p>
          <a:p>
            <a:pPr marL="764381" lvl="1" indent="-342900" eaLnBrk="1" hangingPunct="1">
              <a:lnSpc>
                <a:spcPct val="80000"/>
              </a:lnSpc>
              <a:spcBef>
                <a:spcPct val="0"/>
              </a:spcBef>
              <a:buFontTx/>
              <a:buChar char="-"/>
            </a:pPr>
            <a:r>
              <a:rPr lang="en-US" sz="2400" kern="0" dirty="0"/>
              <a:t>Referral to an agency other than the IG to resolve the problem.  For example, an allegation that the IG refers to CID or MEO.</a:t>
            </a:r>
          </a:p>
          <a:p>
            <a:pPr marL="1125141" lvl="2" eaLnBrk="1" hangingPunct="1"/>
            <a:endParaRPr lang="en-US" kern="0" dirty="0"/>
          </a:p>
        </p:txBody>
      </p:sp>
      <p:sp>
        <p:nvSpPr>
          <p:cNvPr id="2" name="Rectangle 1">
            <a:extLst>
              <a:ext uri="{FF2B5EF4-FFF2-40B4-BE49-F238E27FC236}">
                <a16:creationId xmlns:a16="http://schemas.microsoft.com/office/drawing/2014/main" id="{236EAD94-470F-E003-29C6-C7963C484D89}"/>
              </a:ext>
            </a:extLst>
          </p:cNvPr>
          <p:cNvSpPr/>
          <p:nvPr/>
        </p:nvSpPr>
        <p:spPr>
          <a:xfrm>
            <a:off x="2286000" y="2362200"/>
            <a:ext cx="1499129"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u="sng" dirty="0">
                <a:ln/>
                <a:solidFill>
                  <a:schemeClr val="accent5">
                    <a:lumMod val="75000"/>
                  </a:schemeClr>
                </a:solidFill>
              </a:rPr>
              <a:t>ISSUES</a:t>
            </a:r>
          </a:p>
        </p:txBody>
      </p:sp>
      <p:sp>
        <p:nvSpPr>
          <p:cNvPr id="3" name="Rectangle 18">
            <a:extLst>
              <a:ext uri="{FF2B5EF4-FFF2-40B4-BE49-F238E27FC236}">
                <a16:creationId xmlns:a16="http://schemas.microsoft.com/office/drawing/2014/main" id="{8675AC40-2BA7-2654-D1A8-1431B43BA96B}"/>
              </a:ext>
            </a:extLst>
          </p:cNvPr>
          <p:cNvSpPr>
            <a:spLocks noChangeArrowheads="1"/>
          </p:cNvSpPr>
          <p:nvPr/>
        </p:nvSpPr>
        <p:spPr bwMode="auto">
          <a:xfrm>
            <a:off x="5624114" y="6595646"/>
            <a:ext cx="3291286" cy="338554"/>
          </a:xfrm>
          <a:prstGeom prst="rect">
            <a:avLst/>
          </a:prstGeom>
          <a:noFill/>
          <a:ln w="76200">
            <a:noFill/>
            <a:miter lim="800000"/>
            <a:headEnd/>
            <a:tailEnd/>
          </a:ln>
        </p:spPr>
        <p:txBody>
          <a:bodyPr wrap="none">
            <a:spAutoFit/>
          </a:bodyPr>
          <a:lstStyle/>
          <a:p>
            <a:r>
              <a:rPr lang="en-US" sz="1600" b="1" dirty="0">
                <a:solidFill>
                  <a:srgbClr val="336600"/>
                </a:solidFill>
              </a:rPr>
              <a:t>A&amp;I Guide, Part One, Sect. 2-8-2</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3"/>
          <p:cNvSpPr>
            <a:spLocks noGrp="1"/>
          </p:cNvSpPr>
          <p:nvPr>
            <p:ph type="ftr" sz="quarter" idx="10"/>
          </p:nvPr>
        </p:nvSpPr>
        <p:spPr>
          <a:noFill/>
        </p:spPr>
        <p:txBody>
          <a:bodyPr/>
          <a:lstStyle/>
          <a:p>
            <a:r>
              <a:rPr lang="en-US"/>
              <a:t>U.S. Army Inspector General School   </a:t>
            </a:r>
            <a:fld id="{BE5D22BE-9702-4B63-9923-A8DA8E56B61F}" type="slidenum">
              <a:rPr lang="en-US" smtClean="0"/>
              <a:pPr/>
              <a:t>61</a:t>
            </a:fld>
            <a:endParaRPr lang="en-US"/>
          </a:p>
        </p:txBody>
      </p:sp>
      <p:sp>
        <p:nvSpPr>
          <p:cNvPr id="96260" name="Rectangle 8"/>
          <p:cNvSpPr>
            <a:spLocks noGrp="1" noChangeArrowheads="1"/>
          </p:cNvSpPr>
          <p:nvPr>
            <p:ph type="title"/>
          </p:nvPr>
        </p:nvSpPr>
        <p:spPr>
          <a:xfrm>
            <a:off x="1143000" y="244475"/>
            <a:ext cx="7239000" cy="1219200"/>
          </a:xfrm>
          <a:noFill/>
        </p:spPr>
        <p:txBody>
          <a:bodyPr/>
          <a:lstStyle/>
          <a:p>
            <a:pPr eaLnBrk="1" hangingPunct="1"/>
            <a:r>
              <a:rPr lang="en-US" sz="4000" dirty="0"/>
              <a:t>STEP 7: Close the IGAR</a:t>
            </a:r>
            <a:br>
              <a:rPr lang="en-US" sz="4000" dirty="0"/>
            </a:br>
            <a:r>
              <a:rPr lang="en-US" sz="3600" dirty="0"/>
              <a:t>Close the Case in IGARS</a:t>
            </a:r>
          </a:p>
        </p:txBody>
      </p:sp>
      <p:sp>
        <p:nvSpPr>
          <p:cNvPr id="96261" name="Rectangle 9"/>
          <p:cNvSpPr>
            <a:spLocks noChangeArrowheads="1"/>
          </p:cNvSpPr>
          <p:nvPr/>
        </p:nvSpPr>
        <p:spPr bwMode="auto">
          <a:xfrm>
            <a:off x="3810000" y="13716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
        <p:nvSpPr>
          <p:cNvPr id="7" name="Rectangle 5"/>
          <p:cNvSpPr txBox="1">
            <a:spLocks noChangeArrowheads="1"/>
          </p:cNvSpPr>
          <p:nvPr/>
        </p:nvSpPr>
        <p:spPr bwMode="auto">
          <a:xfrm>
            <a:off x="571500" y="1949054"/>
            <a:ext cx="8001000" cy="44946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r>
              <a:rPr lang="en-US" sz="2400" kern="0" dirty="0"/>
              <a:t>Determination Codes: </a:t>
            </a:r>
            <a:r>
              <a:rPr lang="en-US" sz="2400" kern="0" dirty="0">
                <a:solidFill>
                  <a:srgbClr val="0033CC"/>
                </a:solidFill>
              </a:rPr>
              <a:t>A, F, U,</a:t>
            </a:r>
            <a:r>
              <a:rPr lang="en-US" sz="2400" kern="0" dirty="0"/>
              <a:t> </a:t>
            </a:r>
            <a:r>
              <a:rPr lang="en-US" sz="2400" kern="0" dirty="0">
                <a:solidFill>
                  <a:srgbClr val="FF0000"/>
                </a:solidFill>
              </a:rPr>
              <a:t>S, N, CS, CN</a:t>
            </a:r>
          </a:p>
          <a:p>
            <a:pPr marL="421481" lvl="1" indent="0" eaLnBrk="1" hangingPunct="1">
              <a:lnSpc>
                <a:spcPct val="80000"/>
              </a:lnSpc>
              <a:spcBef>
                <a:spcPct val="0"/>
              </a:spcBef>
              <a:buNone/>
            </a:pPr>
            <a:endParaRPr lang="en-US" sz="2400" kern="0" dirty="0">
              <a:solidFill>
                <a:srgbClr val="0033CC"/>
              </a:solidFill>
            </a:endParaRPr>
          </a:p>
          <a:p>
            <a:pPr marL="421481" lvl="1" indent="0" eaLnBrk="1" hangingPunct="1">
              <a:lnSpc>
                <a:spcPct val="80000"/>
              </a:lnSpc>
              <a:spcBef>
                <a:spcPct val="0"/>
              </a:spcBef>
              <a:buNone/>
            </a:pPr>
            <a:endParaRPr lang="en-US" sz="2400" kern="0" dirty="0">
              <a:solidFill>
                <a:srgbClr val="0033CC"/>
              </a:solidFill>
            </a:endParaRPr>
          </a:p>
          <a:p>
            <a:pPr marL="421481" lvl="1" indent="0" eaLnBrk="1" hangingPunct="1">
              <a:lnSpc>
                <a:spcPct val="80000"/>
              </a:lnSpc>
              <a:spcBef>
                <a:spcPct val="0"/>
              </a:spcBef>
              <a:buNone/>
            </a:pPr>
            <a:r>
              <a:rPr lang="en-US" sz="2400" kern="0" dirty="0">
                <a:solidFill>
                  <a:srgbClr val="0033CC"/>
                </a:solidFill>
              </a:rPr>
              <a:t>F - Founded.  </a:t>
            </a:r>
          </a:p>
          <a:p>
            <a:pPr marL="421481" lvl="1" indent="0" eaLnBrk="1" hangingPunct="1">
              <a:lnSpc>
                <a:spcPct val="80000"/>
              </a:lnSpc>
              <a:spcBef>
                <a:spcPct val="0"/>
              </a:spcBef>
              <a:buNone/>
            </a:pPr>
            <a:endParaRPr lang="en-US" sz="2400" kern="0" dirty="0">
              <a:solidFill>
                <a:srgbClr val="0033CC"/>
              </a:solidFill>
            </a:endParaRPr>
          </a:p>
          <a:p>
            <a:pPr marL="764381" lvl="1" indent="-342900" eaLnBrk="1" hangingPunct="1">
              <a:lnSpc>
                <a:spcPct val="80000"/>
              </a:lnSpc>
              <a:spcBef>
                <a:spcPct val="0"/>
              </a:spcBef>
              <a:buFontTx/>
              <a:buChar char="-"/>
            </a:pPr>
            <a:r>
              <a:rPr lang="en-US" sz="2400" kern="0" dirty="0"/>
              <a:t>Use the determination “founded” when the complaint </a:t>
            </a:r>
            <a:r>
              <a:rPr lang="en-US" sz="2400" u="sng" kern="0" dirty="0">
                <a:solidFill>
                  <a:srgbClr val="FF0000"/>
                </a:solidFill>
              </a:rPr>
              <a:t>has merit </a:t>
            </a:r>
            <a:r>
              <a:rPr lang="en-US" sz="2400" kern="0" dirty="0"/>
              <a:t>and required resolution.</a:t>
            </a:r>
          </a:p>
          <a:p>
            <a:pPr marL="764381" lvl="1" indent="-342900" eaLnBrk="1" hangingPunct="1">
              <a:lnSpc>
                <a:spcPct val="80000"/>
              </a:lnSpc>
              <a:spcBef>
                <a:spcPct val="0"/>
              </a:spcBef>
              <a:buFontTx/>
              <a:buChar char="-"/>
            </a:pPr>
            <a:endParaRPr lang="en-US" sz="2400" kern="0" dirty="0"/>
          </a:p>
          <a:p>
            <a:pPr marL="421481" lvl="1" indent="0" eaLnBrk="1" hangingPunct="1">
              <a:lnSpc>
                <a:spcPct val="80000"/>
              </a:lnSpc>
              <a:spcBef>
                <a:spcPct val="0"/>
              </a:spcBef>
              <a:buNone/>
            </a:pPr>
            <a:r>
              <a:rPr lang="en-US" sz="2400" kern="0" dirty="0">
                <a:solidFill>
                  <a:srgbClr val="0033CC"/>
                </a:solidFill>
              </a:rPr>
              <a:t>U - Unfounded.  </a:t>
            </a:r>
          </a:p>
          <a:p>
            <a:pPr marL="421481" lvl="1" indent="0" eaLnBrk="1" hangingPunct="1">
              <a:lnSpc>
                <a:spcPct val="80000"/>
              </a:lnSpc>
              <a:spcBef>
                <a:spcPct val="0"/>
              </a:spcBef>
              <a:buNone/>
            </a:pPr>
            <a:endParaRPr lang="en-US" sz="2400" kern="0" dirty="0">
              <a:solidFill>
                <a:srgbClr val="0033CC"/>
              </a:solidFill>
            </a:endParaRPr>
          </a:p>
          <a:p>
            <a:pPr marL="764381" lvl="1" indent="-342900" eaLnBrk="1" hangingPunct="1">
              <a:lnSpc>
                <a:spcPct val="80000"/>
              </a:lnSpc>
              <a:spcBef>
                <a:spcPct val="0"/>
              </a:spcBef>
              <a:buFontTx/>
              <a:buChar char="-"/>
            </a:pPr>
            <a:r>
              <a:rPr lang="en-US" sz="2400" kern="0" dirty="0"/>
              <a:t>Use the determination “unfounded” when the complaint </a:t>
            </a:r>
            <a:r>
              <a:rPr lang="en-US" sz="2400" u="sng" kern="0" dirty="0">
                <a:solidFill>
                  <a:srgbClr val="FF0000"/>
                </a:solidFill>
              </a:rPr>
              <a:t>does not have merit</a:t>
            </a:r>
            <a:r>
              <a:rPr lang="en-US" sz="2400" kern="0" dirty="0"/>
              <a:t> and there was no evidence that a problem existed for the IG to resolve.</a:t>
            </a:r>
          </a:p>
          <a:p>
            <a:pPr marL="421481" lvl="1" indent="0" eaLnBrk="1" hangingPunct="1">
              <a:lnSpc>
                <a:spcPct val="80000"/>
              </a:lnSpc>
              <a:spcBef>
                <a:spcPct val="0"/>
              </a:spcBef>
              <a:buNone/>
            </a:pPr>
            <a:endParaRPr lang="en-US" sz="2400" kern="0" dirty="0"/>
          </a:p>
        </p:txBody>
      </p:sp>
      <p:sp>
        <p:nvSpPr>
          <p:cNvPr id="2" name="Rectangle 1">
            <a:extLst>
              <a:ext uri="{FF2B5EF4-FFF2-40B4-BE49-F238E27FC236}">
                <a16:creationId xmlns:a16="http://schemas.microsoft.com/office/drawing/2014/main" id="{7385617F-F632-BBAE-1B51-7A4645D3B74D}"/>
              </a:ext>
            </a:extLst>
          </p:cNvPr>
          <p:cNvSpPr/>
          <p:nvPr/>
        </p:nvSpPr>
        <p:spPr>
          <a:xfrm>
            <a:off x="2514600" y="2349013"/>
            <a:ext cx="1499129"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u="sng" dirty="0">
                <a:ln/>
                <a:solidFill>
                  <a:schemeClr val="accent5">
                    <a:lumMod val="75000"/>
                  </a:schemeClr>
                </a:solidFill>
              </a:rPr>
              <a:t>ISSUES</a:t>
            </a:r>
          </a:p>
        </p:txBody>
      </p:sp>
      <p:sp>
        <p:nvSpPr>
          <p:cNvPr id="3" name="Rectangle 18">
            <a:extLst>
              <a:ext uri="{FF2B5EF4-FFF2-40B4-BE49-F238E27FC236}">
                <a16:creationId xmlns:a16="http://schemas.microsoft.com/office/drawing/2014/main" id="{602D1CD0-362F-90DE-9EE1-D27A749DD96D}"/>
              </a:ext>
            </a:extLst>
          </p:cNvPr>
          <p:cNvSpPr>
            <a:spLocks noChangeArrowheads="1"/>
          </p:cNvSpPr>
          <p:nvPr/>
        </p:nvSpPr>
        <p:spPr bwMode="auto">
          <a:xfrm>
            <a:off x="5624114" y="6595646"/>
            <a:ext cx="3291286" cy="338554"/>
          </a:xfrm>
          <a:prstGeom prst="rect">
            <a:avLst/>
          </a:prstGeom>
          <a:noFill/>
          <a:ln w="76200">
            <a:noFill/>
            <a:miter lim="800000"/>
            <a:headEnd/>
            <a:tailEnd/>
          </a:ln>
        </p:spPr>
        <p:txBody>
          <a:bodyPr wrap="none">
            <a:spAutoFit/>
          </a:bodyPr>
          <a:lstStyle/>
          <a:p>
            <a:r>
              <a:rPr lang="en-US" sz="1600" b="1" dirty="0">
                <a:solidFill>
                  <a:srgbClr val="336600"/>
                </a:solidFill>
              </a:rPr>
              <a:t>A&amp;I Guide, Part One, Sect. 2-8-2</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48DF8-BC8C-942F-FF9E-00771ACF51CB}"/>
              </a:ext>
            </a:extLst>
          </p:cNvPr>
          <p:cNvSpPr/>
          <p:nvPr/>
        </p:nvSpPr>
        <p:spPr bwMode="auto">
          <a:xfrm>
            <a:off x="457200" y="4038600"/>
            <a:ext cx="914400" cy="990600"/>
          </a:xfrm>
          <a:prstGeom prst="rect">
            <a:avLst/>
          </a:prstGeom>
          <a:solidFill>
            <a:srgbClr val="FFFF00"/>
          </a:solidFill>
          <a:ln w="762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170" name="Footer Placeholder 3"/>
          <p:cNvSpPr>
            <a:spLocks noGrp="1"/>
          </p:cNvSpPr>
          <p:nvPr>
            <p:ph type="ftr" sz="quarter" idx="10"/>
          </p:nvPr>
        </p:nvSpPr>
        <p:spPr>
          <a:noFill/>
        </p:spPr>
        <p:txBody>
          <a:bodyPr/>
          <a:lstStyle/>
          <a:p>
            <a:r>
              <a:rPr lang="en-US"/>
              <a:t>U.S. Army Inspector General School   </a:t>
            </a:r>
            <a:fld id="{9FBC5C80-F31F-4921-B2B6-DA27BFB099FB}" type="slidenum">
              <a:rPr lang="en-US" smtClean="0"/>
              <a:pPr/>
              <a:t>62</a:t>
            </a:fld>
            <a:endParaRPr lang="en-US"/>
          </a:p>
        </p:txBody>
      </p:sp>
      <p:sp>
        <p:nvSpPr>
          <p:cNvPr id="7174" name="Rectangle 5"/>
          <p:cNvSpPr>
            <a:spLocks noGrp="1" noChangeArrowheads="1"/>
          </p:cNvSpPr>
          <p:nvPr>
            <p:ph type="title"/>
          </p:nvPr>
        </p:nvSpPr>
        <p:spPr>
          <a:xfrm>
            <a:off x="1295400" y="381000"/>
            <a:ext cx="7086600" cy="1143000"/>
          </a:xfrm>
          <a:noFill/>
        </p:spPr>
        <p:txBody>
          <a:bodyPr/>
          <a:lstStyle/>
          <a:p>
            <a:pPr eaLnBrk="1" hangingPunct="1"/>
            <a:r>
              <a:rPr lang="en-US" sz="4000" dirty="0"/>
              <a:t>STEP 7: Close the IGAR:</a:t>
            </a:r>
            <a:br>
              <a:rPr lang="en-US" sz="4000" dirty="0"/>
            </a:br>
            <a:r>
              <a:rPr lang="en-US" sz="4000" dirty="0"/>
              <a:t>Close the Case in IGARS</a:t>
            </a:r>
            <a:endParaRPr lang="en-US" sz="3600" dirty="0"/>
          </a:p>
        </p:txBody>
      </p:sp>
      <p:sp>
        <p:nvSpPr>
          <p:cNvPr id="10" name="Rectangle 5"/>
          <p:cNvSpPr>
            <a:spLocks noChangeArrowheads="1"/>
          </p:cNvSpPr>
          <p:nvPr/>
        </p:nvSpPr>
        <p:spPr bwMode="auto">
          <a:xfrm>
            <a:off x="3733800" y="14478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pic>
        <p:nvPicPr>
          <p:cNvPr id="3" name="Picture 2">
            <a:extLst>
              <a:ext uri="{FF2B5EF4-FFF2-40B4-BE49-F238E27FC236}">
                <a16:creationId xmlns:a16="http://schemas.microsoft.com/office/drawing/2014/main" id="{14F9AB65-132E-2E29-7C5E-780822677096}"/>
              </a:ext>
            </a:extLst>
          </p:cNvPr>
          <p:cNvPicPr>
            <a:picLocks noChangeAspect="1"/>
          </p:cNvPicPr>
          <p:nvPr/>
        </p:nvPicPr>
        <p:blipFill>
          <a:blip r:embed="rId3"/>
          <a:stretch>
            <a:fillRect/>
          </a:stretch>
        </p:blipFill>
        <p:spPr>
          <a:xfrm>
            <a:off x="76200" y="2202562"/>
            <a:ext cx="8763000" cy="3977517"/>
          </a:xfrm>
          <a:prstGeom prst="rect">
            <a:avLst/>
          </a:prstGeom>
          <a:ln w="19050">
            <a:solidFill>
              <a:schemeClr val="tx1"/>
            </a:solidFill>
          </a:ln>
        </p:spPr>
      </p:pic>
      <p:sp>
        <p:nvSpPr>
          <p:cNvPr id="5" name="Rectangle 4">
            <a:extLst>
              <a:ext uri="{FF2B5EF4-FFF2-40B4-BE49-F238E27FC236}">
                <a16:creationId xmlns:a16="http://schemas.microsoft.com/office/drawing/2014/main" id="{FCBDAB6F-D8A8-8A6E-B345-74F0C1371EA7}"/>
              </a:ext>
            </a:extLst>
          </p:cNvPr>
          <p:cNvSpPr/>
          <p:nvPr/>
        </p:nvSpPr>
        <p:spPr bwMode="auto">
          <a:xfrm>
            <a:off x="5715000" y="4038600"/>
            <a:ext cx="990600" cy="990600"/>
          </a:xfrm>
          <a:prstGeom prst="rect">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3D17607B-DF73-55DD-3A34-DF60BC0D3CDB}"/>
              </a:ext>
            </a:extLst>
          </p:cNvPr>
          <p:cNvSpPr/>
          <p:nvPr/>
        </p:nvSpPr>
        <p:spPr bwMode="auto">
          <a:xfrm>
            <a:off x="457200" y="5257800"/>
            <a:ext cx="3886200" cy="533400"/>
          </a:xfrm>
          <a:prstGeom prst="rect">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4282554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4F4D22-A68D-B399-DBEA-494AC7172DCA}"/>
              </a:ext>
            </a:extLst>
          </p:cNvPr>
          <p:cNvSpPr/>
          <p:nvPr/>
        </p:nvSpPr>
        <p:spPr>
          <a:xfrm>
            <a:off x="2695507" y="2137966"/>
            <a:ext cx="2730812"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u="sng" dirty="0">
                <a:ln/>
                <a:solidFill>
                  <a:srgbClr val="FFC000"/>
                </a:solidFill>
              </a:rPr>
              <a:t>ALLEGATIONS</a:t>
            </a:r>
          </a:p>
        </p:txBody>
      </p:sp>
      <p:sp>
        <p:nvSpPr>
          <p:cNvPr id="96258" name="Footer Placeholder 3"/>
          <p:cNvSpPr>
            <a:spLocks noGrp="1"/>
          </p:cNvSpPr>
          <p:nvPr>
            <p:ph type="ftr" sz="quarter" idx="10"/>
          </p:nvPr>
        </p:nvSpPr>
        <p:spPr>
          <a:noFill/>
        </p:spPr>
        <p:txBody>
          <a:bodyPr/>
          <a:lstStyle/>
          <a:p>
            <a:r>
              <a:rPr lang="en-US"/>
              <a:t>U.S. Army Inspector General School   </a:t>
            </a:r>
            <a:fld id="{BE5D22BE-9702-4B63-9923-A8DA8E56B61F}" type="slidenum">
              <a:rPr lang="en-US" smtClean="0"/>
              <a:pPr/>
              <a:t>63</a:t>
            </a:fld>
            <a:endParaRPr lang="en-US"/>
          </a:p>
        </p:txBody>
      </p:sp>
      <p:sp>
        <p:nvSpPr>
          <p:cNvPr id="96260" name="Rectangle 8"/>
          <p:cNvSpPr>
            <a:spLocks noGrp="1" noChangeArrowheads="1"/>
          </p:cNvSpPr>
          <p:nvPr>
            <p:ph type="title"/>
          </p:nvPr>
        </p:nvSpPr>
        <p:spPr>
          <a:xfrm>
            <a:off x="1143000" y="244475"/>
            <a:ext cx="7239000" cy="1219200"/>
          </a:xfrm>
          <a:noFill/>
        </p:spPr>
        <p:txBody>
          <a:bodyPr/>
          <a:lstStyle/>
          <a:p>
            <a:pPr eaLnBrk="1" hangingPunct="1"/>
            <a:r>
              <a:rPr lang="en-US" sz="4000" dirty="0"/>
              <a:t>STEP 7: Close the IGAR</a:t>
            </a:r>
            <a:br>
              <a:rPr lang="en-US" sz="4000" dirty="0"/>
            </a:br>
            <a:r>
              <a:rPr lang="en-US" sz="3600" dirty="0"/>
              <a:t>Close the Case in IGARS</a:t>
            </a:r>
          </a:p>
        </p:txBody>
      </p:sp>
      <p:sp>
        <p:nvSpPr>
          <p:cNvPr id="96261" name="Rectangle 9"/>
          <p:cNvSpPr>
            <a:spLocks noChangeArrowheads="1"/>
          </p:cNvSpPr>
          <p:nvPr/>
        </p:nvSpPr>
        <p:spPr bwMode="auto">
          <a:xfrm>
            <a:off x="3810000" y="13716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
        <p:nvSpPr>
          <p:cNvPr id="8" name="Rectangle 5"/>
          <p:cNvSpPr txBox="1">
            <a:spLocks noChangeArrowheads="1"/>
          </p:cNvSpPr>
          <p:nvPr/>
        </p:nvSpPr>
        <p:spPr bwMode="auto">
          <a:xfrm>
            <a:off x="457200" y="1847082"/>
            <a:ext cx="8229600" cy="44946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spcBef>
                <a:spcPts val="0"/>
              </a:spcBef>
            </a:pPr>
            <a:r>
              <a:rPr lang="en-US" sz="2200" kern="0" dirty="0"/>
              <a:t>Determination Codes: </a:t>
            </a:r>
            <a:r>
              <a:rPr lang="en-US" sz="2200" kern="0" dirty="0">
                <a:solidFill>
                  <a:srgbClr val="0033CC"/>
                </a:solidFill>
              </a:rPr>
              <a:t>A, F, U,</a:t>
            </a:r>
            <a:r>
              <a:rPr lang="en-US" sz="2200" kern="0" dirty="0"/>
              <a:t> </a:t>
            </a:r>
            <a:r>
              <a:rPr lang="en-US" sz="2200" kern="0" dirty="0">
                <a:solidFill>
                  <a:srgbClr val="FF0000"/>
                </a:solidFill>
              </a:rPr>
              <a:t>S, N, E, CS, CN</a:t>
            </a:r>
            <a:endParaRPr lang="en-US" sz="2200" kern="0" dirty="0"/>
          </a:p>
          <a:p>
            <a:pPr marL="421481" lvl="1" indent="0" eaLnBrk="1" hangingPunct="1">
              <a:lnSpc>
                <a:spcPct val="80000"/>
              </a:lnSpc>
              <a:spcBef>
                <a:spcPts val="0"/>
              </a:spcBef>
              <a:buNone/>
            </a:pPr>
            <a:endParaRPr lang="en-US" sz="2200" kern="0" dirty="0"/>
          </a:p>
          <a:p>
            <a:pPr marL="421481" lvl="1" indent="0" eaLnBrk="1" hangingPunct="1">
              <a:lnSpc>
                <a:spcPct val="80000"/>
              </a:lnSpc>
              <a:spcBef>
                <a:spcPts val="0"/>
              </a:spcBef>
              <a:buNone/>
            </a:pPr>
            <a:endParaRPr lang="en-US" sz="2200" kern="0" dirty="0"/>
          </a:p>
          <a:p>
            <a:pPr marL="421481" lvl="1" indent="0" eaLnBrk="1" hangingPunct="1">
              <a:lnSpc>
                <a:spcPct val="80000"/>
              </a:lnSpc>
              <a:spcBef>
                <a:spcPts val="0"/>
              </a:spcBef>
              <a:buNone/>
            </a:pPr>
            <a:r>
              <a:rPr lang="en-US" sz="2200" kern="0" dirty="0">
                <a:solidFill>
                  <a:srgbClr val="FF0000"/>
                </a:solidFill>
              </a:rPr>
              <a:t>S - Substantiated. </a:t>
            </a:r>
            <a:r>
              <a:rPr lang="en-US" sz="2200" kern="0" dirty="0"/>
              <a:t>Use the determination “substantiated” when it is more likely than not (preponderance of evidence) that the standard WAS violated.</a:t>
            </a:r>
          </a:p>
          <a:p>
            <a:pPr lvl="1" indent="-321469" eaLnBrk="1" hangingPunct="1">
              <a:lnSpc>
                <a:spcPct val="80000"/>
              </a:lnSpc>
              <a:spcBef>
                <a:spcPts val="0"/>
              </a:spcBef>
            </a:pPr>
            <a:endParaRPr lang="en-US" sz="2200" kern="0" dirty="0"/>
          </a:p>
          <a:p>
            <a:pPr marL="421481" lvl="1" indent="0" eaLnBrk="1" hangingPunct="1">
              <a:lnSpc>
                <a:spcPct val="80000"/>
              </a:lnSpc>
              <a:spcBef>
                <a:spcPts val="0"/>
              </a:spcBef>
              <a:buNone/>
            </a:pPr>
            <a:r>
              <a:rPr lang="en-US" sz="2200" kern="0" dirty="0">
                <a:solidFill>
                  <a:srgbClr val="FF0000"/>
                </a:solidFill>
              </a:rPr>
              <a:t>N - NOT Substantiated. </a:t>
            </a:r>
            <a:r>
              <a:rPr lang="en-US" sz="2200" kern="0" dirty="0"/>
              <a:t>Use the determination “not substantiated” when it is more likely than not (preponderance of evidence) that the standard was NOT violated.</a:t>
            </a:r>
          </a:p>
          <a:p>
            <a:pPr lvl="1" indent="-321469" eaLnBrk="1" hangingPunct="1">
              <a:lnSpc>
                <a:spcPct val="80000"/>
              </a:lnSpc>
              <a:spcBef>
                <a:spcPts val="0"/>
              </a:spcBef>
            </a:pPr>
            <a:endParaRPr lang="en-US" sz="2200" kern="0" dirty="0"/>
          </a:p>
          <a:p>
            <a:pPr marL="421481" lvl="1" indent="0" eaLnBrk="1" hangingPunct="1">
              <a:lnSpc>
                <a:spcPct val="80000"/>
              </a:lnSpc>
              <a:spcBef>
                <a:spcPts val="0"/>
              </a:spcBef>
              <a:buNone/>
            </a:pPr>
            <a:r>
              <a:rPr lang="en-US" sz="2200" kern="0" dirty="0">
                <a:solidFill>
                  <a:srgbClr val="FF0000"/>
                </a:solidFill>
              </a:rPr>
              <a:t>E – Evaluate and Close. </a:t>
            </a:r>
            <a:r>
              <a:rPr lang="en-US" sz="2200" kern="0" dirty="0"/>
              <a:t>Use the determination “evaluate and close” when there is insufficient information to warrant IG/Command investigatory action or for a minor infraction – As </a:t>
            </a:r>
            <a:r>
              <a:rPr lang="en-US" sz="2200" kern="0"/>
              <a:t>determined by </a:t>
            </a:r>
            <a:r>
              <a:rPr lang="en-US" sz="2200" kern="0" dirty="0">
                <a:solidFill>
                  <a:srgbClr val="0000FF"/>
                </a:solidFill>
              </a:rPr>
              <a:t>CIG</a:t>
            </a:r>
          </a:p>
          <a:p>
            <a:pPr lvl="1" indent="-321469" eaLnBrk="1" hangingPunct="1">
              <a:lnSpc>
                <a:spcPct val="80000"/>
              </a:lnSpc>
              <a:spcBef>
                <a:spcPts val="0"/>
              </a:spcBef>
            </a:pPr>
            <a:endParaRPr lang="en-US" sz="2200" kern="0" dirty="0"/>
          </a:p>
        </p:txBody>
      </p:sp>
      <p:sp>
        <p:nvSpPr>
          <p:cNvPr id="3" name="Rectangle 18">
            <a:extLst>
              <a:ext uri="{FF2B5EF4-FFF2-40B4-BE49-F238E27FC236}">
                <a16:creationId xmlns:a16="http://schemas.microsoft.com/office/drawing/2014/main" id="{4B67A5A9-45C4-73E7-5FA1-6B2710E1FCD0}"/>
              </a:ext>
            </a:extLst>
          </p:cNvPr>
          <p:cNvSpPr>
            <a:spLocks noChangeArrowheads="1"/>
          </p:cNvSpPr>
          <p:nvPr/>
        </p:nvSpPr>
        <p:spPr bwMode="auto">
          <a:xfrm>
            <a:off x="5624114" y="6595646"/>
            <a:ext cx="3291286" cy="338554"/>
          </a:xfrm>
          <a:prstGeom prst="rect">
            <a:avLst/>
          </a:prstGeom>
          <a:noFill/>
          <a:ln w="76200">
            <a:noFill/>
            <a:miter lim="800000"/>
            <a:headEnd/>
            <a:tailEnd/>
          </a:ln>
        </p:spPr>
        <p:txBody>
          <a:bodyPr wrap="none">
            <a:spAutoFit/>
          </a:bodyPr>
          <a:lstStyle/>
          <a:p>
            <a:r>
              <a:rPr lang="en-US" sz="1600" b="1" dirty="0">
                <a:solidFill>
                  <a:srgbClr val="336600"/>
                </a:solidFill>
              </a:rPr>
              <a:t>A&amp;I Guide, Part One, Sect. 2-8-2</a:t>
            </a:r>
          </a:p>
        </p:txBody>
      </p:sp>
    </p:spTree>
    <p:extLst>
      <p:ext uri="{BB962C8B-B14F-4D97-AF65-F5344CB8AC3E}">
        <p14:creationId xmlns:p14="http://schemas.microsoft.com/office/powerpoint/2010/main" val="423802643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3"/>
          <p:cNvSpPr>
            <a:spLocks noGrp="1"/>
          </p:cNvSpPr>
          <p:nvPr>
            <p:ph type="ftr" sz="quarter" idx="10"/>
          </p:nvPr>
        </p:nvSpPr>
        <p:spPr>
          <a:noFill/>
        </p:spPr>
        <p:txBody>
          <a:bodyPr/>
          <a:lstStyle/>
          <a:p>
            <a:r>
              <a:rPr lang="en-US"/>
              <a:t>U.S. Army Inspector General School   </a:t>
            </a:r>
            <a:fld id="{BE5D22BE-9702-4B63-9923-A8DA8E56B61F}" type="slidenum">
              <a:rPr lang="en-US" smtClean="0"/>
              <a:pPr/>
              <a:t>64</a:t>
            </a:fld>
            <a:endParaRPr lang="en-US"/>
          </a:p>
        </p:txBody>
      </p:sp>
      <p:sp>
        <p:nvSpPr>
          <p:cNvPr id="96260" name="Rectangle 8"/>
          <p:cNvSpPr>
            <a:spLocks noGrp="1" noChangeArrowheads="1"/>
          </p:cNvSpPr>
          <p:nvPr>
            <p:ph type="title"/>
          </p:nvPr>
        </p:nvSpPr>
        <p:spPr>
          <a:xfrm>
            <a:off x="990600" y="244475"/>
            <a:ext cx="7239000" cy="1219200"/>
          </a:xfrm>
          <a:noFill/>
        </p:spPr>
        <p:txBody>
          <a:bodyPr/>
          <a:lstStyle/>
          <a:p>
            <a:pPr eaLnBrk="1" hangingPunct="1"/>
            <a:r>
              <a:rPr lang="en-US" sz="4000" dirty="0"/>
              <a:t>STEP 7: Close the IGAR</a:t>
            </a:r>
            <a:br>
              <a:rPr lang="en-US" sz="4000" dirty="0"/>
            </a:br>
            <a:r>
              <a:rPr lang="en-US" sz="3600" dirty="0"/>
              <a:t>Close the Case in IGARS</a:t>
            </a:r>
          </a:p>
        </p:txBody>
      </p:sp>
      <p:sp>
        <p:nvSpPr>
          <p:cNvPr id="96261" name="Rectangle 9"/>
          <p:cNvSpPr>
            <a:spLocks noChangeArrowheads="1"/>
          </p:cNvSpPr>
          <p:nvPr/>
        </p:nvSpPr>
        <p:spPr bwMode="auto">
          <a:xfrm>
            <a:off x="3810000" y="13716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
        <p:nvSpPr>
          <p:cNvPr id="7" name="Rectangle 5"/>
          <p:cNvSpPr txBox="1">
            <a:spLocks noChangeArrowheads="1"/>
          </p:cNvSpPr>
          <p:nvPr/>
        </p:nvSpPr>
        <p:spPr bwMode="auto">
          <a:xfrm>
            <a:off x="571500" y="1949054"/>
            <a:ext cx="8001000" cy="44946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spcBef>
                <a:spcPts val="0"/>
              </a:spcBef>
            </a:pPr>
            <a:r>
              <a:rPr lang="en-US" sz="2200" kern="0" dirty="0"/>
              <a:t>Determination Codes: </a:t>
            </a:r>
            <a:r>
              <a:rPr lang="en-US" sz="2200" kern="0" dirty="0">
                <a:solidFill>
                  <a:srgbClr val="0033CC"/>
                </a:solidFill>
              </a:rPr>
              <a:t>A, F, U,</a:t>
            </a:r>
            <a:r>
              <a:rPr lang="en-US" sz="2200" kern="0" dirty="0"/>
              <a:t> </a:t>
            </a:r>
            <a:r>
              <a:rPr lang="en-US" sz="2200" kern="0" dirty="0">
                <a:solidFill>
                  <a:srgbClr val="FF0000"/>
                </a:solidFill>
              </a:rPr>
              <a:t>S, N, E, CS, CN</a:t>
            </a:r>
            <a:endParaRPr lang="en-US" sz="2200" kern="0" dirty="0"/>
          </a:p>
          <a:p>
            <a:pPr marL="421481" lvl="1" indent="0" eaLnBrk="1" hangingPunct="1">
              <a:lnSpc>
                <a:spcPct val="80000"/>
              </a:lnSpc>
              <a:spcBef>
                <a:spcPts val="0"/>
              </a:spcBef>
              <a:buNone/>
            </a:pPr>
            <a:endParaRPr lang="en-US" sz="2200" kern="0" dirty="0"/>
          </a:p>
          <a:p>
            <a:pPr marL="421481" lvl="1" indent="0" eaLnBrk="1" hangingPunct="1">
              <a:lnSpc>
                <a:spcPct val="80000"/>
              </a:lnSpc>
              <a:spcBef>
                <a:spcPts val="0"/>
              </a:spcBef>
              <a:buNone/>
            </a:pPr>
            <a:endParaRPr lang="en-US" sz="2200" kern="0" dirty="0"/>
          </a:p>
          <a:p>
            <a:pPr marL="421481" lvl="1" indent="0" eaLnBrk="1" hangingPunct="1">
              <a:lnSpc>
                <a:spcPct val="80000"/>
              </a:lnSpc>
              <a:spcBef>
                <a:spcPts val="0"/>
              </a:spcBef>
              <a:buNone/>
            </a:pPr>
            <a:r>
              <a:rPr lang="en-US" sz="2200" kern="0" dirty="0">
                <a:solidFill>
                  <a:srgbClr val="FF0000"/>
                </a:solidFill>
              </a:rPr>
              <a:t>CS - Command Substantiated. </a:t>
            </a:r>
            <a:r>
              <a:rPr lang="en-US" sz="2200" kern="0" dirty="0"/>
              <a:t>Use the determination code “CS” when the command product of command referred allegation(s) indicates that the violation occurred.</a:t>
            </a:r>
          </a:p>
          <a:p>
            <a:pPr lvl="1" indent="-321469" eaLnBrk="1" hangingPunct="1">
              <a:lnSpc>
                <a:spcPct val="80000"/>
              </a:lnSpc>
              <a:spcBef>
                <a:spcPts val="0"/>
              </a:spcBef>
            </a:pPr>
            <a:endParaRPr lang="en-US" sz="2200" kern="0" dirty="0"/>
          </a:p>
          <a:p>
            <a:pPr marL="421481" lvl="1" indent="0" eaLnBrk="1" hangingPunct="1">
              <a:lnSpc>
                <a:spcPct val="80000"/>
              </a:lnSpc>
              <a:spcBef>
                <a:spcPts val="0"/>
              </a:spcBef>
              <a:buNone/>
            </a:pPr>
            <a:r>
              <a:rPr lang="en-US" sz="2200" kern="0" dirty="0">
                <a:solidFill>
                  <a:srgbClr val="FF0000"/>
                </a:solidFill>
              </a:rPr>
              <a:t>CN - Command Not Substantiated. </a:t>
            </a:r>
            <a:r>
              <a:rPr lang="en-US" sz="2200" kern="0" dirty="0"/>
              <a:t>Use the determination code “CN” when the command product of command referred allegation(s) indicates that the violation did not occur.</a:t>
            </a:r>
          </a:p>
          <a:p>
            <a:pPr lvl="1" indent="-321469" eaLnBrk="1" hangingPunct="1">
              <a:lnSpc>
                <a:spcPct val="80000"/>
              </a:lnSpc>
              <a:spcBef>
                <a:spcPts val="0"/>
              </a:spcBef>
            </a:pPr>
            <a:endParaRPr lang="en-US" sz="2200" kern="0" dirty="0"/>
          </a:p>
        </p:txBody>
      </p:sp>
      <p:sp>
        <p:nvSpPr>
          <p:cNvPr id="2" name="Rectangle 1">
            <a:extLst>
              <a:ext uri="{FF2B5EF4-FFF2-40B4-BE49-F238E27FC236}">
                <a16:creationId xmlns:a16="http://schemas.microsoft.com/office/drawing/2014/main" id="{0F799052-A245-986C-AA74-C5A45FC8ACDE}"/>
              </a:ext>
            </a:extLst>
          </p:cNvPr>
          <p:cNvSpPr/>
          <p:nvPr/>
        </p:nvSpPr>
        <p:spPr>
          <a:xfrm>
            <a:off x="2660338" y="2251167"/>
            <a:ext cx="2730812"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u="sng" dirty="0">
                <a:ln/>
                <a:solidFill>
                  <a:srgbClr val="FFC000"/>
                </a:solidFill>
              </a:rPr>
              <a:t>ALLEGATIONS</a:t>
            </a:r>
          </a:p>
        </p:txBody>
      </p:sp>
      <p:sp>
        <p:nvSpPr>
          <p:cNvPr id="3" name="Rectangle 18">
            <a:extLst>
              <a:ext uri="{FF2B5EF4-FFF2-40B4-BE49-F238E27FC236}">
                <a16:creationId xmlns:a16="http://schemas.microsoft.com/office/drawing/2014/main" id="{D7D38034-8081-B696-3B35-BFCF63755C49}"/>
              </a:ext>
            </a:extLst>
          </p:cNvPr>
          <p:cNvSpPr>
            <a:spLocks noChangeArrowheads="1"/>
          </p:cNvSpPr>
          <p:nvPr/>
        </p:nvSpPr>
        <p:spPr bwMode="auto">
          <a:xfrm>
            <a:off x="5624114" y="6595646"/>
            <a:ext cx="3291286" cy="338554"/>
          </a:xfrm>
          <a:prstGeom prst="rect">
            <a:avLst/>
          </a:prstGeom>
          <a:noFill/>
          <a:ln w="76200">
            <a:noFill/>
            <a:miter lim="800000"/>
            <a:headEnd/>
            <a:tailEnd/>
          </a:ln>
        </p:spPr>
        <p:txBody>
          <a:bodyPr wrap="none">
            <a:spAutoFit/>
          </a:bodyPr>
          <a:lstStyle/>
          <a:p>
            <a:r>
              <a:rPr lang="en-US" sz="1600" b="1" dirty="0">
                <a:solidFill>
                  <a:srgbClr val="336600"/>
                </a:solidFill>
              </a:rPr>
              <a:t>A&amp;I Guide, Part One, Sect. 2-8-2</a:t>
            </a:r>
          </a:p>
        </p:txBody>
      </p:sp>
    </p:spTree>
    <p:extLst>
      <p:ext uri="{BB962C8B-B14F-4D97-AF65-F5344CB8AC3E}">
        <p14:creationId xmlns:p14="http://schemas.microsoft.com/office/powerpoint/2010/main" val="377394450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2"/>
          <p:cNvSpPr>
            <a:spLocks noGrp="1"/>
          </p:cNvSpPr>
          <p:nvPr>
            <p:ph type="ftr" sz="quarter" idx="10"/>
          </p:nvPr>
        </p:nvSpPr>
        <p:spPr>
          <a:noFill/>
        </p:spPr>
        <p:txBody>
          <a:bodyPr/>
          <a:lstStyle/>
          <a:p>
            <a:r>
              <a:rPr lang="en-US" dirty="0"/>
              <a:t>U.S. Army Inspector General School   </a:t>
            </a:r>
            <a:fld id="{0C51041C-CA81-4E78-8BCF-8F462431411F}" type="slidenum">
              <a:rPr lang="en-US" smtClean="0"/>
              <a:pPr/>
              <a:t>65</a:t>
            </a:fld>
            <a:endParaRPr lang="en-US" dirty="0"/>
          </a:p>
        </p:txBody>
      </p:sp>
      <p:sp>
        <p:nvSpPr>
          <p:cNvPr id="97283" name="Rectangle 5"/>
          <p:cNvSpPr>
            <a:spLocks noGrp="1" noChangeArrowheads="1"/>
          </p:cNvSpPr>
          <p:nvPr>
            <p:ph type="title"/>
          </p:nvPr>
        </p:nvSpPr>
        <p:spPr>
          <a:xfrm>
            <a:off x="990600" y="244475"/>
            <a:ext cx="7239000" cy="1219200"/>
          </a:xfrm>
          <a:noFill/>
        </p:spPr>
        <p:txBody>
          <a:bodyPr/>
          <a:lstStyle/>
          <a:p>
            <a:pPr eaLnBrk="1" hangingPunct="1"/>
            <a:r>
              <a:rPr lang="en-US" sz="4000" dirty="0"/>
              <a:t>STEP 7: Close the IGAR</a:t>
            </a:r>
            <a:br>
              <a:rPr lang="en-US" sz="4000" dirty="0"/>
            </a:br>
            <a:r>
              <a:rPr lang="en-US" sz="3600" dirty="0"/>
              <a:t>Close the Case in IGARS</a:t>
            </a:r>
          </a:p>
        </p:txBody>
      </p:sp>
      <p:sp>
        <p:nvSpPr>
          <p:cNvPr id="97284" name="Rectangle 6"/>
          <p:cNvSpPr>
            <a:spLocks noChangeArrowheads="1"/>
          </p:cNvSpPr>
          <p:nvPr/>
        </p:nvSpPr>
        <p:spPr bwMode="auto">
          <a:xfrm>
            <a:off x="152400" y="1987550"/>
            <a:ext cx="8839200" cy="4794250"/>
          </a:xfrm>
          <a:prstGeom prst="rect">
            <a:avLst/>
          </a:prstGeom>
          <a:noFill/>
          <a:ln w="9525">
            <a:noFill/>
            <a:miter lim="800000"/>
            <a:headEnd/>
            <a:tailEnd/>
          </a:ln>
        </p:spPr>
        <p:txBody>
          <a:bodyPr/>
          <a:lstStyle/>
          <a:p>
            <a:pPr marL="342900" indent="-342900">
              <a:spcBef>
                <a:spcPct val="20000"/>
              </a:spcBef>
            </a:pPr>
            <a:r>
              <a:rPr lang="en-US" b="1" dirty="0"/>
              <a:t>Finish </a:t>
            </a:r>
            <a:r>
              <a:rPr lang="en-US" b="1" dirty="0">
                <a:solidFill>
                  <a:srgbClr val="FF0000"/>
                </a:solidFill>
              </a:rPr>
              <a:t>Case notes:</a:t>
            </a:r>
          </a:p>
          <a:p>
            <a:pPr marL="342900" indent="-342900">
              <a:spcBef>
                <a:spcPct val="20000"/>
              </a:spcBef>
              <a:buFontTx/>
              <a:buChar char="•"/>
            </a:pPr>
            <a:r>
              <a:rPr lang="en-US" b="1" dirty="0"/>
              <a:t>A</a:t>
            </a:r>
            <a:r>
              <a:rPr lang="en-US" dirty="0"/>
              <a:t> </a:t>
            </a:r>
            <a:r>
              <a:rPr lang="en-US" b="1" dirty="0"/>
              <a:t>chronological listing of a case history used to identify fully the complainant, the allegations, issues, or assistance requested; the actions taken in resolving the case (POCs, phone numbers, notifications, etc.); and the final outcome.  </a:t>
            </a:r>
          </a:p>
          <a:p>
            <a:pPr>
              <a:spcBef>
                <a:spcPct val="20000"/>
              </a:spcBef>
            </a:pPr>
            <a:endParaRPr lang="en-US" b="1" dirty="0"/>
          </a:p>
        </p:txBody>
      </p:sp>
      <p:sp>
        <p:nvSpPr>
          <p:cNvPr id="97285" name="Rectangle 7"/>
          <p:cNvSpPr>
            <a:spLocks noChangeArrowheads="1"/>
          </p:cNvSpPr>
          <p:nvPr/>
        </p:nvSpPr>
        <p:spPr bwMode="auto">
          <a:xfrm>
            <a:off x="5605622" y="6564868"/>
            <a:ext cx="3233578" cy="338554"/>
          </a:xfrm>
          <a:prstGeom prst="rect">
            <a:avLst/>
          </a:prstGeom>
          <a:noFill/>
          <a:ln w="76200">
            <a:noFill/>
            <a:miter lim="800000"/>
            <a:headEnd/>
            <a:tailEnd/>
          </a:ln>
        </p:spPr>
        <p:txBody>
          <a:bodyPr wrap="none">
            <a:spAutoFit/>
          </a:bodyPr>
          <a:lstStyle/>
          <a:p>
            <a:r>
              <a:rPr lang="en-US" sz="1600" b="1" dirty="0">
                <a:solidFill>
                  <a:srgbClr val="336600"/>
                </a:solidFill>
              </a:rPr>
              <a:t>A&amp;I Guide Part One, Sect. 2-3-3</a:t>
            </a:r>
          </a:p>
        </p:txBody>
      </p:sp>
      <p:sp>
        <p:nvSpPr>
          <p:cNvPr id="97286" name="Rectangle 8"/>
          <p:cNvSpPr>
            <a:spLocks noChangeArrowheads="1"/>
          </p:cNvSpPr>
          <p:nvPr/>
        </p:nvSpPr>
        <p:spPr bwMode="auto">
          <a:xfrm>
            <a:off x="3810000" y="14478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
        <p:nvSpPr>
          <p:cNvPr id="7" name="TextBox 6"/>
          <p:cNvSpPr txBox="1"/>
          <p:nvPr/>
        </p:nvSpPr>
        <p:spPr>
          <a:xfrm>
            <a:off x="152400" y="5478621"/>
            <a:ext cx="8839200" cy="446276"/>
          </a:xfrm>
          <a:prstGeom prst="rect">
            <a:avLst/>
          </a:prstGeom>
          <a:solidFill>
            <a:srgbClr val="FFFF00"/>
          </a:solidFill>
          <a:ln w="28575">
            <a:solidFill>
              <a:schemeClr val="tx1"/>
            </a:solidFill>
          </a:ln>
        </p:spPr>
        <p:txBody>
          <a:bodyPr wrap="square" rtlCol="0">
            <a:spAutoFit/>
          </a:bodyPr>
          <a:lstStyle/>
          <a:p>
            <a:r>
              <a:rPr lang="en-US" sz="2300" b="1" dirty="0"/>
              <a:t>Each entry begins with the date and the action officer’s name</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2"/>
          <p:cNvSpPr>
            <a:spLocks noGrp="1"/>
          </p:cNvSpPr>
          <p:nvPr>
            <p:ph type="ftr" sz="quarter" idx="10"/>
          </p:nvPr>
        </p:nvSpPr>
        <p:spPr>
          <a:noFill/>
        </p:spPr>
        <p:txBody>
          <a:bodyPr/>
          <a:lstStyle/>
          <a:p>
            <a:r>
              <a:rPr lang="en-US"/>
              <a:t>U.S. Army Inspector General School   </a:t>
            </a:r>
            <a:fld id="{0FB0805F-89E2-428C-8636-AF2D2234BE4F}" type="slidenum">
              <a:rPr lang="en-US" smtClean="0"/>
              <a:pPr/>
              <a:t>66</a:t>
            </a:fld>
            <a:endParaRPr lang="en-US"/>
          </a:p>
        </p:txBody>
      </p:sp>
      <p:sp>
        <p:nvSpPr>
          <p:cNvPr id="98307" name="Rectangle 1026"/>
          <p:cNvSpPr>
            <a:spLocks noGrp="1" noChangeArrowheads="1"/>
          </p:cNvSpPr>
          <p:nvPr>
            <p:ph type="title"/>
          </p:nvPr>
        </p:nvSpPr>
        <p:spPr>
          <a:xfrm>
            <a:off x="990600" y="228600"/>
            <a:ext cx="7239000" cy="1219200"/>
          </a:xfrm>
        </p:spPr>
        <p:txBody>
          <a:bodyPr/>
          <a:lstStyle/>
          <a:p>
            <a:pPr eaLnBrk="1" hangingPunct="1"/>
            <a:r>
              <a:rPr lang="en-US" sz="4000" dirty="0"/>
              <a:t>Example of Case Notes</a:t>
            </a:r>
          </a:p>
        </p:txBody>
      </p:sp>
      <p:sp>
        <p:nvSpPr>
          <p:cNvPr id="98308" name="Text Box 1027"/>
          <p:cNvSpPr txBox="1">
            <a:spLocks noChangeArrowheads="1"/>
          </p:cNvSpPr>
          <p:nvPr/>
        </p:nvSpPr>
        <p:spPr bwMode="auto">
          <a:xfrm>
            <a:off x="152400" y="1600200"/>
            <a:ext cx="8839200" cy="5355312"/>
          </a:xfrm>
          <a:prstGeom prst="rect">
            <a:avLst/>
          </a:prstGeom>
          <a:noFill/>
          <a:ln w="76200">
            <a:noFill/>
            <a:miter lim="800000"/>
            <a:headEnd/>
            <a:tailEnd/>
          </a:ln>
        </p:spPr>
        <p:txBody>
          <a:bodyPr wrap="square">
            <a:spAutoFit/>
          </a:bodyPr>
          <a:lstStyle/>
          <a:p>
            <a:pPr>
              <a:spcBef>
                <a:spcPct val="50000"/>
              </a:spcBef>
            </a:pPr>
            <a:r>
              <a:rPr lang="en-US" sz="1900" b="1" u="sng" dirty="0"/>
              <a:t>Step 5: </a:t>
            </a:r>
          </a:p>
          <a:p>
            <a:pPr>
              <a:spcBef>
                <a:spcPct val="50000"/>
              </a:spcBef>
            </a:pPr>
            <a:r>
              <a:rPr lang="en-US" sz="1900" b="1" dirty="0">
                <a:solidFill>
                  <a:srgbClr val="C00000"/>
                </a:solidFill>
              </a:rPr>
              <a:t>5/13/2021 (LTC Michele White): </a:t>
            </a:r>
            <a:r>
              <a:rPr lang="en-US" sz="1900" b="1" dirty="0">
                <a:solidFill>
                  <a:srgbClr val="0033CC"/>
                </a:solidFill>
              </a:rPr>
              <a:t>I contacted the complainant and provided an update about the status of her HHGs. I asked SPC Nissan to contact this office upon receipt of her HHGs</a:t>
            </a:r>
          </a:p>
          <a:p>
            <a:pPr>
              <a:spcBef>
                <a:spcPct val="50000"/>
              </a:spcBef>
            </a:pPr>
            <a:r>
              <a:rPr lang="en-US" sz="1900" b="1" u="sng" dirty="0"/>
              <a:t>Step 6:</a:t>
            </a:r>
          </a:p>
          <a:p>
            <a:pPr>
              <a:spcBef>
                <a:spcPct val="50000"/>
              </a:spcBef>
            </a:pPr>
            <a:r>
              <a:rPr lang="en-US" sz="1900" b="1" dirty="0">
                <a:solidFill>
                  <a:srgbClr val="0033CC"/>
                </a:solidFill>
              </a:rPr>
              <a:t>5/19/2021 (LTC Michele White): I received telephonic confirmation from SPC Nissan that she received her HHGs. When asked, SPC Nissan said she felt that her complaint was resolved and she required no further assistance from the IG. </a:t>
            </a:r>
          </a:p>
          <a:p>
            <a:pPr>
              <a:spcBef>
                <a:spcPct val="50000"/>
              </a:spcBef>
            </a:pPr>
            <a:r>
              <a:rPr lang="en-US" sz="1900" b="1" u="sng" dirty="0"/>
              <a:t>Step 7: </a:t>
            </a:r>
          </a:p>
          <a:p>
            <a:pPr>
              <a:spcBef>
                <a:spcPct val="50000"/>
              </a:spcBef>
            </a:pPr>
            <a:r>
              <a:rPr lang="en-US" sz="1900" b="1" dirty="0">
                <a:solidFill>
                  <a:srgbClr val="0033CC"/>
                </a:solidFill>
              </a:rPr>
              <a:t>5/20/2021 (LTC Michele White): I prepared and emailed a final response to the complainant to the preferred email address listed</a:t>
            </a:r>
            <a:r>
              <a:rPr lang="en-US" sz="1900" b="1" dirty="0">
                <a:solidFill>
                  <a:srgbClr val="0000FF"/>
                </a:solidFill>
              </a:rPr>
              <a:t>: </a:t>
            </a:r>
            <a:r>
              <a:rPr lang="en-US" sz="1900" b="1" dirty="0">
                <a:solidFill>
                  <a:srgbClr val="0000FF"/>
                </a:solidFill>
                <a:hlinkClick r:id="rId3">
                  <a:extLst>
                    <a:ext uri="{A12FA001-AC4F-418D-AE19-62706E023703}">
                      <ahyp:hlinkClr xmlns:ahyp="http://schemas.microsoft.com/office/drawing/2018/hyperlinkcolor" val="tx"/>
                    </a:ext>
                  </a:extLst>
                </a:hlinkClick>
              </a:rPr>
              <a:t>toni@email.com</a:t>
            </a:r>
            <a:endParaRPr lang="en-US" sz="1900" b="1" dirty="0">
              <a:solidFill>
                <a:srgbClr val="0000FF"/>
              </a:solidFill>
            </a:endParaRPr>
          </a:p>
          <a:p>
            <a:pPr>
              <a:spcBef>
                <a:spcPct val="50000"/>
              </a:spcBef>
            </a:pPr>
            <a:r>
              <a:rPr lang="en-US" sz="1900" b="1" dirty="0">
                <a:solidFill>
                  <a:srgbClr val="0033CC"/>
                </a:solidFill>
              </a:rPr>
              <a:t>5/21/2021 (LTC Michele White): I finalized the case notes, completed the synopsis, conducted a peer review with LTC Sisak. CIG approved to close this case in IGARS.</a:t>
            </a:r>
            <a:endParaRPr lang="en-US" sz="1900" b="1" dirty="0"/>
          </a:p>
        </p:txBody>
      </p:sp>
      <p:sp>
        <p:nvSpPr>
          <p:cNvPr id="2" name="Star: 5 Points 1">
            <a:extLst>
              <a:ext uri="{FF2B5EF4-FFF2-40B4-BE49-F238E27FC236}">
                <a16:creationId xmlns:a16="http://schemas.microsoft.com/office/drawing/2014/main" id="{CC3DA1CD-716F-1BD9-5978-981DA7269D54}"/>
              </a:ext>
            </a:extLst>
          </p:cNvPr>
          <p:cNvSpPr/>
          <p:nvPr/>
        </p:nvSpPr>
        <p:spPr bwMode="auto">
          <a:xfrm>
            <a:off x="7886700" y="471790"/>
            <a:ext cx="533400" cy="518809"/>
          </a:xfrm>
          <a:prstGeom prst="star5">
            <a:avLst/>
          </a:prstGeom>
          <a:solidFill>
            <a:srgbClr val="FF0000"/>
          </a:solid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solidFill>
                  <a:srgbClr val="FF0000"/>
                </a:solidFill>
              </a:ln>
              <a:solidFill>
                <a:srgbClr val="FF0000"/>
              </a:solidFill>
              <a:effectLst/>
              <a:latin typeface="Arial"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2"/>
          <p:cNvSpPr>
            <a:spLocks noGrp="1"/>
          </p:cNvSpPr>
          <p:nvPr>
            <p:ph type="ftr" sz="quarter" idx="10"/>
          </p:nvPr>
        </p:nvSpPr>
        <p:spPr>
          <a:noFill/>
        </p:spPr>
        <p:txBody>
          <a:bodyPr/>
          <a:lstStyle/>
          <a:p>
            <a:r>
              <a:rPr lang="en-US"/>
              <a:t>U.S. Army Inspector General School   </a:t>
            </a:r>
            <a:fld id="{FA60560A-22D3-4EE1-9385-B67C1CF42B79}" type="slidenum">
              <a:rPr lang="en-US" smtClean="0"/>
              <a:pPr/>
              <a:t>67</a:t>
            </a:fld>
            <a:endParaRPr lang="en-US"/>
          </a:p>
        </p:txBody>
      </p:sp>
      <p:sp>
        <p:nvSpPr>
          <p:cNvPr id="99331" name="Rectangle 4"/>
          <p:cNvSpPr>
            <a:spLocks noChangeArrowheads="1"/>
          </p:cNvSpPr>
          <p:nvPr/>
        </p:nvSpPr>
        <p:spPr bwMode="auto">
          <a:xfrm>
            <a:off x="76200" y="1833623"/>
            <a:ext cx="8077200" cy="4948177"/>
          </a:xfrm>
          <a:prstGeom prst="rect">
            <a:avLst/>
          </a:prstGeom>
          <a:noFill/>
          <a:ln w="9525">
            <a:noFill/>
            <a:miter lim="800000"/>
            <a:headEnd/>
            <a:tailEnd/>
          </a:ln>
        </p:spPr>
        <p:txBody>
          <a:bodyPr/>
          <a:lstStyle/>
          <a:p>
            <a:pPr marL="342900" indent="-342900">
              <a:spcBef>
                <a:spcPct val="20000"/>
              </a:spcBef>
            </a:pPr>
            <a:r>
              <a:rPr lang="en-US" b="1" dirty="0"/>
              <a:t>     </a:t>
            </a:r>
            <a:r>
              <a:rPr lang="en-US" sz="3200" b="1" dirty="0"/>
              <a:t>Complete the </a:t>
            </a:r>
            <a:r>
              <a:rPr lang="en-US" sz="3200" b="1" dirty="0">
                <a:solidFill>
                  <a:srgbClr val="FF0000"/>
                </a:solidFill>
              </a:rPr>
              <a:t>Synopsis:</a:t>
            </a:r>
          </a:p>
          <a:p>
            <a:pPr marL="742950" lvl="1" indent="-285750">
              <a:spcBef>
                <a:spcPct val="20000"/>
              </a:spcBef>
              <a:buFontTx/>
              <a:buChar char="–"/>
            </a:pPr>
            <a:r>
              <a:rPr lang="en-US" b="1" dirty="0">
                <a:solidFill>
                  <a:srgbClr val="000000"/>
                </a:solidFill>
              </a:rPr>
              <a:t>“Executive Summary”</a:t>
            </a:r>
            <a:endParaRPr lang="en-US" sz="3200" b="1" dirty="0">
              <a:solidFill>
                <a:srgbClr val="A50021"/>
              </a:solidFill>
            </a:endParaRPr>
          </a:p>
          <a:p>
            <a:pPr marL="742950" lvl="1" indent="-285750">
              <a:spcBef>
                <a:spcPct val="20000"/>
              </a:spcBef>
              <a:buFontTx/>
              <a:buChar char="–"/>
            </a:pPr>
            <a:r>
              <a:rPr lang="en-US" b="1" dirty="0"/>
              <a:t>Stand-alone document </a:t>
            </a:r>
          </a:p>
          <a:p>
            <a:pPr marL="742950" lvl="1" indent="-285750">
              <a:spcBef>
                <a:spcPct val="20000"/>
              </a:spcBef>
              <a:buFontTx/>
              <a:buChar char="–"/>
            </a:pPr>
            <a:r>
              <a:rPr lang="en-US" b="1" dirty="0"/>
              <a:t>Who, what, when, where, and how</a:t>
            </a:r>
          </a:p>
          <a:p>
            <a:pPr marL="742950" lvl="1" indent="-285750">
              <a:spcBef>
                <a:spcPct val="20000"/>
              </a:spcBef>
              <a:buFontTx/>
              <a:buChar char="–"/>
            </a:pPr>
            <a:r>
              <a:rPr lang="en-US" b="1" dirty="0"/>
              <a:t>Four Part format / template </a:t>
            </a:r>
          </a:p>
          <a:p>
            <a:pPr marL="742950" lvl="1" indent="-285750">
              <a:spcBef>
                <a:spcPct val="20000"/>
              </a:spcBef>
              <a:buFontTx/>
              <a:buChar char="–"/>
            </a:pPr>
            <a:r>
              <a:rPr lang="en-US" b="1" dirty="0"/>
              <a:t>Final Determination</a:t>
            </a:r>
          </a:p>
        </p:txBody>
      </p:sp>
      <p:sp>
        <p:nvSpPr>
          <p:cNvPr id="99334" name="Rectangle 31"/>
          <p:cNvSpPr>
            <a:spLocks noGrp="1" noChangeArrowheads="1"/>
          </p:cNvSpPr>
          <p:nvPr>
            <p:ph type="title"/>
          </p:nvPr>
        </p:nvSpPr>
        <p:spPr>
          <a:xfrm>
            <a:off x="1066800" y="244475"/>
            <a:ext cx="7239000" cy="1219200"/>
          </a:xfrm>
          <a:noFill/>
        </p:spPr>
        <p:txBody>
          <a:bodyPr/>
          <a:lstStyle/>
          <a:p>
            <a:pPr eaLnBrk="1" hangingPunct="1"/>
            <a:r>
              <a:rPr lang="en-US" sz="4000" dirty="0"/>
              <a:t>STEP 7: Close the IGAR</a:t>
            </a:r>
            <a:br>
              <a:rPr lang="en-US" sz="4000" dirty="0"/>
            </a:br>
            <a:r>
              <a:rPr lang="en-US" sz="3600" dirty="0"/>
              <a:t>Close the Case in IGARS</a:t>
            </a:r>
          </a:p>
        </p:txBody>
      </p:sp>
      <p:sp>
        <p:nvSpPr>
          <p:cNvPr id="99335" name="Rectangle 32"/>
          <p:cNvSpPr>
            <a:spLocks noChangeArrowheads="1"/>
          </p:cNvSpPr>
          <p:nvPr/>
        </p:nvSpPr>
        <p:spPr bwMode="auto">
          <a:xfrm>
            <a:off x="5550602" y="6595646"/>
            <a:ext cx="3821998" cy="338554"/>
          </a:xfrm>
          <a:prstGeom prst="rect">
            <a:avLst/>
          </a:prstGeom>
          <a:noFill/>
          <a:ln w="76200">
            <a:noFill/>
            <a:miter lim="800000"/>
            <a:headEnd/>
            <a:tailEnd/>
          </a:ln>
        </p:spPr>
        <p:txBody>
          <a:bodyPr wrap="square">
            <a:spAutoFit/>
          </a:bodyPr>
          <a:lstStyle/>
          <a:p>
            <a:r>
              <a:rPr lang="en-US" sz="1600" b="1" dirty="0">
                <a:solidFill>
                  <a:srgbClr val="336600"/>
                </a:solidFill>
              </a:rPr>
              <a:t>A&amp;I Guide,  Part One,  Sect. 2-8-2</a:t>
            </a:r>
          </a:p>
        </p:txBody>
      </p:sp>
      <p:sp>
        <p:nvSpPr>
          <p:cNvPr id="99336" name="Rectangle 33"/>
          <p:cNvSpPr>
            <a:spLocks noChangeArrowheads="1"/>
          </p:cNvSpPr>
          <p:nvPr/>
        </p:nvSpPr>
        <p:spPr bwMode="auto">
          <a:xfrm>
            <a:off x="3752850" y="1371600"/>
            <a:ext cx="1581150" cy="400050"/>
          </a:xfrm>
          <a:prstGeom prst="rect">
            <a:avLst/>
          </a:prstGeom>
          <a:noFill/>
          <a:ln w="76200">
            <a:noFill/>
            <a:miter lim="800000"/>
            <a:headEnd/>
            <a:tailEnd/>
          </a:ln>
        </p:spPr>
        <p:txBody>
          <a:bodyPr wrap="none">
            <a:spAutoFit/>
          </a:bodyPr>
          <a:lstStyle/>
          <a:p>
            <a:r>
              <a:rPr lang="en-US" sz="2000" b="1" dirty="0">
                <a:solidFill>
                  <a:schemeClr val="tx2"/>
                </a:solidFill>
              </a:rPr>
              <a:t>(continued)</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3"/>
          <p:cNvSpPr>
            <a:spLocks noGrp="1"/>
          </p:cNvSpPr>
          <p:nvPr>
            <p:ph type="ftr" sz="quarter" idx="10"/>
          </p:nvPr>
        </p:nvSpPr>
        <p:spPr>
          <a:noFill/>
        </p:spPr>
        <p:txBody>
          <a:bodyPr/>
          <a:lstStyle/>
          <a:p>
            <a:r>
              <a:rPr lang="en-US"/>
              <a:t>U.S. Army Inspector General School   </a:t>
            </a:r>
            <a:fld id="{3012059D-71A1-4AA8-BEAF-AF354B3FCE5E}" type="slidenum">
              <a:rPr lang="en-US" smtClean="0"/>
              <a:pPr/>
              <a:t>68</a:t>
            </a:fld>
            <a:endParaRPr lang="en-US"/>
          </a:p>
        </p:txBody>
      </p:sp>
      <p:sp>
        <p:nvSpPr>
          <p:cNvPr id="100355" name="Rectangle 2"/>
          <p:cNvSpPr>
            <a:spLocks noGrp="1" noChangeArrowheads="1"/>
          </p:cNvSpPr>
          <p:nvPr>
            <p:ph type="title"/>
          </p:nvPr>
        </p:nvSpPr>
        <p:spPr>
          <a:xfrm>
            <a:off x="1219200" y="244475"/>
            <a:ext cx="7239000" cy="1219200"/>
          </a:xfrm>
        </p:spPr>
        <p:txBody>
          <a:bodyPr/>
          <a:lstStyle/>
          <a:p>
            <a:pPr eaLnBrk="1" hangingPunct="1"/>
            <a:r>
              <a:rPr lang="en-US" sz="4000" dirty="0"/>
              <a:t>STEP 7: Close the IGAR</a:t>
            </a:r>
            <a:br>
              <a:rPr lang="en-US" sz="4000" dirty="0"/>
            </a:br>
            <a:r>
              <a:rPr lang="en-US" sz="3600" dirty="0"/>
              <a:t>Make Appropriate Reports</a:t>
            </a:r>
          </a:p>
        </p:txBody>
      </p:sp>
      <p:sp>
        <p:nvSpPr>
          <p:cNvPr id="100356" name="Rectangle 3"/>
          <p:cNvSpPr>
            <a:spLocks noGrp="1" noChangeArrowheads="1"/>
          </p:cNvSpPr>
          <p:nvPr>
            <p:ph type="body" idx="1"/>
          </p:nvPr>
        </p:nvSpPr>
        <p:spPr>
          <a:xfrm>
            <a:off x="457200" y="2063750"/>
            <a:ext cx="7848600" cy="4794250"/>
          </a:xfrm>
        </p:spPr>
        <p:txBody>
          <a:bodyPr/>
          <a:lstStyle/>
          <a:p>
            <a:pPr eaLnBrk="1" hangingPunct="1"/>
            <a:r>
              <a:rPr lang="en-US" sz="2800"/>
              <a:t>These reports are covered in your local Standing Operating Procedures (SOP)</a:t>
            </a:r>
          </a:p>
        </p:txBody>
      </p:sp>
      <p:pic>
        <p:nvPicPr>
          <p:cNvPr id="100357" name="Picture 6" descr="BD06737_"/>
          <p:cNvPicPr>
            <a:picLocks noChangeAspect="1" noChangeArrowheads="1"/>
          </p:cNvPicPr>
          <p:nvPr/>
        </p:nvPicPr>
        <p:blipFill>
          <a:blip r:embed="rId3" cstate="print"/>
          <a:srcRect/>
          <a:stretch>
            <a:fillRect/>
          </a:stretch>
        </p:blipFill>
        <p:spPr bwMode="auto">
          <a:xfrm>
            <a:off x="2209800" y="3581400"/>
            <a:ext cx="3729038" cy="2622550"/>
          </a:xfrm>
          <a:prstGeom prst="rect">
            <a:avLst/>
          </a:prstGeom>
          <a:noFill/>
          <a:ln w="9525">
            <a:noFill/>
            <a:miter lim="800000"/>
            <a:headEnd/>
            <a:tailEnd/>
          </a:ln>
        </p:spPr>
      </p:pic>
      <p:sp>
        <p:nvSpPr>
          <p:cNvPr id="100358" name="Rectangle 4"/>
          <p:cNvSpPr>
            <a:spLocks noChangeArrowheads="1"/>
          </p:cNvSpPr>
          <p:nvPr/>
        </p:nvSpPr>
        <p:spPr bwMode="auto">
          <a:xfrm>
            <a:off x="5624114" y="6349425"/>
            <a:ext cx="3291286" cy="584775"/>
          </a:xfrm>
          <a:prstGeom prst="rect">
            <a:avLst/>
          </a:prstGeom>
          <a:noFill/>
          <a:ln w="76200">
            <a:noFill/>
            <a:miter lim="800000"/>
            <a:headEnd/>
            <a:tailEnd/>
          </a:ln>
        </p:spPr>
        <p:txBody>
          <a:bodyPr wrap="none">
            <a:spAutoFit/>
          </a:bodyPr>
          <a:lstStyle/>
          <a:p>
            <a:r>
              <a:rPr lang="en-US" sz="1600" b="1" dirty="0">
                <a:solidFill>
                  <a:srgbClr val="336600"/>
                </a:solidFill>
              </a:rPr>
              <a:t>AR 20-1, </a:t>
            </a:r>
            <a:r>
              <a:rPr lang="en-US" sz="1600" b="1" dirty="0" err="1">
                <a:solidFill>
                  <a:srgbClr val="336600"/>
                </a:solidFill>
              </a:rPr>
              <a:t>para</a:t>
            </a:r>
            <a:r>
              <a:rPr lang="en-US" sz="1600" b="1" dirty="0">
                <a:solidFill>
                  <a:srgbClr val="336600"/>
                </a:solidFill>
              </a:rPr>
              <a:t>. 6-1d (7)</a:t>
            </a:r>
          </a:p>
          <a:p>
            <a:r>
              <a:rPr lang="en-US" sz="1600" b="1" dirty="0">
                <a:solidFill>
                  <a:srgbClr val="336600"/>
                </a:solidFill>
              </a:rPr>
              <a:t>A&amp;I Guide, Part One, Sect. 2-8-3</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3"/>
          <p:cNvSpPr>
            <a:spLocks noGrp="1"/>
          </p:cNvSpPr>
          <p:nvPr>
            <p:ph type="ftr" sz="quarter" idx="10"/>
          </p:nvPr>
        </p:nvSpPr>
        <p:spPr>
          <a:noFill/>
        </p:spPr>
        <p:txBody>
          <a:bodyPr/>
          <a:lstStyle/>
          <a:p>
            <a:r>
              <a:rPr lang="en-US" dirty="0"/>
              <a:t>U.S. Army Inspector General School   </a:t>
            </a:r>
            <a:fld id="{45E7CD26-1E44-4355-9C73-38850ACEB01B}" type="slidenum">
              <a:rPr lang="en-US" smtClean="0"/>
              <a:pPr/>
              <a:t>69</a:t>
            </a:fld>
            <a:endParaRPr lang="en-US" dirty="0"/>
          </a:p>
        </p:txBody>
      </p:sp>
      <p:sp>
        <p:nvSpPr>
          <p:cNvPr id="101379" name="Rectangle 2"/>
          <p:cNvSpPr>
            <a:spLocks noGrp="1" noChangeArrowheads="1"/>
          </p:cNvSpPr>
          <p:nvPr>
            <p:ph type="title"/>
          </p:nvPr>
        </p:nvSpPr>
        <p:spPr>
          <a:xfrm>
            <a:off x="990600" y="244475"/>
            <a:ext cx="7239000" cy="1219200"/>
          </a:xfrm>
        </p:spPr>
        <p:txBody>
          <a:bodyPr/>
          <a:lstStyle/>
          <a:p>
            <a:pPr eaLnBrk="1" hangingPunct="1"/>
            <a:r>
              <a:rPr lang="en-US" sz="4000" dirty="0"/>
              <a:t>STEP 7: Close the IGAR</a:t>
            </a:r>
            <a:br>
              <a:rPr lang="en-US" sz="4000" dirty="0"/>
            </a:br>
            <a:r>
              <a:rPr lang="en-US" sz="3600" dirty="0"/>
              <a:t>Analyze for Trends</a:t>
            </a:r>
          </a:p>
        </p:txBody>
      </p:sp>
      <p:sp>
        <p:nvSpPr>
          <p:cNvPr id="101380" name="Rectangle 3"/>
          <p:cNvSpPr>
            <a:spLocks noGrp="1" noChangeArrowheads="1"/>
          </p:cNvSpPr>
          <p:nvPr>
            <p:ph type="body" idx="1"/>
          </p:nvPr>
        </p:nvSpPr>
        <p:spPr>
          <a:xfrm>
            <a:off x="304800" y="1758950"/>
            <a:ext cx="8534400" cy="4794250"/>
          </a:xfrm>
        </p:spPr>
        <p:txBody>
          <a:bodyPr/>
          <a:lstStyle/>
          <a:p>
            <a:pPr eaLnBrk="1" hangingPunct="1">
              <a:lnSpc>
                <a:spcPct val="90000"/>
              </a:lnSpc>
            </a:pPr>
            <a:r>
              <a:rPr lang="en-US" sz="2600" dirty="0"/>
              <a:t>Ensure all IGs are </a:t>
            </a:r>
            <a:r>
              <a:rPr lang="en-US" sz="2600" dirty="0">
                <a:solidFill>
                  <a:srgbClr val="0033CC"/>
                </a:solidFill>
              </a:rPr>
              <a:t>coding similar cases with same function codes</a:t>
            </a:r>
          </a:p>
          <a:p>
            <a:pPr eaLnBrk="1" hangingPunct="1">
              <a:lnSpc>
                <a:spcPct val="90000"/>
              </a:lnSpc>
            </a:pPr>
            <a:r>
              <a:rPr lang="en-US" sz="2600" dirty="0"/>
              <a:t>Trends</a:t>
            </a:r>
          </a:p>
          <a:p>
            <a:pPr lvl="1" eaLnBrk="1" hangingPunct="1">
              <a:lnSpc>
                <a:spcPct val="90000"/>
              </a:lnSpc>
            </a:pPr>
            <a:r>
              <a:rPr lang="en-US" sz="2600" dirty="0"/>
              <a:t>Look for both positive and negative trends</a:t>
            </a:r>
          </a:p>
          <a:p>
            <a:pPr lvl="1" eaLnBrk="1" hangingPunct="1">
              <a:lnSpc>
                <a:spcPct val="90000"/>
              </a:lnSpc>
            </a:pPr>
            <a:r>
              <a:rPr lang="en-US" sz="2600" dirty="0"/>
              <a:t>Seasonal trends</a:t>
            </a:r>
          </a:p>
          <a:p>
            <a:pPr lvl="1" eaLnBrk="1" hangingPunct="1">
              <a:lnSpc>
                <a:spcPct val="90000"/>
              </a:lnSpc>
            </a:pPr>
            <a:r>
              <a:rPr lang="en-US" sz="2600" dirty="0"/>
              <a:t>Organizational trends</a:t>
            </a:r>
          </a:p>
          <a:p>
            <a:pPr eaLnBrk="1" hangingPunct="1">
              <a:lnSpc>
                <a:spcPct val="90000"/>
              </a:lnSpc>
            </a:pPr>
            <a:r>
              <a:rPr lang="en-US" sz="2600" dirty="0"/>
              <a:t>Systemic issues</a:t>
            </a:r>
          </a:p>
          <a:p>
            <a:pPr lvl="1" eaLnBrk="1" hangingPunct="1">
              <a:lnSpc>
                <a:spcPct val="90000"/>
              </a:lnSpc>
            </a:pPr>
            <a:r>
              <a:rPr lang="en-US" sz="2600" dirty="0"/>
              <a:t>Office workload</a:t>
            </a:r>
          </a:p>
          <a:p>
            <a:pPr lvl="1" eaLnBrk="1" hangingPunct="1">
              <a:lnSpc>
                <a:spcPct val="90000"/>
              </a:lnSpc>
            </a:pPr>
            <a:r>
              <a:rPr lang="en-US" sz="2600" dirty="0"/>
              <a:t>Source of IGARs </a:t>
            </a:r>
          </a:p>
          <a:p>
            <a:pPr lvl="1" eaLnBrk="1" hangingPunct="1">
              <a:lnSpc>
                <a:spcPct val="90000"/>
              </a:lnSpc>
            </a:pPr>
            <a:r>
              <a:rPr lang="en-US" sz="2600" dirty="0"/>
              <a:t>Most frequent function codes</a:t>
            </a:r>
          </a:p>
          <a:p>
            <a:pPr lvl="1" eaLnBrk="1" hangingPunct="1">
              <a:lnSpc>
                <a:spcPct val="90000"/>
              </a:lnSpc>
            </a:pPr>
            <a:r>
              <a:rPr lang="en-US" sz="2600" dirty="0"/>
              <a:t>Most substantiated function codes</a:t>
            </a:r>
          </a:p>
        </p:txBody>
      </p:sp>
      <p:sp>
        <p:nvSpPr>
          <p:cNvPr id="101381" name="Rectangle 1025"/>
          <p:cNvSpPr>
            <a:spLocks noChangeArrowheads="1"/>
          </p:cNvSpPr>
          <p:nvPr/>
        </p:nvSpPr>
        <p:spPr bwMode="auto">
          <a:xfrm>
            <a:off x="5624114" y="6595646"/>
            <a:ext cx="3291286" cy="338554"/>
          </a:xfrm>
          <a:prstGeom prst="rect">
            <a:avLst/>
          </a:prstGeom>
          <a:noFill/>
          <a:ln w="76200">
            <a:noFill/>
            <a:miter lim="800000"/>
            <a:headEnd/>
            <a:tailEnd/>
          </a:ln>
        </p:spPr>
        <p:txBody>
          <a:bodyPr wrap="none">
            <a:spAutoFit/>
          </a:bodyPr>
          <a:lstStyle/>
          <a:p>
            <a:pPr algn="ctr">
              <a:spcBef>
                <a:spcPct val="20000"/>
              </a:spcBef>
            </a:pPr>
            <a:r>
              <a:rPr lang="en-US" sz="1600" b="1" dirty="0">
                <a:solidFill>
                  <a:srgbClr val="336600"/>
                </a:solidFill>
              </a:rPr>
              <a:t>A&amp;I Guide, Part One, Sect. 2-8-4</a:t>
            </a:r>
          </a:p>
        </p:txBody>
      </p:sp>
      <p:pic>
        <p:nvPicPr>
          <p:cNvPr id="101382" name="Picture 1026" descr="MCPE01631_0000[1]"/>
          <p:cNvPicPr>
            <a:picLocks noChangeAspect="1" noChangeArrowheads="1"/>
          </p:cNvPicPr>
          <p:nvPr/>
        </p:nvPicPr>
        <p:blipFill>
          <a:blip r:embed="rId3" cstate="print"/>
          <a:srcRect/>
          <a:stretch>
            <a:fillRect/>
          </a:stretch>
        </p:blipFill>
        <p:spPr bwMode="auto">
          <a:xfrm>
            <a:off x="5867400" y="3582869"/>
            <a:ext cx="2971800" cy="2158021"/>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p>
            <a:r>
              <a:rPr lang="en-US"/>
              <a:t>U.S. Army Inspector General School   </a:t>
            </a:r>
            <a:fld id="{75C46745-A266-46B6-AE18-1AFB0C870610}" type="slidenum">
              <a:rPr lang="en-US" smtClean="0"/>
              <a:pPr/>
              <a:t>7</a:t>
            </a:fld>
            <a:endParaRPr lang="en-US"/>
          </a:p>
        </p:txBody>
      </p:sp>
      <p:sp>
        <p:nvSpPr>
          <p:cNvPr id="38915" name="Rectangle 4"/>
          <p:cNvSpPr>
            <a:spLocks noGrp="1" noChangeArrowheads="1"/>
          </p:cNvSpPr>
          <p:nvPr>
            <p:ph type="title"/>
          </p:nvPr>
        </p:nvSpPr>
        <p:spPr>
          <a:xfrm>
            <a:off x="1204686" y="228600"/>
            <a:ext cx="7467600" cy="1219200"/>
          </a:xfrm>
        </p:spPr>
        <p:txBody>
          <a:bodyPr/>
          <a:lstStyle/>
          <a:p>
            <a:pPr eaLnBrk="1" hangingPunct="1"/>
            <a:r>
              <a:rPr lang="en-US" sz="4000" dirty="0"/>
              <a:t>STEP 1: Receive the IGAR</a:t>
            </a:r>
            <a:br>
              <a:rPr lang="en-US" sz="4000" dirty="0"/>
            </a:br>
            <a:r>
              <a:rPr lang="en-US" sz="2800" dirty="0"/>
              <a:t>During the Interview</a:t>
            </a:r>
          </a:p>
        </p:txBody>
      </p:sp>
      <p:sp>
        <p:nvSpPr>
          <p:cNvPr id="38916" name="Rectangle 5"/>
          <p:cNvSpPr>
            <a:spLocks noGrp="1" noChangeArrowheads="1"/>
          </p:cNvSpPr>
          <p:nvPr>
            <p:ph type="body" idx="1"/>
          </p:nvPr>
        </p:nvSpPr>
        <p:spPr>
          <a:xfrm>
            <a:off x="238125" y="1676400"/>
            <a:ext cx="8534400" cy="4454525"/>
          </a:xfrm>
        </p:spPr>
        <p:txBody>
          <a:bodyPr/>
          <a:lstStyle/>
          <a:p>
            <a:pPr eaLnBrk="1" hangingPunct="1"/>
            <a:r>
              <a:rPr lang="en-US" sz="2800" dirty="0"/>
              <a:t>Complete the DA Form 1559</a:t>
            </a:r>
          </a:p>
          <a:p>
            <a:pPr lvl="1" eaLnBrk="1" hangingPunct="1"/>
            <a:r>
              <a:rPr lang="en-US" sz="2400" dirty="0"/>
              <a:t>Complainant OR</a:t>
            </a:r>
          </a:p>
          <a:p>
            <a:pPr lvl="1" eaLnBrk="1" hangingPunct="1"/>
            <a:r>
              <a:rPr lang="en-US" sz="2400" dirty="0"/>
              <a:t>IG can assist in drafting or complete it</a:t>
            </a:r>
          </a:p>
          <a:p>
            <a:pPr eaLnBrk="1" hangingPunct="1"/>
            <a:r>
              <a:rPr lang="en-US" sz="2800" dirty="0">
                <a:solidFill>
                  <a:srgbClr val="0000FF"/>
                </a:solidFill>
              </a:rPr>
              <a:t>Advise of Privacy Act</a:t>
            </a:r>
          </a:p>
          <a:p>
            <a:pPr lvl="1" eaLnBrk="1" hangingPunct="1"/>
            <a:r>
              <a:rPr lang="en-US" sz="2400" dirty="0"/>
              <a:t>Disclosure of DOD ID is voluntary </a:t>
            </a:r>
            <a:br>
              <a:rPr lang="en-US" sz="2400" dirty="0"/>
            </a:br>
            <a:r>
              <a:rPr lang="en-US" sz="2400" dirty="0"/>
              <a:t>unless needed to resolve issue</a:t>
            </a:r>
          </a:p>
          <a:p>
            <a:pPr eaLnBrk="1" hangingPunct="1"/>
            <a:r>
              <a:rPr lang="en-US" sz="2800" dirty="0"/>
              <a:t>Read back and </a:t>
            </a:r>
            <a:r>
              <a:rPr lang="en-US" sz="2800" u="sng" dirty="0">
                <a:solidFill>
                  <a:srgbClr val="0000FF"/>
                </a:solidFill>
              </a:rPr>
              <a:t>clarify; </a:t>
            </a:r>
            <a:r>
              <a:rPr lang="en-US" sz="2800" dirty="0"/>
              <a:t> </a:t>
            </a:r>
            <a:br>
              <a:rPr lang="en-US" sz="2800" dirty="0"/>
            </a:br>
            <a:r>
              <a:rPr lang="en-US" sz="2800" dirty="0">
                <a:solidFill>
                  <a:srgbClr val="0000FF"/>
                </a:solidFill>
              </a:rPr>
              <a:t>ensure issues are understood </a:t>
            </a:r>
          </a:p>
          <a:p>
            <a:pPr marL="457200" lvl="1" indent="0" eaLnBrk="1" hangingPunct="1">
              <a:buNone/>
            </a:pPr>
            <a:r>
              <a:rPr lang="en-US" dirty="0">
                <a:solidFill>
                  <a:srgbClr val="0000FF"/>
                </a:solidFill>
              </a:rPr>
              <a:t>Validate contact information</a:t>
            </a:r>
          </a:p>
          <a:p>
            <a:pPr eaLnBrk="1" hangingPunct="1"/>
            <a:r>
              <a:rPr lang="en-US" sz="2800" dirty="0">
                <a:solidFill>
                  <a:srgbClr val="0000FF"/>
                </a:solidFill>
              </a:rPr>
              <a:t>Obtain consent election</a:t>
            </a:r>
          </a:p>
          <a:p>
            <a:pPr eaLnBrk="1" hangingPunct="1"/>
            <a:r>
              <a:rPr lang="en-US" sz="2800" dirty="0"/>
              <a:t>Have complainant sign if possible</a:t>
            </a:r>
          </a:p>
          <a:p>
            <a:pPr marL="0" indent="0" eaLnBrk="1" hangingPunct="1">
              <a:buNone/>
            </a:pPr>
            <a:endParaRPr lang="en-US" sz="2800" dirty="0"/>
          </a:p>
        </p:txBody>
      </p:sp>
      <p:pic>
        <p:nvPicPr>
          <p:cNvPr id="38917" name="Picture 6"/>
          <p:cNvPicPr>
            <a:picLocks noChangeAspect="1" noChangeArrowheads="1"/>
          </p:cNvPicPr>
          <p:nvPr/>
        </p:nvPicPr>
        <p:blipFill>
          <a:blip r:embed="rId3" cstate="print"/>
          <a:srcRect/>
          <a:stretch>
            <a:fillRect/>
          </a:stretch>
        </p:blipFill>
        <p:spPr bwMode="auto">
          <a:xfrm>
            <a:off x="6858000" y="3886200"/>
            <a:ext cx="1914525" cy="2057400"/>
          </a:xfrm>
          <a:prstGeom prst="rect">
            <a:avLst/>
          </a:prstGeom>
          <a:noFill/>
          <a:ln w="9525">
            <a:noFill/>
            <a:miter lim="800000"/>
            <a:headEnd/>
            <a:tailEnd/>
          </a:ln>
        </p:spPr>
      </p:pic>
      <p:sp>
        <p:nvSpPr>
          <p:cNvPr id="38918" name="AutoShape 7"/>
          <p:cNvSpPr>
            <a:spLocks noChangeArrowheads="1"/>
          </p:cNvSpPr>
          <p:nvPr/>
        </p:nvSpPr>
        <p:spPr bwMode="auto">
          <a:xfrm>
            <a:off x="7010400" y="2362200"/>
            <a:ext cx="1752600" cy="914400"/>
          </a:xfrm>
          <a:prstGeom prst="wedgeRoundRectCallout">
            <a:avLst>
              <a:gd name="adj1" fmla="val 1356"/>
              <a:gd name="adj2" fmla="val 106773"/>
              <a:gd name="adj3" fmla="val 16667"/>
            </a:avLst>
          </a:prstGeom>
          <a:noFill/>
          <a:ln w="76200">
            <a:solidFill>
              <a:schemeClr val="tx1"/>
            </a:solidFill>
            <a:miter lim="800000"/>
            <a:headEnd/>
            <a:tailEnd/>
          </a:ln>
        </p:spPr>
        <p:txBody>
          <a:bodyPr/>
          <a:lstStyle/>
          <a:p>
            <a:r>
              <a:rPr lang="en-US" sz="1600" b="1"/>
              <a:t>Do I need  to complete this form?</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Footer Placeholder 3"/>
          <p:cNvSpPr>
            <a:spLocks noGrp="1"/>
          </p:cNvSpPr>
          <p:nvPr>
            <p:ph type="ftr" sz="quarter" idx="10"/>
          </p:nvPr>
        </p:nvSpPr>
        <p:spPr>
          <a:noFill/>
        </p:spPr>
        <p:txBody>
          <a:bodyPr/>
          <a:lstStyle/>
          <a:p>
            <a:r>
              <a:rPr lang="en-US"/>
              <a:t>U.S. Army Inspector General School   </a:t>
            </a:r>
            <a:fld id="{AE4F8CBF-E744-4A6B-B529-BEC4E197B8AD}" type="slidenum">
              <a:rPr lang="en-US" smtClean="0"/>
              <a:pPr/>
              <a:t>70</a:t>
            </a:fld>
            <a:endParaRPr lang="en-US"/>
          </a:p>
        </p:txBody>
      </p:sp>
      <p:sp>
        <p:nvSpPr>
          <p:cNvPr id="89091" name="Rectangle 2"/>
          <p:cNvSpPr>
            <a:spLocks noGrp="1" noChangeArrowheads="1"/>
          </p:cNvSpPr>
          <p:nvPr>
            <p:ph type="title"/>
          </p:nvPr>
        </p:nvSpPr>
        <p:spPr>
          <a:xfrm>
            <a:off x="914400" y="244475"/>
            <a:ext cx="7239000" cy="1219200"/>
          </a:xfrm>
          <a:noFill/>
        </p:spPr>
        <p:txBody>
          <a:bodyPr/>
          <a:lstStyle/>
          <a:p>
            <a:pPr eaLnBrk="1" hangingPunct="1"/>
            <a:r>
              <a:rPr lang="en-US" sz="4000" dirty="0"/>
              <a:t>The Seven-Step IGAP</a:t>
            </a:r>
            <a:br>
              <a:rPr lang="en-US" sz="4000" dirty="0"/>
            </a:br>
            <a:r>
              <a:rPr lang="en-US" sz="4000" dirty="0"/>
              <a:t>Step Seven</a:t>
            </a:r>
          </a:p>
        </p:txBody>
      </p:sp>
      <p:sp>
        <p:nvSpPr>
          <p:cNvPr id="89093" name="Text Box 8"/>
          <p:cNvSpPr txBox="1">
            <a:spLocks noChangeArrowheads="1"/>
          </p:cNvSpPr>
          <p:nvPr/>
        </p:nvSpPr>
        <p:spPr bwMode="auto">
          <a:xfrm>
            <a:off x="2628900" y="1828800"/>
            <a:ext cx="3886200" cy="1457094"/>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hangingPunct="0"/>
            <a:r>
              <a:rPr lang="en-US" sz="2400" b="1" dirty="0">
                <a:solidFill>
                  <a:srgbClr val="000000"/>
                </a:solidFill>
              </a:rPr>
              <a:t>Step 7  Close the IGAR</a:t>
            </a:r>
          </a:p>
          <a:p>
            <a:pPr algn="ctr" defTabSz="1019175" eaLnBrk="0" hangingPunct="0"/>
            <a:r>
              <a:rPr lang="en-US" sz="1600" dirty="0">
                <a:solidFill>
                  <a:srgbClr val="000000"/>
                </a:solidFill>
              </a:rPr>
              <a:t>Send Final Reply</a:t>
            </a:r>
          </a:p>
          <a:p>
            <a:pPr algn="ctr" defTabSz="1019175" eaLnBrk="0" hangingPunct="0"/>
            <a:r>
              <a:rPr lang="en-US" sz="1600" dirty="0">
                <a:solidFill>
                  <a:srgbClr val="000000"/>
                </a:solidFill>
              </a:rPr>
              <a:t>Close the IGAR</a:t>
            </a:r>
          </a:p>
          <a:p>
            <a:pPr algn="ctr" defTabSz="1019175" eaLnBrk="0" hangingPunct="0"/>
            <a:r>
              <a:rPr lang="en-US" sz="1600" dirty="0">
                <a:solidFill>
                  <a:srgbClr val="000000"/>
                </a:solidFill>
              </a:rPr>
              <a:t>Make Appropriate Reports</a:t>
            </a:r>
          </a:p>
          <a:p>
            <a:pPr algn="ctr" defTabSz="1019175" eaLnBrk="0" hangingPunct="0"/>
            <a:r>
              <a:rPr lang="en-US" sz="1600" dirty="0">
                <a:solidFill>
                  <a:srgbClr val="000000"/>
                </a:solidFill>
              </a:rPr>
              <a:t>Analyze for Trends</a:t>
            </a:r>
          </a:p>
        </p:txBody>
      </p:sp>
      <p:sp>
        <p:nvSpPr>
          <p:cNvPr id="4" name="TextBox 3">
            <a:extLst>
              <a:ext uri="{FF2B5EF4-FFF2-40B4-BE49-F238E27FC236}">
                <a16:creationId xmlns:a16="http://schemas.microsoft.com/office/drawing/2014/main" id="{8F276B91-DBA3-A697-0B18-39506D99D8A4}"/>
              </a:ext>
            </a:extLst>
          </p:cNvPr>
          <p:cNvSpPr txBox="1"/>
          <p:nvPr/>
        </p:nvSpPr>
        <p:spPr>
          <a:xfrm>
            <a:off x="2264569" y="3767697"/>
            <a:ext cx="4614862" cy="523220"/>
          </a:xfrm>
          <a:prstGeom prst="rect">
            <a:avLst/>
          </a:prstGeom>
          <a:noFill/>
        </p:spPr>
        <p:txBody>
          <a:bodyPr wrap="square">
            <a:spAutoFit/>
          </a:bodyPr>
          <a:lstStyle/>
          <a:p>
            <a:pPr algn="ctr"/>
            <a:r>
              <a:rPr lang="en-US" sz="2800" b="1" dirty="0"/>
              <a:t>Questions?</a:t>
            </a:r>
            <a:endParaRPr lang="en-US" dirty="0"/>
          </a:p>
        </p:txBody>
      </p:sp>
    </p:spTree>
    <p:extLst>
      <p:ext uri="{BB962C8B-B14F-4D97-AF65-F5344CB8AC3E}">
        <p14:creationId xmlns:p14="http://schemas.microsoft.com/office/powerpoint/2010/main" val="179351279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261845-1997-C187-8F78-1B6748855F62}"/>
              </a:ext>
            </a:extLst>
          </p:cNvPr>
          <p:cNvSpPr/>
          <p:nvPr/>
        </p:nvSpPr>
        <p:spPr bwMode="auto">
          <a:xfrm>
            <a:off x="282014" y="1752600"/>
            <a:ext cx="8785786" cy="742950"/>
          </a:xfrm>
          <a:prstGeom prst="rect">
            <a:avLst/>
          </a:prstGeom>
          <a:solidFill>
            <a:srgbClr val="FFFF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170" name="Footer Placeholder 3"/>
          <p:cNvSpPr>
            <a:spLocks noGrp="1"/>
          </p:cNvSpPr>
          <p:nvPr>
            <p:ph type="ftr" sz="quarter" idx="10"/>
          </p:nvPr>
        </p:nvSpPr>
        <p:spPr>
          <a:noFill/>
        </p:spPr>
        <p:txBody>
          <a:bodyPr/>
          <a:lstStyle/>
          <a:p>
            <a:r>
              <a:rPr lang="en-US"/>
              <a:t>U.S. Army Inspector General School   </a:t>
            </a:r>
            <a:fld id="{9FBC5C80-F31F-4921-B2B6-DA27BFB099FB}" type="slidenum">
              <a:rPr lang="en-US" smtClean="0"/>
              <a:pPr/>
              <a:t>71</a:t>
            </a:fld>
            <a:endParaRPr lang="en-US"/>
          </a:p>
        </p:txBody>
      </p:sp>
      <p:sp>
        <p:nvSpPr>
          <p:cNvPr id="7174" name="Rectangle 5"/>
          <p:cNvSpPr>
            <a:spLocks noGrp="1" noChangeArrowheads="1"/>
          </p:cNvSpPr>
          <p:nvPr>
            <p:ph type="title"/>
          </p:nvPr>
        </p:nvSpPr>
        <p:spPr>
          <a:xfrm>
            <a:off x="1447800" y="222287"/>
            <a:ext cx="7086600" cy="1143000"/>
          </a:xfrm>
          <a:noFill/>
        </p:spPr>
        <p:txBody>
          <a:bodyPr/>
          <a:lstStyle/>
          <a:p>
            <a:pPr eaLnBrk="1" hangingPunct="1"/>
            <a:r>
              <a:rPr lang="en-US" sz="4000" dirty="0"/>
              <a:t>Information IGAR</a:t>
            </a:r>
            <a:endParaRPr lang="en-US" sz="3600" dirty="0"/>
          </a:p>
        </p:txBody>
      </p:sp>
      <p:sp>
        <p:nvSpPr>
          <p:cNvPr id="8" name="TextBox 7"/>
          <p:cNvSpPr txBox="1"/>
          <p:nvPr/>
        </p:nvSpPr>
        <p:spPr>
          <a:xfrm>
            <a:off x="304800" y="1752600"/>
            <a:ext cx="8785786" cy="4939814"/>
          </a:xfrm>
          <a:prstGeom prst="rect">
            <a:avLst/>
          </a:prstGeom>
          <a:noFill/>
        </p:spPr>
        <p:txBody>
          <a:bodyPr wrap="square" rtlCol="0">
            <a:spAutoFit/>
          </a:bodyPr>
          <a:lstStyle/>
          <a:p>
            <a:pPr algn="l"/>
            <a:r>
              <a:rPr lang="en-US" sz="2000" b="1" i="1" dirty="0">
                <a:solidFill>
                  <a:srgbClr val="0033CC"/>
                </a:solidFill>
              </a:rPr>
              <a:t>What if a complainant has a simple request for information that the IG can easily resolve? </a:t>
            </a:r>
          </a:p>
          <a:p>
            <a:pPr algn="l"/>
            <a:endParaRPr lang="en-US" sz="2000" b="1" dirty="0">
              <a:solidFill>
                <a:srgbClr val="0033CC"/>
              </a:solidFill>
            </a:endParaRPr>
          </a:p>
          <a:p>
            <a:pPr algn="l">
              <a:spcAft>
                <a:spcPts val="600"/>
              </a:spcAft>
              <a:buFont typeface="Arial" pitchFamily="34" charset="0"/>
              <a:buChar char="•"/>
            </a:pPr>
            <a:r>
              <a:rPr lang="en-US" sz="2000" b="1" dirty="0"/>
              <a:t>    Requests for Information and IG-to-IG Support </a:t>
            </a:r>
          </a:p>
          <a:p>
            <a:pPr algn="l">
              <a:spcAft>
                <a:spcPts val="600"/>
              </a:spcAft>
              <a:buFont typeface="Arial" pitchFamily="34" charset="0"/>
              <a:buChar char="•"/>
            </a:pPr>
            <a:r>
              <a:rPr lang="en-US" sz="2000" b="1" dirty="0"/>
              <a:t>    IG Staff Coordination, IG led Training, SAVs</a:t>
            </a:r>
          </a:p>
          <a:p>
            <a:pPr algn="l">
              <a:spcAft>
                <a:spcPts val="600"/>
              </a:spcAft>
              <a:buFont typeface="Arial" pitchFamily="34" charset="0"/>
              <a:buChar char="•"/>
            </a:pPr>
            <a:r>
              <a:rPr lang="en-US" sz="2000" b="1" dirty="0"/>
              <a:t>    Due Process Review</a:t>
            </a:r>
          </a:p>
          <a:p>
            <a:pPr algn="l">
              <a:spcAft>
                <a:spcPts val="600"/>
              </a:spcAft>
              <a:buFont typeface="Arial" pitchFamily="34" charset="0"/>
              <a:buChar char="•"/>
            </a:pPr>
            <a:r>
              <a:rPr lang="en-US" sz="2000" b="1" dirty="0"/>
              <a:t>    Inspections</a:t>
            </a:r>
          </a:p>
          <a:p>
            <a:pPr>
              <a:spcBef>
                <a:spcPts val="600"/>
              </a:spcBef>
              <a:spcAft>
                <a:spcPts val="600"/>
              </a:spcAft>
              <a:buFont typeface="Arial" pitchFamily="34" charset="0"/>
              <a:buChar char="•"/>
            </a:pPr>
            <a:r>
              <a:rPr lang="en-US" sz="2000" b="1" dirty="0">
                <a:solidFill>
                  <a:srgbClr val="FF0000"/>
                </a:solidFill>
              </a:rPr>
              <a:t>    Opened / Closed on same day</a:t>
            </a:r>
          </a:p>
          <a:p>
            <a:pPr>
              <a:spcBef>
                <a:spcPts val="600"/>
              </a:spcBef>
              <a:spcAft>
                <a:spcPts val="600"/>
              </a:spcAft>
              <a:buFont typeface="Arial" pitchFamily="34" charset="0"/>
              <a:buChar char="•"/>
            </a:pPr>
            <a:r>
              <a:rPr lang="en-US" sz="2000" b="1" dirty="0"/>
              <a:t>    Cannot be converted to a Standard IGAR</a:t>
            </a:r>
          </a:p>
          <a:p>
            <a:pPr>
              <a:spcBef>
                <a:spcPts val="0"/>
              </a:spcBef>
              <a:spcAft>
                <a:spcPts val="600"/>
              </a:spcAft>
              <a:buFont typeface="Arial" pitchFamily="34" charset="0"/>
              <a:buChar char="•"/>
            </a:pPr>
            <a:r>
              <a:rPr lang="en-US" sz="2000" b="1" dirty="0"/>
              <a:t>    If the issue has an associated</a:t>
            </a:r>
          </a:p>
          <a:p>
            <a:pPr>
              <a:spcBef>
                <a:spcPts val="0"/>
              </a:spcBef>
              <a:spcAft>
                <a:spcPts val="600"/>
              </a:spcAft>
            </a:pPr>
            <a:r>
              <a:rPr lang="en-US" sz="2000" b="1" dirty="0"/>
              <a:t>Function code, </a:t>
            </a:r>
            <a:r>
              <a:rPr lang="en-US" sz="2000" b="1" dirty="0">
                <a:solidFill>
                  <a:srgbClr val="FF0000"/>
                </a:solidFill>
              </a:rPr>
              <a:t>use a Standard IGAR</a:t>
            </a:r>
          </a:p>
          <a:p>
            <a:pPr marL="342900" indent="-342900">
              <a:spcBef>
                <a:spcPts val="0"/>
              </a:spcBef>
              <a:spcAft>
                <a:spcPts val="600"/>
              </a:spcAft>
              <a:buFont typeface="Arial" panose="020B0604020202020204" pitchFamily="34" charset="0"/>
              <a:buChar char="•"/>
            </a:pPr>
            <a:r>
              <a:rPr lang="en-US" sz="2000" b="1" dirty="0">
                <a:solidFill>
                  <a:srgbClr val="0000FF"/>
                </a:solidFill>
              </a:rPr>
              <a:t>Capture your Time</a:t>
            </a:r>
          </a:p>
          <a:p>
            <a:pPr marL="342900" indent="-342900">
              <a:spcBef>
                <a:spcPts val="0"/>
              </a:spcBef>
              <a:spcAft>
                <a:spcPts val="600"/>
              </a:spcAft>
              <a:buFont typeface="Arial" panose="020B0604020202020204" pitchFamily="34" charset="0"/>
              <a:buChar char="•"/>
            </a:pPr>
            <a:r>
              <a:rPr lang="en-US" sz="2000" b="1" i="1" dirty="0">
                <a:solidFill>
                  <a:srgbClr val="0000FF"/>
                </a:solidFill>
              </a:rPr>
              <a:t>Not </a:t>
            </a:r>
            <a:r>
              <a:rPr lang="en-US" sz="2000" b="1" dirty="0">
                <a:solidFill>
                  <a:srgbClr val="0000FF"/>
                </a:solidFill>
              </a:rPr>
              <a:t>good for Trends</a:t>
            </a:r>
          </a:p>
        </p:txBody>
      </p:sp>
      <p:grpSp>
        <p:nvGrpSpPr>
          <p:cNvPr id="6" name="Group 5"/>
          <p:cNvGrpSpPr/>
          <p:nvPr/>
        </p:nvGrpSpPr>
        <p:grpSpPr>
          <a:xfrm>
            <a:off x="5791200" y="3657600"/>
            <a:ext cx="3299386" cy="2819400"/>
            <a:chOff x="3463639" y="1752600"/>
            <a:chExt cx="5343525" cy="3166233"/>
          </a:xfrm>
        </p:grpSpPr>
        <p:pic>
          <p:nvPicPr>
            <p:cNvPr id="7" name="Picture 6"/>
            <p:cNvPicPr>
              <a:picLocks noChangeAspect="1" noChangeArrowheads="1"/>
            </p:cNvPicPr>
            <p:nvPr/>
          </p:nvPicPr>
          <p:blipFill>
            <a:blip r:embed="rId3" cstate="print"/>
            <a:srcRect t="18428" b="17099"/>
            <a:stretch/>
          </p:blipFill>
          <p:spPr bwMode="auto">
            <a:xfrm>
              <a:off x="3463639" y="1752600"/>
              <a:ext cx="5343525" cy="3166233"/>
            </a:xfrm>
            <a:prstGeom prst="rect">
              <a:avLst/>
            </a:prstGeom>
            <a:noFill/>
            <a:ln w="9525">
              <a:noFill/>
              <a:miter lim="800000"/>
              <a:headEnd/>
              <a:tailEnd/>
            </a:ln>
          </p:spPr>
        </p:pic>
        <p:sp>
          <p:nvSpPr>
            <p:cNvPr id="9" name="Rectangle 8"/>
            <p:cNvSpPr/>
            <p:nvPr/>
          </p:nvSpPr>
          <p:spPr bwMode="auto">
            <a:xfrm>
              <a:off x="3463639" y="1752600"/>
              <a:ext cx="5223161" cy="152400"/>
            </a:xfrm>
            <a:prstGeom prst="rect">
              <a:avLst/>
            </a:prstGeom>
            <a:solidFill>
              <a:srgbClr val="1563A1"/>
            </a:solidFill>
            <a:ln w="76200" cap="flat" cmpd="sng" algn="ctr">
              <a:noFill/>
              <a:prstDash val="solid"/>
              <a:round/>
              <a:headEnd type="none" w="med" len="med"/>
              <a:tailEnd type="none" w="med" len="med"/>
            </a:ln>
            <a:effectLst/>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sp>
        <p:nvSpPr>
          <p:cNvPr id="3" name="Rectangle 1025">
            <a:extLst>
              <a:ext uri="{FF2B5EF4-FFF2-40B4-BE49-F238E27FC236}">
                <a16:creationId xmlns:a16="http://schemas.microsoft.com/office/drawing/2014/main" id="{DD79DF38-9807-26FE-5087-4CEC8717402B}"/>
              </a:ext>
            </a:extLst>
          </p:cNvPr>
          <p:cNvSpPr>
            <a:spLocks noChangeArrowheads="1"/>
          </p:cNvSpPr>
          <p:nvPr/>
        </p:nvSpPr>
        <p:spPr bwMode="auto">
          <a:xfrm>
            <a:off x="5186725" y="6595646"/>
            <a:ext cx="4033475" cy="338554"/>
          </a:xfrm>
          <a:prstGeom prst="rect">
            <a:avLst/>
          </a:prstGeom>
          <a:noFill/>
          <a:ln w="76200">
            <a:noFill/>
            <a:miter lim="800000"/>
            <a:headEnd/>
            <a:tailEnd/>
          </a:ln>
        </p:spPr>
        <p:txBody>
          <a:bodyPr wrap="none">
            <a:spAutoFit/>
          </a:bodyPr>
          <a:lstStyle/>
          <a:p>
            <a:pPr algn="ctr">
              <a:spcBef>
                <a:spcPct val="20000"/>
              </a:spcBef>
            </a:pPr>
            <a:r>
              <a:rPr lang="en-US" sz="1600" b="1" dirty="0">
                <a:solidFill>
                  <a:srgbClr val="336600"/>
                </a:solidFill>
              </a:rPr>
              <a:t>A&amp;I Guide, Part One, Sect. 2-3-3 &amp; 2-8-2</a:t>
            </a:r>
          </a:p>
        </p:txBody>
      </p:sp>
    </p:spTree>
    <p:extLst>
      <p:ext uri="{BB962C8B-B14F-4D97-AF65-F5344CB8AC3E}">
        <p14:creationId xmlns:p14="http://schemas.microsoft.com/office/powerpoint/2010/main" val="358321039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a:t>U.S. Army Inspector General School   </a:t>
            </a:r>
            <a:fld id="{02C503D1-CAE7-4B68-8E71-37E783216A35}" type="slidenum">
              <a:rPr lang="en-US" smtClean="0"/>
              <a:pPr/>
              <a:t>72</a:t>
            </a:fld>
            <a:endParaRPr lang="en-US"/>
          </a:p>
        </p:txBody>
      </p:sp>
      <p:sp>
        <p:nvSpPr>
          <p:cNvPr id="33795" name="Rectangle 2"/>
          <p:cNvSpPr>
            <a:spLocks noGrp="1" noChangeArrowheads="1"/>
          </p:cNvSpPr>
          <p:nvPr>
            <p:ph type="title"/>
          </p:nvPr>
        </p:nvSpPr>
        <p:spPr>
          <a:xfrm>
            <a:off x="1219200" y="0"/>
            <a:ext cx="7239000" cy="1219200"/>
          </a:xfrm>
          <a:noFill/>
        </p:spPr>
        <p:txBody>
          <a:bodyPr/>
          <a:lstStyle/>
          <a:p>
            <a:pPr eaLnBrk="1" hangingPunct="1"/>
            <a:r>
              <a:rPr lang="en-US" sz="4000" dirty="0"/>
              <a:t>Inspector General Action Process (IGAP)</a:t>
            </a:r>
          </a:p>
        </p:txBody>
      </p:sp>
      <p:sp>
        <p:nvSpPr>
          <p:cNvPr id="33797" name="Text Box 235"/>
          <p:cNvSpPr txBox="1">
            <a:spLocks noChangeArrowheads="1"/>
          </p:cNvSpPr>
          <p:nvPr/>
        </p:nvSpPr>
        <p:spPr bwMode="auto">
          <a:xfrm>
            <a:off x="6203157" y="6400800"/>
            <a:ext cx="2940843" cy="523220"/>
          </a:xfrm>
          <a:prstGeom prst="rect">
            <a:avLst/>
          </a:prstGeom>
          <a:noFill/>
          <a:ln w="12700">
            <a:noFill/>
            <a:miter lim="800000"/>
            <a:headEnd type="none" w="sm" len="sm"/>
            <a:tailEnd type="none" w="sm" len="sm"/>
          </a:ln>
        </p:spPr>
        <p:txBody>
          <a:bodyPr wrap="square">
            <a:spAutoFit/>
          </a:bodyPr>
          <a:lstStyle/>
          <a:p>
            <a:r>
              <a:rPr lang="en-US" sz="1400" b="1" dirty="0">
                <a:solidFill>
                  <a:srgbClr val="336600"/>
                </a:solidFill>
              </a:rPr>
              <a:t>A&amp;I Guide, Parts One and Two,  Chapter 2;  AR 20-1, para. 6-1</a:t>
            </a:r>
          </a:p>
        </p:txBody>
      </p:sp>
      <p:grpSp>
        <p:nvGrpSpPr>
          <p:cNvPr id="9" name="Group 8"/>
          <p:cNvGrpSpPr/>
          <p:nvPr/>
        </p:nvGrpSpPr>
        <p:grpSpPr>
          <a:xfrm>
            <a:off x="7703343" y="546207"/>
            <a:ext cx="1052513" cy="903288"/>
            <a:chOff x="7543799" y="925512"/>
            <a:chExt cx="1052513" cy="903288"/>
          </a:xfrm>
        </p:grpSpPr>
        <p:sp>
          <p:nvSpPr>
            <p:cNvPr id="1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3</a:t>
              </a:r>
            </a:p>
          </p:txBody>
        </p:sp>
      </p:grpSp>
      <p:pic>
        <p:nvPicPr>
          <p:cNvPr id="48" name="Picture 47">
            <a:extLst>
              <a:ext uri="{FF2B5EF4-FFF2-40B4-BE49-F238E27FC236}">
                <a16:creationId xmlns:a16="http://schemas.microsoft.com/office/drawing/2014/main" id="{9E8DA8CB-1EB2-131D-D4C6-26E4A08B75D6}"/>
              </a:ext>
            </a:extLst>
          </p:cNvPr>
          <p:cNvPicPr>
            <a:picLocks noChangeAspect="1"/>
          </p:cNvPicPr>
          <p:nvPr/>
        </p:nvPicPr>
        <p:blipFill>
          <a:blip r:embed="rId3"/>
          <a:srcRect t="4890"/>
          <a:stretch/>
        </p:blipFill>
        <p:spPr>
          <a:xfrm>
            <a:off x="2438400" y="1200571"/>
            <a:ext cx="4437521" cy="5643605"/>
          </a:xfrm>
          <a:prstGeom prst="rect">
            <a:avLst/>
          </a:prstGeom>
        </p:spPr>
      </p:pic>
      <p:pic>
        <p:nvPicPr>
          <p:cNvPr id="2" name="Picture 9" descr="MCj04039650000[1]">
            <a:extLst>
              <a:ext uri="{FF2B5EF4-FFF2-40B4-BE49-F238E27FC236}">
                <a16:creationId xmlns:a16="http://schemas.microsoft.com/office/drawing/2014/main" id="{39DC6912-393F-1219-3279-DD4CF1A59E42}"/>
              </a:ext>
            </a:extLst>
          </p:cNvPr>
          <p:cNvPicPr>
            <a:picLocks noChangeAspect="1" noChangeArrowheads="1"/>
          </p:cNvPicPr>
          <p:nvPr/>
        </p:nvPicPr>
        <p:blipFill>
          <a:blip r:embed="rId4" cstate="print"/>
          <a:srcRect/>
          <a:stretch>
            <a:fillRect/>
          </a:stretch>
        </p:blipFill>
        <p:spPr bwMode="auto">
          <a:xfrm>
            <a:off x="7464425" y="4191000"/>
            <a:ext cx="1298575" cy="1301750"/>
          </a:xfrm>
          <a:prstGeom prst="rect">
            <a:avLst/>
          </a:prstGeom>
          <a:noFill/>
          <a:ln w="9525">
            <a:noFill/>
            <a:miter lim="800000"/>
            <a:headEnd/>
            <a:tailEnd/>
          </a:ln>
        </p:spPr>
      </p:pic>
    </p:spTree>
    <p:extLst>
      <p:ext uri="{BB962C8B-B14F-4D97-AF65-F5344CB8AC3E}">
        <p14:creationId xmlns:p14="http://schemas.microsoft.com/office/powerpoint/2010/main" val="343723164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2"/>
          <p:cNvSpPr>
            <a:spLocks noGrp="1"/>
          </p:cNvSpPr>
          <p:nvPr>
            <p:ph type="ftr" sz="quarter" idx="10"/>
          </p:nvPr>
        </p:nvSpPr>
        <p:spPr>
          <a:noFill/>
        </p:spPr>
        <p:txBody>
          <a:bodyPr/>
          <a:lstStyle/>
          <a:p>
            <a:r>
              <a:rPr lang="en-US"/>
              <a:t>U.S. Army Inspector General School   </a:t>
            </a:r>
            <a:fld id="{1405CFF7-B805-4E21-9241-6DDBB863EA9A}" type="slidenum">
              <a:rPr lang="en-US" smtClean="0"/>
              <a:pPr/>
              <a:t>73</a:t>
            </a:fld>
            <a:endParaRPr lang="en-US"/>
          </a:p>
        </p:txBody>
      </p:sp>
      <p:sp>
        <p:nvSpPr>
          <p:cNvPr id="69635" name="Rectangle 2050"/>
          <p:cNvSpPr>
            <a:spLocks noGrp="1" noChangeArrowheads="1"/>
          </p:cNvSpPr>
          <p:nvPr>
            <p:ph type="title"/>
          </p:nvPr>
        </p:nvSpPr>
        <p:spPr>
          <a:xfrm>
            <a:off x="1371600" y="244475"/>
            <a:ext cx="7239000" cy="1219200"/>
          </a:xfrm>
        </p:spPr>
        <p:txBody>
          <a:bodyPr/>
          <a:lstStyle/>
          <a:p>
            <a:pPr eaLnBrk="1" hangingPunct="1"/>
            <a:r>
              <a:rPr lang="en-US" dirty="0">
                <a:solidFill>
                  <a:srgbClr val="0033CC"/>
                </a:solidFill>
              </a:rPr>
              <a:t>Check on Learning</a:t>
            </a:r>
          </a:p>
        </p:txBody>
      </p:sp>
      <p:sp>
        <p:nvSpPr>
          <p:cNvPr id="12" name="Text Box 2051"/>
          <p:cNvSpPr txBox="1">
            <a:spLocks noChangeArrowheads="1"/>
          </p:cNvSpPr>
          <p:nvPr/>
        </p:nvSpPr>
        <p:spPr bwMode="auto">
          <a:xfrm>
            <a:off x="107577" y="1752600"/>
            <a:ext cx="8686800" cy="5262979"/>
          </a:xfrm>
          <a:prstGeom prst="rect">
            <a:avLst/>
          </a:prstGeom>
          <a:noFill/>
          <a:ln w="76200">
            <a:noFill/>
            <a:miter lim="800000"/>
            <a:headEnd/>
            <a:tailEnd/>
          </a:ln>
        </p:spPr>
        <p:txBody>
          <a:bodyPr wrap="square">
            <a:spAutoFit/>
          </a:bodyPr>
          <a:lstStyle/>
          <a:p>
            <a:pPr marL="457200" indent="-457200">
              <a:buFont typeface="Arial" panose="020B0604020202020204" pitchFamily="34" charset="0"/>
              <a:buChar char="•"/>
            </a:pPr>
            <a:r>
              <a:rPr lang="en-US" dirty="0"/>
              <a:t>Is it important to know a complainant’s identity in order to resolve a case?</a:t>
            </a:r>
          </a:p>
          <a:p>
            <a:r>
              <a:rPr lang="en-US" dirty="0">
                <a:solidFill>
                  <a:srgbClr val="0000FF"/>
                </a:solidFill>
              </a:rPr>
              <a:t>	NO</a:t>
            </a:r>
          </a:p>
          <a:p>
            <a:endParaRPr lang="en-US" dirty="0"/>
          </a:p>
          <a:p>
            <a:pPr marL="457200" indent="-457200">
              <a:buFont typeface="Arial" panose="020B0604020202020204" pitchFamily="34" charset="0"/>
              <a:buChar char="•"/>
            </a:pPr>
            <a:r>
              <a:rPr lang="en-US" dirty="0"/>
              <a:t>What step includes the actionability analysis and when is it applied?</a:t>
            </a:r>
          </a:p>
          <a:p>
            <a:r>
              <a:rPr lang="en-US" dirty="0"/>
              <a:t>	</a:t>
            </a:r>
            <a:r>
              <a:rPr lang="en-US" dirty="0">
                <a:solidFill>
                  <a:srgbClr val="0000FF"/>
                </a:solidFill>
              </a:rPr>
              <a:t>Step 2, </a:t>
            </a:r>
            <a:r>
              <a:rPr lang="en-US">
                <a:solidFill>
                  <a:srgbClr val="0000FF"/>
                </a:solidFill>
              </a:rPr>
              <a:t>(sub-step 5) IGPA</a:t>
            </a:r>
            <a:r>
              <a:rPr lang="en-US" dirty="0">
                <a:solidFill>
                  <a:srgbClr val="0000FF"/>
                </a:solidFill>
              </a:rPr>
              <a:t>; </a:t>
            </a:r>
            <a:r>
              <a:rPr lang="en-US">
                <a:solidFill>
                  <a:srgbClr val="0000FF"/>
                </a:solidFill>
              </a:rPr>
              <a:t>for Allegations </a:t>
            </a:r>
            <a:r>
              <a:rPr lang="en-US" dirty="0">
                <a:solidFill>
                  <a:srgbClr val="0000FF"/>
                </a:solidFill>
              </a:rPr>
              <a:t>only	</a:t>
            </a:r>
          </a:p>
          <a:p>
            <a:pPr marL="457200" indent="-457200">
              <a:buFont typeface="Arial" panose="020B0604020202020204" pitchFamily="34" charset="0"/>
              <a:buChar char="•"/>
            </a:pPr>
            <a:endParaRPr lang="en-US" dirty="0">
              <a:solidFill>
                <a:srgbClr val="0000FF"/>
              </a:solidFill>
            </a:endParaRPr>
          </a:p>
          <a:p>
            <a:pPr marL="457200" indent="-457200">
              <a:buFont typeface="Arial" panose="020B0604020202020204" pitchFamily="34" charset="0"/>
              <a:buChar char="•"/>
            </a:pPr>
            <a:r>
              <a:rPr lang="en-US" dirty="0"/>
              <a:t>What steps will the IG </a:t>
            </a:r>
            <a:r>
              <a:rPr lang="en-US" i="1" dirty="0"/>
              <a:t>always</a:t>
            </a:r>
            <a:r>
              <a:rPr lang="en-US" dirty="0"/>
              <a:t> do?</a:t>
            </a:r>
          </a:p>
          <a:p>
            <a:r>
              <a:rPr lang="en-US" dirty="0">
                <a:solidFill>
                  <a:srgbClr val="0000FF"/>
                </a:solidFill>
              </a:rPr>
              <a:t>	Steps 1 and 2: Receive the IGAR and Conduct 	Preliminary Analysis (PA)</a:t>
            </a:r>
          </a:p>
          <a:p>
            <a:endParaRPr lang="en-US" dirty="0"/>
          </a:p>
        </p:txBody>
      </p:sp>
    </p:spTree>
    <p:extLst>
      <p:ext uri="{BB962C8B-B14F-4D97-AF65-F5344CB8AC3E}">
        <p14:creationId xmlns:p14="http://schemas.microsoft.com/office/powerpoint/2010/main" val="737149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a:t>U.S. Army Inspector General School   </a:t>
            </a:r>
            <a:fld id="{61E560F1-A210-4C35-B03C-EA4948975773}" type="slidenum">
              <a:rPr lang="en-US" smtClean="0"/>
              <a:pPr/>
              <a:t>8</a:t>
            </a:fld>
            <a:endParaRPr lang="en-US"/>
          </a:p>
        </p:txBody>
      </p:sp>
      <p:sp>
        <p:nvSpPr>
          <p:cNvPr id="40963" name="Rectangle 4"/>
          <p:cNvSpPr>
            <a:spLocks noGrp="1" noChangeArrowheads="1"/>
          </p:cNvSpPr>
          <p:nvPr>
            <p:ph type="title"/>
          </p:nvPr>
        </p:nvSpPr>
        <p:spPr>
          <a:xfrm>
            <a:off x="1219200" y="244475"/>
            <a:ext cx="7467600" cy="1219200"/>
          </a:xfrm>
        </p:spPr>
        <p:txBody>
          <a:bodyPr/>
          <a:lstStyle/>
          <a:p>
            <a:pPr eaLnBrk="1" hangingPunct="1"/>
            <a:r>
              <a:rPr lang="en-US" sz="4000" dirty="0"/>
              <a:t>STEP 1: Receive the IGAR</a:t>
            </a:r>
            <a:br>
              <a:rPr lang="en-US" sz="4000" dirty="0"/>
            </a:br>
            <a:r>
              <a:rPr lang="en-US" sz="2800" dirty="0"/>
              <a:t>Ending the Interview</a:t>
            </a:r>
          </a:p>
        </p:txBody>
      </p:sp>
      <p:sp>
        <p:nvSpPr>
          <p:cNvPr id="40964" name="Rectangle 5"/>
          <p:cNvSpPr>
            <a:spLocks noGrp="1" noChangeArrowheads="1"/>
          </p:cNvSpPr>
          <p:nvPr>
            <p:ph type="body" idx="1"/>
          </p:nvPr>
        </p:nvSpPr>
        <p:spPr>
          <a:xfrm>
            <a:off x="457200" y="1845961"/>
            <a:ext cx="8001000" cy="4794250"/>
          </a:xfrm>
        </p:spPr>
        <p:txBody>
          <a:bodyPr/>
          <a:lstStyle/>
          <a:p>
            <a:pPr eaLnBrk="1" hangingPunct="1"/>
            <a:r>
              <a:rPr lang="en-US" sz="2800" dirty="0"/>
              <a:t>Recap any due outs for either party</a:t>
            </a:r>
          </a:p>
          <a:p>
            <a:pPr eaLnBrk="1" hangingPunct="1"/>
            <a:r>
              <a:rPr lang="en-US" sz="2800" dirty="0">
                <a:solidFill>
                  <a:srgbClr val="0000FF"/>
                </a:solidFill>
              </a:rPr>
              <a:t>Do NOT commit/make promises </a:t>
            </a:r>
            <a:endParaRPr lang="en-US" sz="2800" dirty="0"/>
          </a:p>
          <a:p>
            <a:pPr lvl="1" eaLnBrk="1" hangingPunct="1"/>
            <a:r>
              <a:rPr lang="en-US" sz="2400" dirty="0"/>
              <a:t> “We will look into the matter”</a:t>
            </a:r>
            <a:endParaRPr lang="en-US" sz="2000" dirty="0"/>
          </a:p>
          <a:p>
            <a:pPr lvl="1" eaLnBrk="1" hangingPunct="1"/>
            <a:r>
              <a:rPr lang="en-US" sz="2400" dirty="0"/>
              <a:t> “We will provide a response” </a:t>
            </a:r>
          </a:p>
          <a:p>
            <a:pPr lvl="1" eaLnBrk="1" hangingPunct="1"/>
            <a:r>
              <a:rPr lang="en-US" sz="2400" dirty="0"/>
              <a:t> </a:t>
            </a:r>
            <a:r>
              <a:rPr lang="en-US" sz="2400" dirty="0">
                <a:solidFill>
                  <a:srgbClr val="FF0000"/>
                </a:solidFill>
              </a:rPr>
              <a:t>It’s ok to tell them when you will speak to them next</a:t>
            </a:r>
          </a:p>
          <a:p>
            <a:pPr lvl="1" eaLnBrk="1" hangingPunct="1"/>
            <a:r>
              <a:rPr lang="en-US" sz="2400" dirty="0"/>
              <a:t>Third Parties</a:t>
            </a:r>
          </a:p>
          <a:p>
            <a:pPr eaLnBrk="1" hangingPunct="1"/>
            <a:r>
              <a:rPr lang="en-US" sz="2800" dirty="0"/>
              <a:t>Complainant may have a copy of the                DA Form 1559</a:t>
            </a:r>
          </a:p>
          <a:p>
            <a:pPr eaLnBrk="1" hangingPunct="1"/>
            <a:r>
              <a:rPr lang="en-US" sz="2800" dirty="0"/>
              <a:t>Return any original documents</a:t>
            </a:r>
          </a:p>
          <a:p>
            <a:pPr eaLnBrk="1" hangingPunct="1"/>
            <a:endParaRPr lang="en-US" sz="2800" dirty="0"/>
          </a:p>
        </p:txBody>
      </p:sp>
      <p:sp>
        <p:nvSpPr>
          <p:cNvPr id="5" name="Text Box 3222"/>
          <p:cNvSpPr txBox="1">
            <a:spLocks noChangeArrowheads="1"/>
          </p:cNvSpPr>
          <p:nvPr/>
        </p:nvSpPr>
        <p:spPr bwMode="auto">
          <a:xfrm>
            <a:off x="5715918" y="6531697"/>
            <a:ext cx="3429000" cy="338554"/>
          </a:xfrm>
          <a:prstGeom prst="rect">
            <a:avLst/>
          </a:prstGeom>
          <a:noFill/>
          <a:ln w="76200">
            <a:noFill/>
            <a:miter lim="800000"/>
            <a:headEnd/>
            <a:tailEnd/>
          </a:ln>
        </p:spPr>
        <p:txBody>
          <a:bodyPr wrap="square">
            <a:spAutoFit/>
          </a:bodyPr>
          <a:lstStyle/>
          <a:p>
            <a:r>
              <a:rPr lang="en-US" sz="1600" b="1" dirty="0">
                <a:solidFill>
                  <a:srgbClr val="336600"/>
                </a:solidFill>
              </a:rPr>
              <a:t>A&amp;I Guide, Part One, Sect. 2-2-1</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0"/>
          </p:nvPr>
        </p:nvSpPr>
        <p:spPr>
          <a:noFill/>
        </p:spPr>
        <p:txBody>
          <a:bodyPr/>
          <a:lstStyle/>
          <a:p>
            <a:r>
              <a:rPr lang="en-US"/>
              <a:t>U.S. Army Inspector General School   </a:t>
            </a:r>
            <a:fld id="{A5426099-EB91-4497-B3E8-F9472659EA78}" type="slidenum">
              <a:rPr lang="en-US" smtClean="0"/>
              <a:pPr/>
              <a:t>9</a:t>
            </a:fld>
            <a:endParaRPr lang="en-US"/>
          </a:p>
        </p:txBody>
      </p:sp>
      <p:sp>
        <p:nvSpPr>
          <p:cNvPr id="45059" name="Rectangle 1029"/>
          <p:cNvSpPr>
            <a:spLocks noGrp="1" noChangeArrowheads="1"/>
          </p:cNvSpPr>
          <p:nvPr>
            <p:ph type="title"/>
          </p:nvPr>
        </p:nvSpPr>
        <p:spPr>
          <a:xfrm>
            <a:off x="1295400" y="244475"/>
            <a:ext cx="7239000" cy="1219200"/>
          </a:xfrm>
        </p:spPr>
        <p:txBody>
          <a:bodyPr/>
          <a:lstStyle/>
          <a:p>
            <a:pPr eaLnBrk="1" hangingPunct="1"/>
            <a:r>
              <a:rPr lang="en-US" sz="4000" dirty="0"/>
              <a:t>STEP 1: Receive the IGAR </a:t>
            </a:r>
            <a:br>
              <a:rPr lang="en-US" sz="4000" dirty="0"/>
            </a:br>
            <a:r>
              <a:rPr lang="en-US" sz="3600" dirty="0"/>
              <a:t>Call-Ins</a:t>
            </a:r>
          </a:p>
        </p:txBody>
      </p:sp>
      <p:sp>
        <p:nvSpPr>
          <p:cNvPr id="45060" name="Rectangle 1031"/>
          <p:cNvSpPr>
            <a:spLocks noGrp="1" noChangeArrowheads="1"/>
          </p:cNvSpPr>
          <p:nvPr>
            <p:ph type="body" sz="half" idx="2"/>
          </p:nvPr>
        </p:nvSpPr>
        <p:spPr>
          <a:xfrm>
            <a:off x="0" y="1714500"/>
            <a:ext cx="6172200" cy="4991100"/>
          </a:xfrm>
        </p:spPr>
        <p:txBody>
          <a:bodyPr/>
          <a:lstStyle/>
          <a:p>
            <a:pPr eaLnBrk="1" hangingPunct="1"/>
            <a:r>
              <a:rPr lang="en-US" sz="2700" dirty="0"/>
              <a:t>Use the DA Form 1559 to:</a:t>
            </a:r>
          </a:p>
          <a:p>
            <a:pPr lvl="1" eaLnBrk="1" hangingPunct="1"/>
            <a:r>
              <a:rPr lang="en-US" sz="2400" dirty="0"/>
              <a:t>Review the Privacy Act</a:t>
            </a:r>
          </a:p>
          <a:p>
            <a:pPr lvl="1" eaLnBrk="1" hangingPunct="1"/>
            <a:r>
              <a:rPr lang="en-US" sz="2400" dirty="0"/>
              <a:t>Collect necessary information</a:t>
            </a:r>
          </a:p>
          <a:p>
            <a:pPr lvl="1" eaLnBrk="1" hangingPunct="1"/>
            <a:r>
              <a:rPr lang="en-US" sz="2400" dirty="0"/>
              <a:t>Read it back</a:t>
            </a:r>
          </a:p>
          <a:p>
            <a:pPr lvl="1" eaLnBrk="1" hangingPunct="1"/>
            <a:r>
              <a:rPr lang="en-US" sz="2400" dirty="0"/>
              <a:t>Ask about consent</a:t>
            </a:r>
          </a:p>
          <a:p>
            <a:pPr eaLnBrk="1" hangingPunct="1"/>
            <a:endParaRPr lang="en-US" sz="1200" dirty="0"/>
          </a:p>
          <a:p>
            <a:pPr eaLnBrk="1" hangingPunct="1"/>
            <a:r>
              <a:rPr lang="en-US" sz="2700" dirty="0">
                <a:solidFill>
                  <a:srgbClr val="0000FF"/>
                </a:solidFill>
              </a:rPr>
              <a:t>Write “Telephonic” in Block 16: IG / Intake Remarks of the DA Form 1559</a:t>
            </a:r>
          </a:p>
          <a:p>
            <a:pPr marL="0" indent="0" eaLnBrk="1" hangingPunct="1">
              <a:buNone/>
            </a:pPr>
            <a:endParaRPr lang="en-US" sz="1200" dirty="0"/>
          </a:p>
          <a:p>
            <a:pPr eaLnBrk="1" hangingPunct="1"/>
            <a:r>
              <a:rPr lang="en-US" sz="2700" dirty="0"/>
              <a:t>Ask for written follow-up </a:t>
            </a:r>
            <a:r>
              <a:rPr lang="en-US" sz="2400" dirty="0"/>
              <a:t>(optional)</a:t>
            </a:r>
          </a:p>
          <a:p>
            <a:pPr lvl="1" eaLnBrk="1" hangingPunct="1"/>
            <a:r>
              <a:rPr lang="en-US" sz="2400" dirty="0"/>
              <a:t>Supporting documents</a:t>
            </a:r>
          </a:p>
          <a:p>
            <a:pPr eaLnBrk="1" hangingPunct="1"/>
            <a:endParaRPr lang="en-US" sz="2700" dirty="0"/>
          </a:p>
        </p:txBody>
      </p:sp>
      <p:sp>
        <p:nvSpPr>
          <p:cNvPr id="45061" name="Text Box 1034"/>
          <p:cNvSpPr txBox="1">
            <a:spLocks noChangeArrowheads="1"/>
          </p:cNvSpPr>
          <p:nvPr/>
        </p:nvSpPr>
        <p:spPr bwMode="auto">
          <a:xfrm>
            <a:off x="5562600" y="6520934"/>
            <a:ext cx="3810000" cy="338554"/>
          </a:xfrm>
          <a:prstGeom prst="rect">
            <a:avLst/>
          </a:prstGeom>
          <a:noFill/>
          <a:ln w="76200">
            <a:noFill/>
            <a:miter lim="800000"/>
            <a:headEnd/>
            <a:tailEnd/>
          </a:ln>
        </p:spPr>
        <p:txBody>
          <a:bodyPr wrap="square">
            <a:spAutoFit/>
          </a:bodyPr>
          <a:lstStyle/>
          <a:p>
            <a:r>
              <a:rPr lang="en-US" sz="1600" b="1" dirty="0">
                <a:solidFill>
                  <a:srgbClr val="336600"/>
                </a:solidFill>
              </a:rPr>
              <a:t>A&amp;I Guide, Part One, Sect. 2-2-2</a:t>
            </a:r>
          </a:p>
        </p:txBody>
      </p:sp>
      <p:pic>
        <p:nvPicPr>
          <p:cNvPr id="45062" name="Picture 3083" descr="igotit"/>
          <p:cNvPicPr>
            <a:picLocks noChangeAspect="1" noChangeArrowheads="1"/>
          </p:cNvPicPr>
          <p:nvPr/>
        </p:nvPicPr>
        <p:blipFill>
          <a:blip r:embed="rId3" cstate="print"/>
          <a:srcRect/>
          <a:stretch>
            <a:fillRect/>
          </a:stretch>
        </p:blipFill>
        <p:spPr bwMode="auto">
          <a:xfrm>
            <a:off x="5791200" y="1463675"/>
            <a:ext cx="3200400" cy="2688215"/>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TIGU Chart Template">
  <a:themeElements>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TIGU Char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G:\SOP\TIGU Chart Template.pot</Template>
  <TotalTime>19079</TotalTime>
  <Pages>99</Pages>
  <Words>5284</Words>
  <Application>Microsoft Office PowerPoint</Application>
  <PresentationFormat>Custom</PresentationFormat>
  <Paragraphs>877</Paragraphs>
  <Slides>73</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 Arial</vt:lpstr>
      <vt:lpstr>Aptos</vt:lpstr>
      <vt:lpstr>Arial</vt:lpstr>
      <vt:lpstr>Courier New</vt:lpstr>
      <vt:lpstr>Times New Roman</vt:lpstr>
      <vt:lpstr>Wingdings</vt:lpstr>
      <vt:lpstr>TIGU Chart Template</vt:lpstr>
      <vt:lpstr>The Inspector General     Action Process (IGAP)</vt:lpstr>
      <vt:lpstr>Inspector General Action Process (IGAP)</vt:lpstr>
      <vt:lpstr>The Seven-Step IGAP Step One</vt:lpstr>
      <vt:lpstr>STEP 1: Receive the IGAR</vt:lpstr>
      <vt:lpstr>STEP 1: Receive the IGAR Getting Started</vt:lpstr>
      <vt:lpstr>STEP 1: Receive the IGAR During the Interview</vt:lpstr>
      <vt:lpstr>STEP 1: Receive the IGAR During the Interview</vt:lpstr>
      <vt:lpstr>STEP 1: Receive the IGAR Ending the Interview</vt:lpstr>
      <vt:lpstr>STEP 1: Receive the IGAR  Call-Ins</vt:lpstr>
      <vt:lpstr>STEP 1: Receive the IGAR Write-In</vt:lpstr>
      <vt:lpstr>STEP 1: Receive the IGAR E-mail</vt:lpstr>
      <vt:lpstr>STEP 1: Receive the IGAR Anonymous</vt:lpstr>
      <vt:lpstr>The Seven-Step IGAP Step One</vt:lpstr>
      <vt:lpstr>The Seven-Step IGAP Step Two</vt:lpstr>
      <vt:lpstr>STEP 2: Conduct IG Preliminary Analysis (PA)</vt:lpstr>
      <vt:lpstr>STEP 2: IG PA  Identify Issues / Allegations</vt:lpstr>
      <vt:lpstr>STEP 2: IG PA  Identify Issues / Allegations</vt:lpstr>
      <vt:lpstr>    STEP 2: IG PA   Determine IG Appropriateness</vt:lpstr>
      <vt:lpstr>STEP 2: IG PA  Determine IG Appropriateness</vt:lpstr>
      <vt:lpstr>    STEP 2: IG PA   Determine IG Appropriateness</vt:lpstr>
      <vt:lpstr>STEP 2: IG PA Open the Case in IGARS</vt:lpstr>
      <vt:lpstr>STEP 2: IG PA Open the Case in IGARS</vt:lpstr>
      <vt:lpstr>STEP 2: IG PA Open the Case in IGARS</vt:lpstr>
      <vt:lpstr>STEP 2: IG PA Acknowledge Receipt</vt:lpstr>
      <vt:lpstr>STEP 2: IG PA Conduct an Actionability Analysis </vt:lpstr>
      <vt:lpstr>STEP 2: IG PA Conduct an Actionability Analysis</vt:lpstr>
      <vt:lpstr>STEP 2: IG PA Conduct an Actionability Analysis</vt:lpstr>
      <vt:lpstr>STEP 2: IG PA Conduct an Actionability Analysis</vt:lpstr>
      <vt:lpstr>STEP 2: IG PA Conduct an Actionability Analysis</vt:lpstr>
      <vt:lpstr>STEP 2: IG PA Select a Course of Action</vt:lpstr>
      <vt:lpstr>STEP 2: IG PA Selection of Course of Action</vt:lpstr>
      <vt:lpstr>STEP 2: IG PA Selection of Course of Action</vt:lpstr>
      <vt:lpstr>STEP 2: IG PA Selection of Course of Action</vt:lpstr>
      <vt:lpstr>STEP 2: IG PA Selection of Course of Action</vt:lpstr>
      <vt:lpstr>STEP 2: IG PA Selection of Course of Action</vt:lpstr>
      <vt:lpstr>STEP 2: IG PA Selection of Course of Action</vt:lpstr>
      <vt:lpstr>The Seven-Step IGAP Step Two</vt:lpstr>
      <vt:lpstr>The Seven-Step IGAP Step Three</vt:lpstr>
      <vt:lpstr>STEP 3: Initiate Referrals &amp; Make Initial Notifications</vt:lpstr>
      <vt:lpstr>STEP 3: Initiate Referrals &amp; Make Initial Notifications</vt:lpstr>
      <vt:lpstr>STEP 3: Initiate Referrals &amp; Make Initial Notifications</vt:lpstr>
      <vt:lpstr>The Seven-Step IGAP Step Three</vt:lpstr>
      <vt:lpstr>The Seven-Step IGAP Step Four</vt:lpstr>
      <vt:lpstr>PowerPoint Presentation</vt:lpstr>
      <vt:lpstr>STEP 4: IG Fact-Finding  Assistance Inquiry</vt:lpstr>
      <vt:lpstr>The Seven-Step IGAP Step Four</vt:lpstr>
      <vt:lpstr>The Seven-Step IGAP Step Five</vt:lpstr>
      <vt:lpstr>STEP 5: Make Notification of Results</vt:lpstr>
      <vt:lpstr>The Seven-Step IGAP Step Five</vt:lpstr>
      <vt:lpstr>The Seven-Step IGAP Step Six</vt:lpstr>
      <vt:lpstr>STEP 6: Follow-up</vt:lpstr>
      <vt:lpstr>The Seven-Step IGAP Step Six</vt:lpstr>
      <vt:lpstr>The Seven-Step IGAP Step Seven</vt:lpstr>
      <vt:lpstr>STEP 7: Close the IGAR</vt:lpstr>
      <vt:lpstr>STEP 7: Close the IGAR Final Reply to Complainant</vt:lpstr>
      <vt:lpstr>STEP 7: Close the IGAR  Final Reply to Complainant</vt:lpstr>
      <vt:lpstr>STEP 7: Close the IGAR Final Reply to Complainant</vt:lpstr>
      <vt:lpstr>STEP 7: Close the IGAR  Final Reply to Complainant</vt:lpstr>
      <vt:lpstr>STEP 7: Close the IGAR  Final Reply to Complainant</vt:lpstr>
      <vt:lpstr>PowerPoint Presentation</vt:lpstr>
      <vt:lpstr>STEP 7: Close the IGAR Close the Case in IGARS</vt:lpstr>
      <vt:lpstr>STEP 7: Close the IGAR: Close the Case in IGARS</vt:lpstr>
      <vt:lpstr>STEP 7: Close the IGAR Close the Case in IGARS</vt:lpstr>
      <vt:lpstr>STEP 7: Close the IGAR Close the Case in IGARS</vt:lpstr>
      <vt:lpstr>STEP 7: Close the IGAR Close the Case in IGARS</vt:lpstr>
      <vt:lpstr>Example of Case Notes</vt:lpstr>
      <vt:lpstr>STEP 7: Close the IGAR Close the Case in IGARS</vt:lpstr>
      <vt:lpstr>STEP 7: Close the IGAR Make Appropriate Reports</vt:lpstr>
      <vt:lpstr>STEP 7: Close the IGAR Analyze for Trends</vt:lpstr>
      <vt:lpstr>The Seven-Step IGAP Step Seven</vt:lpstr>
      <vt:lpstr>Information IGAR</vt:lpstr>
      <vt:lpstr>Inspector General Action Process (IGAP)</vt:lpstr>
      <vt:lpstr>Check on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INSPECTOR GENERAL ACTION REQUEST                      SYSTEM OVERVIEW</dc:title>
  <dc:creator>DAIG</dc:creator>
  <cp:lastModifiedBy>Odhner, Bronwyn B LTC USARMY HQDA OTIG (USA)</cp:lastModifiedBy>
  <cp:revision>1792</cp:revision>
  <cp:lastPrinted>2025-04-17T13:17:25Z</cp:lastPrinted>
  <dcterms:created xsi:type="dcterms:W3CDTF">1996-12-02T13:03:20Z</dcterms:created>
  <dcterms:modified xsi:type="dcterms:W3CDTF">2025-04-17T14:51:50Z</dcterms:modified>
</cp:coreProperties>
</file>